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4.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5.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697" r:id="rId3"/>
    <p:sldMasterId id="2147483712" r:id="rId4"/>
    <p:sldMasterId id="2147483715" r:id="rId5"/>
    <p:sldMasterId id="2147483731" r:id="rId6"/>
  </p:sldMasterIdLst>
  <p:notesMasterIdLst>
    <p:notesMasterId r:id="rId60"/>
  </p:notesMasterIdLst>
  <p:handoutMasterIdLst>
    <p:handoutMasterId r:id="rId61"/>
  </p:handoutMasterIdLst>
  <p:sldIdLst>
    <p:sldId id="260" r:id="rId7"/>
    <p:sldId id="2134806394" r:id="rId8"/>
    <p:sldId id="2134806343" r:id="rId9"/>
    <p:sldId id="2134806395" r:id="rId10"/>
    <p:sldId id="2134806396" r:id="rId11"/>
    <p:sldId id="256" r:id="rId12"/>
    <p:sldId id="2134806397" r:id="rId13"/>
    <p:sldId id="263" r:id="rId14"/>
    <p:sldId id="266" r:id="rId15"/>
    <p:sldId id="2134806398" r:id="rId16"/>
    <p:sldId id="2134806399" r:id="rId17"/>
    <p:sldId id="282" r:id="rId18"/>
    <p:sldId id="284" r:id="rId19"/>
    <p:sldId id="285" r:id="rId20"/>
    <p:sldId id="264" r:id="rId21"/>
    <p:sldId id="2134806400" r:id="rId22"/>
    <p:sldId id="257" r:id="rId23"/>
    <p:sldId id="258" r:id="rId24"/>
    <p:sldId id="259" r:id="rId25"/>
    <p:sldId id="261" r:id="rId26"/>
    <p:sldId id="294" r:id="rId27"/>
    <p:sldId id="267" r:id="rId28"/>
    <p:sldId id="262" r:id="rId29"/>
    <p:sldId id="2134806401" r:id="rId30"/>
    <p:sldId id="269" r:id="rId31"/>
    <p:sldId id="2134806402" r:id="rId32"/>
    <p:sldId id="271" r:id="rId33"/>
    <p:sldId id="272" r:id="rId34"/>
    <p:sldId id="279" r:id="rId35"/>
    <p:sldId id="275" r:id="rId36"/>
    <p:sldId id="276" r:id="rId37"/>
    <p:sldId id="2134806403" r:id="rId38"/>
    <p:sldId id="280" r:id="rId39"/>
    <p:sldId id="281" r:id="rId40"/>
    <p:sldId id="283" r:id="rId41"/>
    <p:sldId id="1225" r:id="rId42"/>
    <p:sldId id="1224" r:id="rId43"/>
    <p:sldId id="273" r:id="rId44"/>
    <p:sldId id="274" r:id="rId45"/>
    <p:sldId id="1227" r:id="rId46"/>
    <p:sldId id="1228" r:id="rId47"/>
    <p:sldId id="1202" r:id="rId48"/>
    <p:sldId id="1193" r:id="rId49"/>
    <p:sldId id="268" r:id="rId50"/>
    <p:sldId id="277" r:id="rId51"/>
    <p:sldId id="278" r:id="rId52"/>
    <p:sldId id="306" r:id="rId53"/>
    <p:sldId id="1226" r:id="rId54"/>
    <p:sldId id="293" r:id="rId55"/>
    <p:sldId id="270" r:id="rId56"/>
    <p:sldId id="1220" r:id="rId57"/>
    <p:sldId id="1203" r:id="rId58"/>
    <p:sldId id="1194" r:id="rId59"/>
  </p:sldIdLst>
  <p:sldSz cx="39014400" cy="219456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FEFE"/>
    <a:srgbClr val="19339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24" d="100"/>
          <a:sy n="24" d="100"/>
        </p:scale>
        <p:origin x="883" y="197"/>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5" Type="http://schemas.openxmlformats.org/officeDocument/2006/relationships/slideMaster" Target="slideMasters/slideMaster5.xml"/><Relationship Id="rId61" Type="http://schemas.openxmlformats.org/officeDocument/2006/relationships/handoutMaster" Target="handoutMasters/handoutMaster1.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theme" Target="theme/theme1.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D857A75-F85C-2FDA-D7F4-B582D460DE90}"/>
              </a:ext>
            </a:extLst>
          </p:cNvPr>
          <p:cNvSpPr txBox="1">
            <a:spLocks noGrp="1"/>
          </p:cNvSpPr>
          <p:nvPr>
            <p:ph type="hdr" sz="quarter"/>
          </p:nvPr>
        </p:nvSpPr>
        <p:spPr>
          <a:xfrm>
            <a:off x="0" y="0"/>
            <a:ext cx="3043238" cy="465138"/>
          </a:xfrm>
          <a:prstGeom prst="rect">
            <a:avLst/>
          </a:prstGeom>
          <a:noFill/>
          <a:ln>
            <a:noFill/>
          </a:ln>
        </p:spPr>
        <p:txBody>
          <a:bodyPr vert="horz" wrap="none" lIns="82305" tIns="41153" rIns="82305" bIns="41153" anchorCtr="0" compatLnSpc="0">
            <a:noAutofit/>
          </a:bodyPr>
          <a:lstStyle>
            <a:lvl1pPr eaLnBrk="1" fontAlgn="auto">
              <a:spcBef>
                <a:spcPts val="0"/>
              </a:spcBef>
              <a:spcAft>
                <a:spcPts val="0"/>
              </a:spcAft>
              <a:defRPr sz="1400">
                <a:latin typeface="Liberation Sans" pitchFamily="18"/>
                <a:ea typeface="Microsoft YaHei" pitchFamily="2"/>
                <a:cs typeface="Lucida Sans" pitchFamily="2"/>
              </a:defRPr>
            </a:lvl1pPr>
          </a:lstStyle>
          <a:p>
            <a:pPr>
              <a:defRPr sz="1400"/>
            </a:pPr>
            <a:endParaRPr lang="en-US"/>
          </a:p>
        </p:txBody>
      </p:sp>
      <p:sp>
        <p:nvSpPr>
          <p:cNvPr id="3" name="Date Placeholder 2">
            <a:extLst>
              <a:ext uri="{FF2B5EF4-FFF2-40B4-BE49-F238E27FC236}">
                <a16:creationId xmlns:a16="http://schemas.microsoft.com/office/drawing/2014/main" id="{733F04E1-01E4-8EFC-F897-3C082919DAF9}"/>
              </a:ext>
            </a:extLst>
          </p:cNvPr>
          <p:cNvSpPr txBox="1">
            <a:spLocks noGrp="1"/>
          </p:cNvSpPr>
          <p:nvPr>
            <p:ph type="dt" sz="quarter" idx="1"/>
          </p:nvPr>
        </p:nvSpPr>
        <p:spPr>
          <a:xfrm>
            <a:off x="3967163" y="0"/>
            <a:ext cx="3043237" cy="465138"/>
          </a:xfrm>
          <a:prstGeom prst="rect">
            <a:avLst/>
          </a:prstGeom>
          <a:noFill/>
          <a:ln>
            <a:noFill/>
          </a:ln>
        </p:spPr>
        <p:txBody>
          <a:bodyPr vert="horz" wrap="none" lIns="82305" tIns="41153" rIns="82305" bIns="41153" anchorCtr="0" compatLnSpc="0">
            <a:noAutofit/>
          </a:bodyPr>
          <a:lstStyle>
            <a:lvl1pPr algn="r" eaLnBrk="1" fontAlgn="auto">
              <a:spcBef>
                <a:spcPts val="0"/>
              </a:spcBef>
              <a:spcAft>
                <a:spcPts val="0"/>
              </a:spcAft>
              <a:defRPr sz="1400">
                <a:latin typeface="Liberation Sans" pitchFamily="18"/>
                <a:ea typeface="Microsoft YaHei" pitchFamily="2"/>
                <a:cs typeface="Lucida Sans" pitchFamily="2"/>
              </a:defRPr>
            </a:lvl1pPr>
          </a:lstStyle>
          <a:p>
            <a:pPr>
              <a:defRPr sz="1400"/>
            </a:pPr>
            <a:endParaRPr lang="en-US"/>
          </a:p>
        </p:txBody>
      </p:sp>
      <p:sp>
        <p:nvSpPr>
          <p:cNvPr id="4" name="Footer Placeholder 3">
            <a:extLst>
              <a:ext uri="{FF2B5EF4-FFF2-40B4-BE49-F238E27FC236}">
                <a16:creationId xmlns:a16="http://schemas.microsoft.com/office/drawing/2014/main" id="{3F320AE9-CE23-5F5D-E951-ADF6E0838F9B}"/>
              </a:ext>
            </a:extLst>
          </p:cNvPr>
          <p:cNvSpPr txBox="1">
            <a:spLocks noGrp="1"/>
          </p:cNvSpPr>
          <p:nvPr>
            <p:ph type="ftr" sz="quarter" idx="2"/>
          </p:nvPr>
        </p:nvSpPr>
        <p:spPr>
          <a:xfrm>
            <a:off x="0" y="8831263"/>
            <a:ext cx="3043238" cy="465137"/>
          </a:xfrm>
          <a:prstGeom prst="rect">
            <a:avLst/>
          </a:prstGeom>
          <a:noFill/>
          <a:ln>
            <a:noFill/>
          </a:ln>
        </p:spPr>
        <p:txBody>
          <a:bodyPr vert="horz" wrap="none" lIns="82305" tIns="41153" rIns="82305" bIns="41153" anchor="b" anchorCtr="0" compatLnSpc="0">
            <a:noAutofit/>
          </a:bodyPr>
          <a:lstStyle>
            <a:lvl1pPr eaLnBrk="1" fontAlgn="auto">
              <a:spcBef>
                <a:spcPts val="0"/>
              </a:spcBef>
              <a:spcAft>
                <a:spcPts val="0"/>
              </a:spcAft>
              <a:defRPr sz="1400">
                <a:latin typeface="Liberation Sans" pitchFamily="18"/>
                <a:ea typeface="Microsoft YaHei" pitchFamily="2"/>
                <a:cs typeface="Lucida Sans" pitchFamily="2"/>
              </a:defRPr>
            </a:lvl1pPr>
          </a:lstStyle>
          <a:p>
            <a:pPr>
              <a:defRPr sz="1400"/>
            </a:pPr>
            <a:endParaRPr lang="en-US"/>
          </a:p>
        </p:txBody>
      </p:sp>
      <p:sp>
        <p:nvSpPr>
          <p:cNvPr id="5" name="Slide Number Placeholder 4">
            <a:extLst>
              <a:ext uri="{FF2B5EF4-FFF2-40B4-BE49-F238E27FC236}">
                <a16:creationId xmlns:a16="http://schemas.microsoft.com/office/drawing/2014/main" id="{DAB53449-CCD7-A0F3-2889-548A938AA368}"/>
              </a:ext>
            </a:extLst>
          </p:cNvPr>
          <p:cNvSpPr txBox="1">
            <a:spLocks noGrp="1"/>
          </p:cNvSpPr>
          <p:nvPr>
            <p:ph type="sldNum" sz="quarter" idx="3"/>
          </p:nvPr>
        </p:nvSpPr>
        <p:spPr>
          <a:xfrm>
            <a:off x="3967163" y="8831263"/>
            <a:ext cx="3043237" cy="465137"/>
          </a:xfrm>
          <a:prstGeom prst="rect">
            <a:avLst/>
          </a:prstGeom>
          <a:noFill/>
          <a:ln>
            <a:noFill/>
          </a:ln>
        </p:spPr>
        <p:txBody>
          <a:bodyPr vert="horz" wrap="none" lIns="82305" tIns="41153" rIns="82305" bIns="41153" numCol="1" anchor="b" anchorCtr="0" compatLnSpc="1">
            <a:prstTxWarp prst="textNoShape">
              <a:avLst/>
            </a:prstTxWarp>
            <a:noAutofit/>
          </a:bodyPr>
          <a:lstStyle>
            <a:lvl1pPr algn="r" eaLnBrk="1">
              <a:defRPr sz="1400">
                <a:latin typeface="Liberation Sans" pitchFamily="34" charset="0"/>
                <a:ea typeface="Microsoft YaHei" panose="020B0503020204020204" pitchFamily="34" charset="-122"/>
                <a:cs typeface="Lucida Sans" panose="020B0602030504020204" pitchFamily="34" charset="0"/>
              </a:defRPr>
            </a:lvl1pPr>
          </a:lstStyle>
          <a:p>
            <a:pPr>
              <a:defRPr/>
            </a:pPr>
            <a:fld id="{DAEFDB0F-9F8A-423F-9EA6-495033557A36}"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Slide Image Placeholder 1">
            <a:extLst>
              <a:ext uri="{FF2B5EF4-FFF2-40B4-BE49-F238E27FC236}">
                <a16:creationId xmlns:a16="http://schemas.microsoft.com/office/drawing/2014/main" id="{5F065CEA-261B-C74F-BDF0-ADA4756C52AF}"/>
              </a:ext>
            </a:extLst>
          </p:cNvPr>
          <p:cNvSpPr>
            <a:spLocks noGrp="1" noRot="1" noChangeAspect="1" noChangeArrowheads="1"/>
          </p:cNvSpPr>
          <p:nvPr>
            <p:ph type="sldImg" idx="2"/>
          </p:nvPr>
        </p:nvSpPr>
        <p:spPr bwMode="auto">
          <a:xfrm>
            <a:off x="406400" y="706438"/>
            <a:ext cx="6197600" cy="348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 name="Notes Placeholder 2">
            <a:extLst>
              <a:ext uri="{FF2B5EF4-FFF2-40B4-BE49-F238E27FC236}">
                <a16:creationId xmlns:a16="http://schemas.microsoft.com/office/drawing/2014/main" id="{E4F9E01F-0832-CE33-840D-9FEA49E88FE9}"/>
              </a:ext>
            </a:extLst>
          </p:cNvPr>
          <p:cNvSpPr txBox="1">
            <a:spLocks noGrp="1"/>
          </p:cNvSpPr>
          <p:nvPr>
            <p:ph type="body" sz="quarter" idx="3"/>
          </p:nvPr>
        </p:nvSpPr>
        <p:spPr>
          <a:xfrm>
            <a:off x="701675" y="4414838"/>
            <a:ext cx="5607050" cy="4183062"/>
          </a:xfrm>
          <a:prstGeom prst="rect">
            <a:avLst/>
          </a:prstGeom>
          <a:noFill/>
          <a:ln>
            <a:noFill/>
          </a:ln>
        </p:spPr>
        <p:txBody>
          <a:bodyPr lIns="0" tIns="0" rIns="0" bIns="0"/>
          <a:lstStyle/>
          <a:p>
            <a:pPr lvl="0"/>
            <a:endParaRPr lang="en-US" noProof="0"/>
          </a:p>
        </p:txBody>
      </p:sp>
      <p:sp>
        <p:nvSpPr>
          <p:cNvPr id="4" name="Header Placeholder 3">
            <a:extLst>
              <a:ext uri="{FF2B5EF4-FFF2-40B4-BE49-F238E27FC236}">
                <a16:creationId xmlns:a16="http://schemas.microsoft.com/office/drawing/2014/main" id="{6F78AC58-211C-E34F-DDB4-A12E1014A44C}"/>
              </a:ext>
            </a:extLst>
          </p:cNvPr>
          <p:cNvSpPr txBox="1">
            <a:spLocks noGrp="1"/>
          </p:cNvSpPr>
          <p:nvPr>
            <p:ph type="hdr" sz="quarter"/>
          </p:nvPr>
        </p:nvSpPr>
        <p:spPr>
          <a:xfrm>
            <a:off x="0" y="0"/>
            <a:ext cx="3043238" cy="465138"/>
          </a:xfrm>
          <a:prstGeom prst="rect">
            <a:avLst/>
          </a:prstGeom>
          <a:noFill/>
          <a:ln>
            <a:noFill/>
          </a:ln>
        </p:spPr>
        <p:txBody>
          <a:bodyPr lIns="0" tIns="0" rIns="0" bIns="0" anchorCtr="0">
            <a:noAutofit/>
          </a:bodyPr>
          <a:lstStyle>
            <a:lvl1pPr lvl="0" rtl="0" eaLnBrk="1" fontAlgn="auto" hangingPunct="0">
              <a:spcBef>
                <a:spcPts val="0"/>
              </a:spcBef>
              <a:spcAft>
                <a:spcPts val="0"/>
              </a:spcAft>
              <a:buNone/>
              <a:tabLst/>
              <a:defRPr lang="en-US" sz="1300" kern="1200">
                <a:latin typeface="Liberation Serif" pitchFamily="18"/>
                <a:ea typeface="Segoe UI" pitchFamily="2"/>
                <a:cs typeface="Tahoma" pitchFamily="2"/>
              </a:defRPr>
            </a:lvl1pPr>
          </a:lstStyle>
          <a:p>
            <a:pPr>
              <a:defRPr/>
            </a:pPr>
            <a:endParaRPr/>
          </a:p>
        </p:txBody>
      </p:sp>
      <p:sp>
        <p:nvSpPr>
          <p:cNvPr id="5" name="Date Placeholder 4">
            <a:extLst>
              <a:ext uri="{FF2B5EF4-FFF2-40B4-BE49-F238E27FC236}">
                <a16:creationId xmlns:a16="http://schemas.microsoft.com/office/drawing/2014/main" id="{B6FF6F1E-E48D-E972-5B18-E3645339B427}"/>
              </a:ext>
            </a:extLst>
          </p:cNvPr>
          <p:cNvSpPr txBox="1">
            <a:spLocks noGrp="1"/>
          </p:cNvSpPr>
          <p:nvPr>
            <p:ph type="dt" idx="1"/>
          </p:nvPr>
        </p:nvSpPr>
        <p:spPr>
          <a:xfrm>
            <a:off x="3967163" y="0"/>
            <a:ext cx="3043237" cy="465138"/>
          </a:xfrm>
          <a:prstGeom prst="rect">
            <a:avLst/>
          </a:prstGeom>
          <a:noFill/>
          <a:ln>
            <a:noFill/>
          </a:ln>
        </p:spPr>
        <p:txBody>
          <a:bodyPr lIns="0" tIns="0" rIns="0" bIns="0" anchorCtr="0">
            <a:noAutofit/>
          </a:bodyPr>
          <a:lstStyle>
            <a:lvl1pPr lvl="0" algn="r" rtl="0" eaLnBrk="1" fontAlgn="auto" hangingPunct="0">
              <a:spcBef>
                <a:spcPts val="0"/>
              </a:spcBef>
              <a:spcAft>
                <a:spcPts val="0"/>
              </a:spcAft>
              <a:buNone/>
              <a:tabLst/>
              <a:defRPr lang="en-US" sz="1300" kern="1200">
                <a:latin typeface="Liberation Serif" pitchFamily="18"/>
                <a:ea typeface="Segoe UI" pitchFamily="2"/>
                <a:cs typeface="Tahoma" pitchFamily="2"/>
              </a:defRPr>
            </a:lvl1pPr>
          </a:lstStyle>
          <a:p>
            <a:pPr>
              <a:defRPr/>
            </a:pPr>
            <a:endParaRPr/>
          </a:p>
        </p:txBody>
      </p:sp>
      <p:sp>
        <p:nvSpPr>
          <p:cNvPr id="6" name="Footer Placeholder 5">
            <a:extLst>
              <a:ext uri="{FF2B5EF4-FFF2-40B4-BE49-F238E27FC236}">
                <a16:creationId xmlns:a16="http://schemas.microsoft.com/office/drawing/2014/main" id="{CF86D886-B084-4846-076D-016FAB5846D4}"/>
              </a:ext>
            </a:extLst>
          </p:cNvPr>
          <p:cNvSpPr txBox="1">
            <a:spLocks noGrp="1"/>
          </p:cNvSpPr>
          <p:nvPr>
            <p:ph type="ftr" sz="quarter" idx="4"/>
          </p:nvPr>
        </p:nvSpPr>
        <p:spPr>
          <a:xfrm>
            <a:off x="0" y="8831263"/>
            <a:ext cx="3043238" cy="465137"/>
          </a:xfrm>
          <a:prstGeom prst="rect">
            <a:avLst/>
          </a:prstGeom>
          <a:noFill/>
          <a:ln>
            <a:noFill/>
          </a:ln>
        </p:spPr>
        <p:txBody>
          <a:bodyPr lIns="0" tIns="0" rIns="0" bIns="0" anchor="b" anchorCtr="0">
            <a:noAutofit/>
          </a:bodyPr>
          <a:lstStyle>
            <a:lvl1pPr lvl="0" rtl="0" eaLnBrk="1" fontAlgn="auto" hangingPunct="0">
              <a:spcBef>
                <a:spcPts val="0"/>
              </a:spcBef>
              <a:spcAft>
                <a:spcPts val="0"/>
              </a:spcAft>
              <a:buNone/>
              <a:tabLst/>
              <a:defRPr lang="en-US" sz="1300" kern="1200">
                <a:latin typeface="Liberation Serif" pitchFamily="18"/>
                <a:ea typeface="Segoe UI" pitchFamily="2"/>
                <a:cs typeface="Tahoma" pitchFamily="2"/>
              </a:defRPr>
            </a:lvl1pPr>
          </a:lstStyle>
          <a:p>
            <a:pPr>
              <a:defRPr/>
            </a:pPr>
            <a:endParaRPr/>
          </a:p>
        </p:txBody>
      </p:sp>
      <p:sp>
        <p:nvSpPr>
          <p:cNvPr id="7" name="Slide Number Placeholder 6">
            <a:extLst>
              <a:ext uri="{FF2B5EF4-FFF2-40B4-BE49-F238E27FC236}">
                <a16:creationId xmlns:a16="http://schemas.microsoft.com/office/drawing/2014/main" id="{A3305534-1C4E-D05F-FE96-697CF7A49597}"/>
              </a:ext>
            </a:extLst>
          </p:cNvPr>
          <p:cNvSpPr txBox="1">
            <a:spLocks noGrp="1"/>
          </p:cNvSpPr>
          <p:nvPr>
            <p:ph type="sldNum" sz="quarter" idx="5"/>
          </p:nvPr>
        </p:nvSpPr>
        <p:spPr>
          <a:xfrm>
            <a:off x="3967163" y="8831263"/>
            <a:ext cx="3043237" cy="465137"/>
          </a:xfrm>
          <a:prstGeom prst="rect">
            <a:avLst/>
          </a:prstGeom>
          <a:noFill/>
          <a:ln>
            <a:noFill/>
          </a:ln>
        </p:spPr>
        <p:txBody>
          <a:bodyPr vert="horz" wrap="square" lIns="0" tIns="0" rIns="0" bIns="0" numCol="1" anchor="b" anchorCtr="0" compatLnSpc="1">
            <a:prstTxWarp prst="textNoShape">
              <a:avLst/>
            </a:prstTxWarp>
            <a:noAutofit/>
          </a:bodyPr>
          <a:lstStyle>
            <a:lvl1pPr algn="r" eaLnBrk="1">
              <a:defRPr sz="1300">
                <a:latin typeface="Liberation Serif" pitchFamily="18" charset="0"/>
                <a:ea typeface="Segoe UI" panose="020B0502040204020203" pitchFamily="34" charset="0"/>
                <a:cs typeface="Tahoma" panose="020B0604030504040204" pitchFamily="34" charset="0"/>
              </a:defRPr>
            </a:lvl1pPr>
          </a:lstStyle>
          <a:p>
            <a:pPr>
              <a:defRPr/>
            </a:pPr>
            <a:fld id="{13E43815-FE05-4DB7-AAA1-12CB4C06DDD3}"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marL="740028" indent="-740028" algn="l" rtl="0" eaLnBrk="0" fontAlgn="base" hangingPunct="0">
      <a:spcBef>
        <a:spcPct val="30000"/>
      </a:spcBef>
      <a:spcAft>
        <a:spcPct val="0"/>
      </a:spcAft>
      <a:defRPr lang="en-US" sz="6857" kern="1200">
        <a:solidFill>
          <a:schemeClr val="tx1"/>
        </a:solidFill>
        <a:highlight>
          <a:scrgbClr r="0" g="0" b="0">
            <a:alpha val="0"/>
          </a:scrgbClr>
        </a:highlight>
        <a:latin typeface="Liberation Sans" pitchFamily="18"/>
        <a:ea typeface="Microsoft YaHei" pitchFamily="2"/>
      </a:defRPr>
    </a:lvl1pPr>
    <a:lvl2pPr marL="2546570" indent="-979450" algn="l" rtl="0" eaLnBrk="0" fontAlgn="base" hangingPunct="0">
      <a:spcBef>
        <a:spcPct val="30000"/>
      </a:spcBef>
      <a:spcAft>
        <a:spcPct val="0"/>
      </a:spcAft>
      <a:defRPr sz="4114" kern="1200">
        <a:solidFill>
          <a:schemeClr val="tx1"/>
        </a:solidFill>
        <a:latin typeface="+mn-lt"/>
        <a:ea typeface="Microsoft YaHei" panose="020B0503020204020204" pitchFamily="34" charset="-122"/>
        <a:cs typeface="+mn-cs"/>
      </a:defRPr>
    </a:lvl2pPr>
    <a:lvl3pPr marL="3917798" indent="-783560" algn="l" rtl="0" eaLnBrk="0" fontAlgn="base" hangingPunct="0">
      <a:spcBef>
        <a:spcPct val="30000"/>
      </a:spcBef>
      <a:spcAft>
        <a:spcPct val="0"/>
      </a:spcAft>
      <a:defRPr sz="4114" kern="1200">
        <a:solidFill>
          <a:schemeClr val="tx1"/>
        </a:solidFill>
        <a:latin typeface="+mn-lt"/>
        <a:ea typeface="Microsoft YaHei" panose="020B0503020204020204" pitchFamily="34" charset="-122"/>
        <a:cs typeface="+mn-cs"/>
      </a:defRPr>
    </a:lvl3pPr>
    <a:lvl4pPr marL="5484918" indent="-783560" algn="l" rtl="0" eaLnBrk="0" fontAlgn="base" hangingPunct="0">
      <a:spcBef>
        <a:spcPct val="30000"/>
      </a:spcBef>
      <a:spcAft>
        <a:spcPct val="0"/>
      </a:spcAft>
      <a:defRPr sz="4114" kern="1200">
        <a:solidFill>
          <a:schemeClr val="tx1"/>
        </a:solidFill>
        <a:latin typeface="+mn-lt"/>
        <a:ea typeface="Microsoft YaHei" panose="020B0503020204020204" pitchFamily="34" charset="-122"/>
        <a:cs typeface="+mn-cs"/>
      </a:defRPr>
    </a:lvl4pPr>
    <a:lvl5pPr marL="7052037" indent="-783560" algn="l" rtl="0" eaLnBrk="0" fontAlgn="base" hangingPunct="0">
      <a:spcBef>
        <a:spcPct val="30000"/>
      </a:spcBef>
      <a:spcAft>
        <a:spcPct val="0"/>
      </a:spcAft>
      <a:defRPr sz="4114" kern="1200">
        <a:solidFill>
          <a:schemeClr val="tx1"/>
        </a:solidFill>
        <a:latin typeface="+mn-lt"/>
        <a:ea typeface="Microsoft YaHei" panose="020B0503020204020204" pitchFamily="34" charset="-122"/>
        <a:cs typeface="+mn-cs"/>
      </a:defRPr>
    </a:lvl5pPr>
    <a:lvl6pPr marL="7835597" algn="l" defTabSz="3134239" rtl="0" eaLnBrk="1" latinLnBrk="0" hangingPunct="1">
      <a:defRPr sz="4114" kern="1200">
        <a:solidFill>
          <a:schemeClr val="tx1"/>
        </a:solidFill>
        <a:latin typeface="+mn-lt"/>
        <a:ea typeface="+mn-ea"/>
        <a:cs typeface="+mn-cs"/>
      </a:defRPr>
    </a:lvl6pPr>
    <a:lvl7pPr marL="9402716" algn="l" defTabSz="3134239" rtl="0" eaLnBrk="1" latinLnBrk="0" hangingPunct="1">
      <a:defRPr sz="4114" kern="1200">
        <a:solidFill>
          <a:schemeClr val="tx1"/>
        </a:solidFill>
        <a:latin typeface="+mn-lt"/>
        <a:ea typeface="+mn-ea"/>
        <a:cs typeface="+mn-cs"/>
      </a:defRPr>
    </a:lvl7pPr>
    <a:lvl8pPr marL="10969835" algn="l" defTabSz="3134239" rtl="0" eaLnBrk="1" latinLnBrk="0" hangingPunct="1">
      <a:defRPr sz="4114" kern="1200">
        <a:solidFill>
          <a:schemeClr val="tx1"/>
        </a:solidFill>
        <a:latin typeface="+mn-lt"/>
        <a:ea typeface="+mn-ea"/>
        <a:cs typeface="+mn-cs"/>
      </a:defRPr>
    </a:lvl8pPr>
    <a:lvl9pPr marL="12536955" algn="l" defTabSz="3134239" rtl="0" eaLnBrk="1" latinLnBrk="0" hangingPunct="1">
      <a:defRPr sz="4114"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cdn.prod.website-files.com/649aeb5aaa8188e00cea66bb/663a27270c0fa4fffcfe447d_Leaked-and-Combusted-May-2024.pdf"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240" rtl="0" eaLnBrk="1" fontAlgn="auto" latinLnBrk="0" hangingPunct="1">
              <a:lnSpc>
                <a:spcPct val="100000"/>
              </a:lnSpc>
              <a:spcBef>
                <a:spcPts val="0"/>
              </a:spcBef>
              <a:spcAft>
                <a:spcPts val="0"/>
              </a:spcAft>
              <a:buClrTx/>
              <a:buSzTx/>
              <a:buFontTx/>
              <a:buNone/>
              <a:tabLst/>
              <a:defRPr/>
            </a:pPr>
            <a:fld id="{20FF810D-6E2A-4608-8315-2DEB225EB63A}" type="slidenum">
              <a:rPr kumimoji="0" lang="en-US" sz="1200" b="0" i="0" u="none" strike="noStrike" kern="1200" cap="none" spc="0" normalizeH="0" baseline="0" noProof="0" smtClean="0">
                <a:ln>
                  <a:noFill/>
                </a:ln>
                <a:solidFill>
                  <a:prstClr val="black"/>
                </a:solidFill>
                <a:effectLst/>
                <a:uLnTx/>
                <a:uFillTx/>
                <a:latin typeface="MS Reference Sans Serif"/>
                <a:ea typeface="+mn-ea"/>
                <a:cs typeface="+mn-cs"/>
              </a:rPr>
              <a:pPr marL="0" marR="0" lvl="0" indent="0" algn="r" defTabSz="91424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MS Reference Sans Serif"/>
              <a:ea typeface="+mn-ea"/>
              <a:cs typeface="+mn-cs"/>
            </a:endParaRPr>
          </a:p>
        </p:txBody>
      </p:sp>
    </p:spTree>
    <p:extLst>
      <p:ext uri="{BB962C8B-B14F-4D97-AF65-F5344CB8AC3E}">
        <p14:creationId xmlns:p14="http://schemas.microsoft.com/office/powerpoint/2010/main" val="5350802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C1542-FAAF-433E-6BBF-F77A046D23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B5E61E-116F-DADD-9AA7-443F5BD508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4034E9-6B74-F80D-F25A-A4B0121FFC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08C9B4A-FCE8-87BF-1E3C-43A0A0E01439}"/>
              </a:ext>
            </a:extLst>
          </p:cNvPr>
          <p:cNvSpPr>
            <a:spLocks noGrp="1"/>
          </p:cNvSpPr>
          <p:nvPr>
            <p:ph type="sldNum" sz="quarter" idx="5"/>
          </p:nvPr>
        </p:nvSpPr>
        <p:spPr/>
        <p:txBody>
          <a:bodyPr/>
          <a:lstStyle/>
          <a:p>
            <a:pPr marL="0" marR="0" lvl="0" indent="0" algn="r" defTabSz="914240" rtl="0" eaLnBrk="1" fontAlgn="auto" latinLnBrk="0" hangingPunct="1">
              <a:lnSpc>
                <a:spcPct val="100000"/>
              </a:lnSpc>
              <a:spcBef>
                <a:spcPts val="0"/>
              </a:spcBef>
              <a:spcAft>
                <a:spcPts val="0"/>
              </a:spcAft>
              <a:buClrTx/>
              <a:buSzTx/>
              <a:buFontTx/>
              <a:buNone/>
              <a:tabLst/>
              <a:defRPr/>
            </a:pPr>
            <a:fld id="{20FF810D-6E2A-4608-8315-2DEB225EB63A}" type="slidenum">
              <a:rPr kumimoji="0" lang="en-US" sz="1200" b="0" i="0" u="none" strike="noStrike" kern="1200" cap="none" spc="0" normalizeH="0" baseline="0" noProof="0" smtClean="0">
                <a:ln>
                  <a:noFill/>
                </a:ln>
                <a:solidFill>
                  <a:prstClr val="black"/>
                </a:solidFill>
                <a:effectLst/>
                <a:uLnTx/>
                <a:uFillTx/>
                <a:latin typeface="MS Reference Sans Serif"/>
                <a:ea typeface="+mn-ea"/>
                <a:cs typeface="+mn-cs"/>
              </a:rPr>
              <a:pPr marL="0" marR="0" lvl="0" indent="0" algn="r" defTabSz="91424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MS Reference Sans Serif"/>
              <a:ea typeface="+mn-ea"/>
              <a:cs typeface="+mn-cs"/>
            </a:endParaRPr>
          </a:p>
        </p:txBody>
      </p:sp>
    </p:spTree>
    <p:extLst>
      <p:ext uri="{BB962C8B-B14F-4D97-AF65-F5344CB8AC3E}">
        <p14:creationId xmlns:p14="http://schemas.microsoft.com/office/powerpoint/2010/main" val="38474976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
        <p:cNvGrpSpPr/>
        <p:nvPr/>
      </p:nvGrpSpPr>
      <p:grpSpPr>
        <a:xfrm>
          <a:off x="0" y="0"/>
          <a:ext cx="0" cy="0"/>
          <a:chOff x="0" y="0"/>
          <a:chExt cx="0" cy="0"/>
        </a:xfrm>
      </p:grpSpPr>
      <p:sp>
        <p:nvSpPr>
          <p:cNvPr id="54" name="Google Shape;54;g35c202e54d7_0_439:notes"/>
          <p:cNvSpPr>
            <a:spLocks noGrp="1" noRot="1" noChangeAspect="1"/>
          </p:cNvSpPr>
          <p:nvPr>
            <p:ph type="sldImg" idx="2"/>
          </p:nvPr>
        </p:nvSpPr>
        <p:spPr>
          <a:xfrm>
            <a:off x="-635000" y="914400"/>
            <a:ext cx="8128000" cy="4572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 name="Google Shape;55;g35c202e54d7_0_439:notes"/>
          <p:cNvSpPr txBox="1">
            <a:spLocks noGrp="1"/>
          </p:cNvSpPr>
          <p:nvPr>
            <p:ph type="body" idx="1"/>
          </p:nvPr>
        </p:nvSpPr>
        <p:spPr>
          <a:xfrm>
            <a:off x="685800" y="5791200"/>
            <a:ext cx="5486400" cy="54864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US"/>
              <a:t>HEET is a non-profit focused on designing and delivering an ethical thermal energy transition. We accept no funding from stakeholders we influence such as the fossil fuel, geothermal, and development industries.</a:t>
            </a:r>
            <a:endParaRPr/>
          </a:p>
        </p:txBody>
      </p:sp>
      <p:sp>
        <p:nvSpPr>
          <p:cNvPr id="56" name="Google Shape;56;g35c202e54d7_0_439: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t>6</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35c202e54d7_0_464:notes"/>
          <p:cNvSpPr>
            <a:spLocks noGrp="1" noRot="1" noChangeAspect="1"/>
          </p:cNvSpPr>
          <p:nvPr>
            <p:ph type="sldImg" idx="2"/>
          </p:nvPr>
        </p:nvSpPr>
        <p:spPr>
          <a:xfrm>
            <a:off x="-627063" y="928688"/>
            <a:ext cx="8264526" cy="46497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03" name="Google Shape;103;g35c202e54d7_0_464:notes"/>
          <p:cNvSpPr txBox="1">
            <a:spLocks noGrp="1"/>
          </p:cNvSpPr>
          <p:nvPr>
            <p:ph type="body" idx="1"/>
          </p:nvPr>
        </p:nvSpPr>
        <p:spPr>
          <a:xfrm>
            <a:off x="701346" y="5888132"/>
            <a:ext cx="5607600" cy="5576700"/>
          </a:xfrm>
          <a:prstGeom prst="rect">
            <a:avLst/>
          </a:prstGeom>
          <a:noFill/>
          <a:ln>
            <a:noFill/>
          </a:ln>
        </p:spPr>
        <p:txBody>
          <a:bodyPr spcFirstLastPara="1" wrap="square" lIns="91425" tIns="45700" rIns="91425" bIns="45700" anchor="t" anchorCtr="0">
            <a:noAutofit/>
          </a:bodyPr>
          <a:lstStyle/>
          <a:p>
            <a:pPr marL="0" marR="0" lvl="0" indent="0" algn="l" rtl="0">
              <a:lnSpc>
                <a:spcPct val="115000"/>
              </a:lnSpc>
              <a:spcBef>
                <a:spcPts val="0"/>
              </a:spcBef>
              <a:spcAft>
                <a:spcPts val="0"/>
              </a:spcAft>
              <a:buClr>
                <a:schemeClr val="dk1"/>
              </a:buClr>
              <a:buSzPts val="1400"/>
              <a:buFont typeface="Calibri"/>
              <a:buNone/>
            </a:pPr>
            <a:r>
              <a:rPr lang="en-US">
                <a:latin typeface="Calibri"/>
                <a:ea typeface="Calibri"/>
                <a:cs typeface="Calibri"/>
                <a:sym typeface="Calibri"/>
              </a:rPr>
              <a:t>A key slide bringing the thermal opportunity into view… </a:t>
            </a:r>
            <a:endParaRPr/>
          </a:p>
          <a:p>
            <a:pPr marL="0" marR="0" lvl="0" indent="0" algn="l" rtl="0">
              <a:lnSpc>
                <a:spcPct val="115000"/>
              </a:lnSpc>
              <a:spcBef>
                <a:spcPts val="0"/>
              </a:spcBef>
              <a:spcAft>
                <a:spcPts val="0"/>
              </a:spcAft>
              <a:buClr>
                <a:schemeClr val="dk1"/>
              </a:buClr>
              <a:buSzPts val="1400"/>
              <a:buFont typeface="Calibri"/>
              <a:buNone/>
            </a:pPr>
            <a:endParaRPr>
              <a:latin typeface="Calibri"/>
              <a:ea typeface="Calibri"/>
              <a:cs typeface="Calibri"/>
              <a:sym typeface="Calibri"/>
            </a:endParaRPr>
          </a:p>
          <a:p>
            <a:pPr marL="228600" marR="0" lvl="0" indent="-228600" algn="l" rtl="0">
              <a:lnSpc>
                <a:spcPct val="115000"/>
              </a:lnSpc>
              <a:spcBef>
                <a:spcPts val="0"/>
              </a:spcBef>
              <a:spcAft>
                <a:spcPts val="0"/>
              </a:spcAft>
              <a:buClr>
                <a:schemeClr val="dk1"/>
              </a:buClr>
              <a:buSzPts val="1400"/>
              <a:buFont typeface="Calibri"/>
              <a:buAutoNum type="arabicPeriod"/>
            </a:pPr>
            <a:r>
              <a:rPr lang="en-US">
                <a:latin typeface="Calibri"/>
                <a:ea typeface="Calibri"/>
                <a:cs typeface="Calibri"/>
                <a:sym typeface="Calibri"/>
              </a:rPr>
              <a:t>Climate change is a thermal energy management challenge… it causes an increase in ‘ambient geothermal energy’ throughout the earth – in the ocean, in the bedrock, and a wee bit in the air.</a:t>
            </a:r>
            <a:endParaRPr/>
          </a:p>
          <a:p>
            <a:pPr marL="228600" marR="0" lvl="0" indent="-228600" algn="l" rtl="0">
              <a:lnSpc>
                <a:spcPct val="115000"/>
              </a:lnSpc>
              <a:spcBef>
                <a:spcPts val="0"/>
              </a:spcBef>
              <a:spcAft>
                <a:spcPts val="0"/>
              </a:spcAft>
              <a:buClr>
                <a:schemeClr val="dk1"/>
              </a:buClr>
              <a:buSzPts val="1400"/>
              <a:buFont typeface="Calibri"/>
              <a:buAutoNum type="arabicPeriod"/>
            </a:pPr>
            <a:r>
              <a:rPr lang="en-US">
                <a:latin typeface="Calibri"/>
                <a:ea typeface="Calibri"/>
                <a:cs typeface="Calibri"/>
                <a:sym typeface="Calibri"/>
              </a:rPr>
              <a:t>That excess thermal energy is ‘anthropogenic’… and tapping it can help BOTH prevent a changing climate and mitigate and restore our climate.</a:t>
            </a:r>
            <a:endParaRPr>
              <a:latin typeface="Calibri"/>
              <a:ea typeface="Calibri"/>
              <a:cs typeface="Calibri"/>
              <a:sym typeface="Calibri"/>
            </a:endParaRPr>
          </a:p>
        </p:txBody>
      </p:sp>
      <p:sp>
        <p:nvSpPr>
          <p:cNvPr id="104" name="Google Shape;104;g35c202e54d7_0_464:notes"/>
          <p:cNvSpPr txBox="1">
            <a:spLocks noGrp="1"/>
          </p:cNvSpPr>
          <p:nvPr>
            <p:ph type="sldNum" idx="12"/>
          </p:nvPr>
        </p:nvSpPr>
        <p:spPr>
          <a:xfrm>
            <a:off x="3970734" y="11774213"/>
            <a:ext cx="3038100" cy="6189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7</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35c202e54d7_0_474: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9" name="Google Shape;139;g35c202e54d7_0_474:notes"/>
          <p:cNvSpPr txBox="1">
            <a:spLocks noGrp="1"/>
          </p:cNvSpPr>
          <p:nvPr>
            <p:ph type="body" idx="1"/>
          </p:nvPr>
        </p:nvSpPr>
        <p:spPr>
          <a:xfrm>
            <a:off x="701040" y="4473893"/>
            <a:ext cx="5608200" cy="3660600"/>
          </a:xfrm>
          <a:prstGeom prst="rect">
            <a:avLst/>
          </a:prstGeom>
          <a:noFill/>
          <a:ln>
            <a:noFill/>
          </a:ln>
        </p:spPr>
        <p:txBody>
          <a:bodyPr spcFirstLastPara="1" wrap="square" lIns="93275" tIns="46625" rIns="93275" bIns="46625" anchor="t" anchorCtr="0">
            <a:noAutofit/>
          </a:bodyPr>
          <a:lstStyle/>
          <a:p>
            <a:pPr marL="0" marR="0" lvl="0" indent="0" algn="l" rtl="0">
              <a:lnSpc>
                <a:spcPct val="100000"/>
              </a:lnSpc>
              <a:spcBef>
                <a:spcPts val="480"/>
              </a:spcBef>
              <a:spcAft>
                <a:spcPts val="0"/>
              </a:spcAft>
              <a:buClr>
                <a:srgbClr val="000000"/>
              </a:buClr>
              <a:buSzPts val="1400"/>
              <a:buFont typeface="Arial"/>
              <a:buNone/>
            </a:pPr>
            <a:r>
              <a:rPr lang="en-US"/>
              <a:t>Definition of the geothermal technology family.</a:t>
            </a:r>
            <a:endParaRPr/>
          </a:p>
        </p:txBody>
      </p:sp>
      <p:sp>
        <p:nvSpPr>
          <p:cNvPr id="140" name="Google Shape;140;g35c202e54d7_0_474:notes"/>
          <p:cNvSpPr txBox="1">
            <a:spLocks noGrp="1"/>
          </p:cNvSpPr>
          <p:nvPr>
            <p:ph type="sldNum" idx="12"/>
          </p:nvPr>
        </p:nvSpPr>
        <p:spPr>
          <a:xfrm>
            <a:off x="3970938" y="8829967"/>
            <a:ext cx="3037800" cy="466200"/>
          </a:xfrm>
          <a:prstGeom prst="rect">
            <a:avLst/>
          </a:prstGeom>
          <a:noFill/>
          <a:ln>
            <a:noFill/>
          </a:ln>
        </p:spPr>
        <p:txBody>
          <a:bodyPr spcFirstLastPara="1" wrap="square" lIns="93275" tIns="46625" rIns="93275" bIns="46625"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Calibri"/>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Calibri"/>
                <a:buNone/>
                <a:tabLst/>
                <a:defRPr/>
              </a:pPr>
              <a:t>8</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35c202e54d7_0_509: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78" name="Google Shape;178;g35c202e54d7_0_509:notes"/>
          <p:cNvSpPr txBox="1">
            <a:spLocks noGrp="1"/>
          </p:cNvSpPr>
          <p:nvPr>
            <p:ph type="body" idx="1"/>
          </p:nvPr>
        </p:nvSpPr>
        <p:spPr>
          <a:xfrm>
            <a:off x="701346" y="4416099"/>
            <a:ext cx="5607600" cy="4182600"/>
          </a:xfrm>
          <a:prstGeom prst="rect">
            <a:avLst/>
          </a:prstGeom>
          <a:noFill/>
          <a:ln>
            <a:noFill/>
          </a:ln>
        </p:spPr>
        <p:txBody>
          <a:bodyPr spcFirstLastPara="1" wrap="square" lIns="91425" tIns="45700" rIns="91425" bIns="45700" anchor="t" anchorCtr="0">
            <a:noAutofit/>
          </a:bodyPr>
          <a:lstStyle/>
          <a:p>
            <a:pPr marL="0" marR="0" lvl="0" indent="0" algn="l" rtl="0">
              <a:lnSpc>
                <a:spcPct val="115000"/>
              </a:lnSpc>
              <a:spcBef>
                <a:spcPts val="0"/>
              </a:spcBef>
              <a:spcAft>
                <a:spcPts val="0"/>
              </a:spcAft>
              <a:buClr>
                <a:schemeClr val="dk1"/>
              </a:buClr>
              <a:buSzPts val="1400"/>
              <a:buFont typeface="Calibri"/>
              <a:buNone/>
            </a:pPr>
            <a:r>
              <a:rPr lang="en-US" sz="1200">
                <a:solidFill>
                  <a:schemeClr val="dk1"/>
                </a:solidFill>
                <a:latin typeface="Calibri"/>
                <a:ea typeface="Calibri"/>
                <a:cs typeface="Calibri"/>
                <a:sym typeface="Calibri"/>
              </a:rPr>
              <a:t>So is this really new? </a:t>
            </a:r>
            <a:endParaRPr/>
          </a:p>
          <a:p>
            <a:pPr marL="0" marR="0" lvl="0" indent="0" algn="l" rtl="0">
              <a:lnSpc>
                <a:spcPct val="115000"/>
              </a:lnSpc>
              <a:spcBef>
                <a:spcPts val="0"/>
              </a:spcBef>
              <a:spcAft>
                <a:spcPts val="0"/>
              </a:spcAft>
              <a:buClr>
                <a:schemeClr val="dk1"/>
              </a:buClr>
              <a:buSzPts val="1400"/>
              <a:buFont typeface="Calibri"/>
              <a:buNone/>
            </a:pPr>
            <a:endParaRPr sz="1200">
              <a:solidFill>
                <a:schemeClr val="dk1"/>
              </a:solidFill>
              <a:latin typeface="Calibri"/>
              <a:ea typeface="Calibri"/>
              <a:cs typeface="Calibri"/>
              <a:sym typeface="Calibri"/>
            </a:endParaRPr>
          </a:p>
          <a:p>
            <a:pPr marL="0" marR="0" lvl="0" indent="0" algn="l" rtl="0">
              <a:lnSpc>
                <a:spcPct val="115000"/>
              </a:lnSpc>
              <a:spcBef>
                <a:spcPts val="0"/>
              </a:spcBef>
              <a:spcAft>
                <a:spcPts val="0"/>
              </a:spcAft>
              <a:buClr>
                <a:schemeClr val="dk1"/>
              </a:buClr>
              <a:buSzPts val="1400"/>
              <a:buFont typeface="Calibri"/>
              <a:buNone/>
            </a:pPr>
            <a:r>
              <a:rPr lang="en-US" sz="1200">
                <a:solidFill>
                  <a:schemeClr val="dk1"/>
                </a:solidFill>
                <a:latin typeface="Calibri"/>
                <a:ea typeface="Calibri"/>
                <a:cs typeface="Calibri"/>
                <a:sym typeface="Calibri"/>
              </a:rPr>
              <a:t>Yes and No. </a:t>
            </a:r>
            <a:endParaRPr/>
          </a:p>
          <a:p>
            <a:pPr marL="0" marR="0" lvl="0" indent="0" algn="l" rtl="0">
              <a:lnSpc>
                <a:spcPct val="115000"/>
              </a:lnSpc>
              <a:spcBef>
                <a:spcPts val="0"/>
              </a:spcBef>
              <a:spcAft>
                <a:spcPts val="0"/>
              </a:spcAft>
              <a:buClr>
                <a:schemeClr val="dk1"/>
              </a:buClr>
              <a:buSzPts val="1400"/>
              <a:buFont typeface="Calibri"/>
              <a:buNone/>
            </a:pPr>
            <a:endParaRPr sz="1200">
              <a:solidFill>
                <a:schemeClr val="dk1"/>
              </a:solidFill>
              <a:latin typeface="Calibri"/>
              <a:ea typeface="Calibri"/>
              <a:cs typeface="Calibri"/>
              <a:sym typeface="Calibri"/>
            </a:endParaRPr>
          </a:p>
          <a:p>
            <a:pPr marL="0" marR="0" lvl="0" indent="0" algn="l" rtl="0">
              <a:lnSpc>
                <a:spcPct val="115000"/>
              </a:lnSpc>
              <a:spcBef>
                <a:spcPts val="0"/>
              </a:spcBef>
              <a:spcAft>
                <a:spcPts val="0"/>
              </a:spcAft>
              <a:buClr>
                <a:schemeClr val="dk1"/>
              </a:buClr>
              <a:buSzPts val="1400"/>
              <a:buFont typeface="Calibri"/>
              <a:buNone/>
            </a:pPr>
            <a:r>
              <a:rPr lang="en-US" sz="1200">
                <a:solidFill>
                  <a:schemeClr val="dk1"/>
                </a:solidFill>
                <a:latin typeface="Calibri"/>
                <a:ea typeface="Calibri"/>
                <a:cs typeface="Calibri"/>
                <a:sym typeface="Calibri"/>
              </a:rPr>
              <a:t>Each component of the technology is old. Put together this way it is new.</a:t>
            </a:r>
            <a:endParaRPr/>
          </a:p>
          <a:p>
            <a:pPr marL="0" marR="0" lvl="0" indent="0" algn="l" rtl="0">
              <a:lnSpc>
                <a:spcPct val="115000"/>
              </a:lnSpc>
              <a:spcBef>
                <a:spcPts val="0"/>
              </a:spcBef>
              <a:spcAft>
                <a:spcPts val="0"/>
              </a:spcAft>
              <a:buClr>
                <a:schemeClr val="dk1"/>
              </a:buClr>
              <a:buSzPts val="1400"/>
              <a:buFont typeface="Calibri"/>
              <a:buNone/>
            </a:pPr>
            <a:endParaRPr sz="1200">
              <a:solidFill>
                <a:schemeClr val="dk1"/>
              </a:solidFill>
              <a:latin typeface="Calibri"/>
              <a:ea typeface="Calibri"/>
              <a:cs typeface="Calibri"/>
              <a:sym typeface="Calibri"/>
            </a:endParaRPr>
          </a:p>
        </p:txBody>
      </p:sp>
      <p:sp>
        <p:nvSpPr>
          <p:cNvPr id="179" name="Google Shape;179;g35c202e54d7_0_509:notes"/>
          <p:cNvSpPr txBox="1">
            <a:spLocks noGrp="1"/>
          </p:cNvSpPr>
          <p:nvPr>
            <p:ph type="sldNum" idx="12"/>
          </p:nvPr>
        </p:nvSpPr>
        <p:spPr>
          <a:xfrm>
            <a:off x="3970734" y="8830660"/>
            <a:ext cx="3038100" cy="4641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9</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g35c202e54d7_0_628:notes"/>
          <p:cNvSpPr>
            <a:spLocks noGrp="1" noRot="1" noChangeAspect="1"/>
          </p:cNvSpPr>
          <p:nvPr>
            <p:ph type="sldImg" idx="2"/>
          </p:nvPr>
        </p:nvSpPr>
        <p:spPr>
          <a:xfrm>
            <a:off x="-635000" y="914400"/>
            <a:ext cx="8128000" cy="4572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1" name="Google Shape;321;g35c202e54d7_0_628:notes"/>
          <p:cNvSpPr txBox="1">
            <a:spLocks noGrp="1"/>
          </p:cNvSpPr>
          <p:nvPr>
            <p:ph type="body" idx="1"/>
          </p:nvPr>
        </p:nvSpPr>
        <p:spPr>
          <a:xfrm>
            <a:off x="685800" y="5791200"/>
            <a:ext cx="5486400" cy="54864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US" b="1"/>
              <a:t>This is the ribbon cutting ceremony in summer of 2024 and on the left is the local firestation – a customer on the network.</a:t>
            </a:r>
            <a:endParaRPr/>
          </a:p>
        </p:txBody>
      </p:sp>
      <p:sp>
        <p:nvSpPr>
          <p:cNvPr id="322" name="Google Shape;322;g35c202e54d7_0_628: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t>10</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Google Shape;434;g35c202e54d7_0_737: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35" name="Google Shape;435;g35c202e54d7_0_737:notes"/>
          <p:cNvSpPr txBox="1">
            <a:spLocks noGrp="1"/>
          </p:cNvSpPr>
          <p:nvPr>
            <p:ph type="body" idx="1"/>
          </p:nvPr>
        </p:nvSpPr>
        <p:spPr>
          <a:xfrm>
            <a:off x="701346" y="4416099"/>
            <a:ext cx="5607600" cy="4182600"/>
          </a:xfrm>
          <a:prstGeom prst="rect">
            <a:avLst/>
          </a:prstGeom>
          <a:noFill/>
          <a:ln>
            <a:noFill/>
          </a:ln>
        </p:spPr>
        <p:txBody>
          <a:bodyPr spcFirstLastPara="1" wrap="square" lIns="91425" tIns="45700" rIns="91425" bIns="45700" anchor="t" anchorCtr="0">
            <a:noAutofit/>
          </a:bodyPr>
          <a:lstStyle/>
          <a:p>
            <a:pPr marL="0" marR="0" lvl="0" indent="0" algn="l" rtl="0">
              <a:lnSpc>
                <a:spcPct val="115000"/>
              </a:lnSpc>
              <a:spcBef>
                <a:spcPts val="0"/>
              </a:spcBef>
              <a:spcAft>
                <a:spcPts val="0"/>
              </a:spcAft>
              <a:buClr>
                <a:schemeClr val="dk1"/>
              </a:buClr>
              <a:buSzPts val="1400"/>
              <a:buFont typeface="Calibri"/>
              <a:buNone/>
            </a:pPr>
            <a:r>
              <a:rPr lang="en-US">
                <a:latin typeface="Calibri"/>
                <a:ea typeface="Calibri"/>
                <a:cs typeface="Calibri"/>
                <a:sym typeface="Calibri"/>
              </a:rPr>
              <a:t>Recently the first gas utility installation of a single pipe ambient temperature geothermal network was completed. This demonstrates the real potential for every one of these core needs to be met.</a:t>
            </a:r>
            <a:endParaRPr>
              <a:latin typeface="Calibri"/>
              <a:ea typeface="Calibri"/>
              <a:cs typeface="Calibri"/>
              <a:sym typeface="Calibri"/>
            </a:endParaRPr>
          </a:p>
        </p:txBody>
      </p:sp>
      <p:sp>
        <p:nvSpPr>
          <p:cNvPr id="436" name="Google Shape;436;g35c202e54d7_0_737:notes"/>
          <p:cNvSpPr txBox="1">
            <a:spLocks noGrp="1"/>
          </p:cNvSpPr>
          <p:nvPr>
            <p:ph type="sldNum" idx="12"/>
          </p:nvPr>
        </p:nvSpPr>
        <p:spPr>
          <a:xfrm>
            <a:off x="3970734" y="8830660"/>
            <a:ext cx="3038100" cy="4641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11</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g35c202e54d7_0_786: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6" name="Google Shape;516;g35c202e54d7_0_786:notes"/>
          <p:cNvSpPr txBox="1">
            <a:spLocks noGrp="1"/>
          </p:cNvSpPr>
          <p:nvPr>
            <p:ph type="body" idx="1"/>
          </p:nvPr>
        </p:nvSpPr>
        <p:spPr>
          <a:xfrm>
            <a:off x="701040" y="4473893"/>
            <a:ext cx="5608200" cy="3660600"/>
          </a:xfrm>
          <a:prstGeom prst="rect">
            <a:avLst/>
          </a:prstGeom>
          <a:noFill/>
          <a:ln>
            <a:noFill/>
          </a:ln>
        </p:spPr>
        <p:txBody>
          <a:bodyPr spcFirstLastPara="1" wrap="square" lIns="93275" tIns="46625" rIns="93275" bIns="46625" anchor="t" anchorCtr="0">
            <a:noAutofit/>
          </a:bodyPr>
          <a:lstStyle/>
          <a:p>
            <a:pPr marL="0" lvl="0" indent="0" algn="l" rtl="0">
              <a:lnSpc>
                <a:spcPct val="100000"/>
              </a:lnSpc>
              <a:spcBef>
                <a:spcPts val="480"/>
              </a:spcBef>
              <a:spcAft>
                <a:spcPts val="0"/>
              </a:spcAft>
              <a:buSzPts val="1400"/>
              <a:buNone/>
            </a:pPr>
            <a:r>
              <a:rPr lang="en-US">
                <a:latin typeface="Calibri"/>
                <a:ea typeface="Calibri"/>
                <a:cs typeface="Calibri"/>
                <a:sym typeface="Calibri"/>
              </a:rPr>
              <a:t>Including internationally. Watch this: https://www.youtube.com/watch?v=qjDLp8raebk</a:t>
            </a:r>
            <a:endParaRPr/>
          </a:p>
          <a:p>
            <a:pPr marL="0" lvl="0" indent="0" algn="l" rtl="0">
              <a:lnSpc>
                <a:spcPct val="100000"/>
              </a:lnSpc>
              <a:spcBef>
                <a:spcPts val="480"/>
              </a:spcBef>
              <a:spcAft>
                <a:spcPts val="0"/>
              </a:spcAft>
              <a:buSzPts val="1400"/>
              <a:buNone/>
            </a:pPr>
            <a:endParaRPr>
              <a:latin typeface="Calibri"/>
              <a:ea typeface="Calibri"/>
              <a:cs typeface="Calibri"/>
              <a:sym typeface="Calibri"/>
            </a:endParaRPr>
          </a:p>
        </p:txBody>
      </p:sp>
      <p:sp>
        <p:nvSpPr>
          <p:cNvPr id="517" name="Google Shape;517;g35c202e54d7_0_786:notes"/>
          <p:cNvSpPr txBox="1">
            <a:spLocks noGrp="1"/>
          </p:cNvSpPr>
          <p:nvPr>
            <p:ph type="sldNum" idx="12"/>
          </p:nvPr>
        </p:nvSpPr>
        <p:spPr>
          <a:xfrm>
            <a:off x="3970938" y="8829967"/>
            <a:ext cx="3037800" cy="466200"/>
          </a:xfrm>
          <a:prstGeom prst="rect">
            <a:avLst/>
          </a:prstGeom>
          <a:noFill/>
          <a:ln>
            <a:noFill/>
          </a:ln>
        </p:spPr>
        <p:txBody>
          <a:bodyPr spcFirstLastPara="1" wrap="square" lIns="93275" tIns="46625" rIns="93275" bIns="46625"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12</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7"/>
        <p:cNvGrpSpPr/>
        <p:nvPr/>
      </p:nvGrpSpPr>
      <p:grpSpPr>
        <a:xfrm>
          <a:off x="0" y="0"/>
          <a:ext cx="0" cy="0"/>
          <a:chOff x="0" y="0"/>
          <a:chExt cx="0" cy="0"/>
        </a:xfrm>
      </p:grpSpPr>
      <p:sp>
        <p:nvSpPr>
          <p:cNvPr id="538" name="Google Shape;538;g35c202e54d7_0_837: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9" name="Google Shape;539;g35c202e54d7_0_837:notes"/>
          <p:cNvSpPr txBox="1">
            <a:spLocks noGrp="1"/>
          </p:cNvSpPr>
          <p:nvPr>
            <p:ph type="body" idx="1"/>
          </p:nvPr>
        </p:nvSpPr>
        <p:spPr>
          <a:xfrm>
            <a:off x="701040" y="4473893"/>
            <a:ext cx="5608200" cy="3660600"/>
          </a:xfrm>
          <a:prstGeom prst="rect">
            <a:avLst/>
          </a:prstGeom>
          <a:noFill/>
          <a:ln>
            <a:noFill/>
          </a:ln>
        </p:spPr>
        <p:txBody>
          <a:bodyPr spcFirstLastPara="1" wrap="square" lIns="93275" tIns="46625" rIns="93275" bIns="46625" anchor="t" anchorCtr="0">
            <a:noAutofit/>
          </a:bodyPr>
          <a:lstStyle/>
          <a:p>
            <a:pPr marL="0" marR="0" lvl="0" indent="0" algn="l" rtl="0">
              <a:lnSpc>
                <a:spcPct val="115000"/>
              </a:lnSpc>
              <a:spcBef>
                <a:spcPts val="0"/>
              </a:spcBef>
              <a:spcAft>
                <a:spcPts val="0"/>
              </a:spcAft>
              <a:buSzPts val="1400"/>
              <a:buNone/>
            </a:pPr>
            <a:r>
              <a:rPr lang="en-US" sz="1800">
                <a:solidFill>
                  <a:srgbClr val="141414"/>
                </a:solidFill>
                <a:latin typeface="Calibri"/>
                <a:ea typeface="Calibri"/>
                <a:cs typeface="Calibri"/>
                <a:sym typeface="Calibri"/>
              </a:rPr>
              <a:t>So that’s it. What is really needed right now is for everyone to do the hard work of bringing people together and getting our boots dirty putting these in the ground. </a:t>
            </a:r>
            <a:endParaRPr/>
          </a:p>
          <a:p>
            <a:pPr marL="0" marR="0" lvl="0" indent="0" algn="l" rtl="0">
              <a:lnSpc>
                <a:spcPct val="115000"/>
              </a:lnSpc>
              <a:spcBef>
                <a:spcPts val="0"/>
              </a:spcBef>
              <a:spcAft>
                <a:spcPts val="0"/>
              </a:spcAft>
              <a:buSzPts val="1400"/>
              <a:buNone/>
            </a:pPr>
            <a:endParaRPr sz="1800">
              <a:solidFill>
                <a:srgbClr val="141414"/>
              </a:solidFill>
              <a:latin typeface="Calibri"/>
              <a:ea typeface="Calibri"/>
              <a:cs typeface="Calibri"/>
              <a:sym typeface="Calibri"/>
            </a:endParaRPr>
          </a:p>
          <a:p>
            <a:pPr marL="0" marR="0" lvl="0" indent="0" algn="l" rtl="0">
              <a:lnSpc>
                <a:spcPct val="115000"/>
              </a:lnSpc>
              <a:spcBef>
                <a:spcPts val="0"/>
              </a:spcBef>
              <a:spcAft>
                <a:spcPts val="0"/>
              </a:spcAft>
              <a:buSzPts val="1400"/>
              <a:buNone/>
            </a:pPr>
            <a:r>
              <a:rPr lang="en-US" sz="1800">
                <a:solidFill>
                  <a:srgbClr val="141414"/>
                </a:solidFill>
                <a:latin typeface="Calibri"/>
                <a:ea typeface="Calibri"/>
                <a:cs typeface="Calibri"/>
                <a:sym typeface="Calibri"/>
              </a:rPr>
              <a:t>If you want to help make this a reality you can scan this code to add your name to a growing number who would like geo service available on their street!</a:t>
            </a:r>
            <a:endParaRPr/>
          </a:p>
          <a:p>
            <a:pPr marL="0" marR="0" lvl="0" indent="0" algn="l" rtl="0">
              <a:lnSpc>
                <a:spcPct val="115000"/>
              </a:lnSpc>
              <a:spcBef>
                <a:spcPts val="0"/>
              </a:spcBef>
              <a:spcAft>
                <a:spcPts val="0"/>
              </a:spcAft>
              <a:buSzPts val="1400"/>
              <a:buNone/>
            </a:pPr>
            <a:r>
              <a:rPr lang="en-US" sz="1800">
                <a:solidFill>
                  <a:srgbClr val="141414"/>
                </a:solidFill>
                <a:latin typeface="Calibri"/>
                <a:ea typeface="Calibri"/>
                <a:cs typeface="Calibri"/>
                <a:sym typeface="Calibri"/>
              </a:rPr>
              <a:t>You can also help enormously by supporting HEET as we strive to multisolve and support this decarbonization pathway with an unusual combination of scientific rigor hand in hand with ethics centering relationship-based change leadership.</a:t>
            </a:r>
            <a:endParaRPr/>
          </a:p>
          <a:p>
            <a:pPr marL="0" marR="0" lvl="0" indent="0" algn="l" rtl="0">
              <a:lnSpc>
                <a:spcPct val="115000"/>
              </a:lnSpc>
              <a:spcBef>
                <a:spcPts val="0"/>
              </a:spcBef>
              <a:spcAft>
                <a:spcPts val="0"/>
              </a:spcAft>
              <a:buSzPts val="1400"/>
              <a:buNone/>
            </a:pPr>
            <a:endParaRPr sz="1800">
              <a:solidFill>
                <a:srgbClr val="141414"/>
              </a:solidFill>
              <a:latin typeface="Calibri"/>
              <a:ea typeface="Calibri"/>
              <a:cs typeface="Calibri"/>
              <a:sym typeface="Calibri"/>
            </a:endParaRPr>
          </a:p>
          <a:p>
            <a:pPr marL="0" marR="0" lvl="0" indent="0" algn="l" rtl="0">
              <a:lnSpc>
                <a:spcPct val="115000"/>
              </a:lnSpc>
              <a:spcBef>
                <a:spcPts val="0"/>
              </a:spcBef>
              <a:spcAft>
                <a:spcPts val="0"/>
              </a:spcAft>
              <a:buSzPts val="1400"/>
              <a:buNone/>
            </a:pPr>
            <a:r>
              <a:rPr lang="en-US" sz="1800">
                <a:solidFill>
                  <a:srgbClr val="141414"/>
                </a:solidFill>
                <a:latin typeface="Calibri"/>
                <a:ea typeface="Calibri"/>
                <a:cs typeface="Calibri"/>
                <a:sym typeface="Calibri"/>
              </a:rPr>
              <a:t>Thank you.</a:t>
            </a:r>
            <a:endParaRPr sz="1800">
              <a:solidFill>
                <a:srgbClr val="141414"/>
              </a:solidFill>
              <a:latin typeface="Calibri"/>
              <a:ea typeface="Calibri"/>
              <a:cs typeface="Calibri"/>
              <a:sym typeface="Calibri"/>
            </a:endParaRPr>
          </a:p>
          <a:p>
            <a:pPr marL="0" marR="0" lvl="0" indent="0" algn="l" rtl="0">
              <a:lnSpc>
                <a:spcPct val="115000"/>
              </a:lnSpc>
              <a:spcBef>
                <a:spcPts val="0"/>
              </a:spcBef>
              <a:spcAft>
                <a:spcPts val="0"/>
              </a:spcAft>
              <a:buSzPts val="1400"/>
              <a:buNone/>
            </a:pPr>
            <a:endParaRPr sz="1800">
              <a:solidFill>
                <a:srgbClr val="141414"/>
              </a:solidFill>
              <a:latin typeface="Calibri"/>
              <a:ea typeface="Calibri"/>
              <a:cs typeface="Calibri"/>
              <a:sym typeface="Calibri"/>
            </a:endParaRPr>
          </a:p>
        </p:txBody>
      </p:sp>
      <p:sp>
        <p:nvSpPr>
          <p:cNvPr id="540" name="Google Shape;540;g35c202e54d7_0_837:notes"/>
          <p:cNvSpPr txBox="1">
            <a:spLocks noGrp="1"/>
          </p:cNvSpPr>
          <p:nvPr>
            <p:ph type="sldNum" idx="12"/>
          </p:nvPr>
        </p:nvSpPr>
        <p:spPr>
          <a:xfrm>
            <a:off x="3970938" y="8829967"/>
            <a:ext cx="3037800" cy="466200"/>
          </a:xfrm>
          <a:prstGeom prst="rect">
            <a:avLst/>
          </a:prstGeom>
          <a:noFill/>
          <a:ln>
            <a:noFill/>
          </a:ln>
        </p:spPr>
        <p:txBody>
          <a:bodyPr spcFirstLastPara="1" wrap="square" lIns="93275" tIns="46625" rIns="93275" bIns="46625"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13</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g35c202e54d7_0_482:notes"/>
          <p:cNvSpPr>
            <a:spLocks noGrp="1" noRot="1" noChangeAspect="1"/>
          </p:cNvSpPr>
          <p:nvPr>
            <p:ph type="sldImg" idx="2"/>
          </p:nvPr>
        </p:nvSpPr>
        <p:spPr>
          <a:xfrm>
            <a:off x="-635000" y="914400"/>
            <a:ext cx="8128000" cy="4572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9" name="Google Shape;149;g35c202e54d7_0_482:notes"/>
          <p:cNvSpPr txBox="1">
            <a:spLocks noGrp="1"/>
          </p:cNvSpPr>
          <p:nvPr>
            <p:ph type="body" idx="1"/>
          </p:nvPr>
        </p:nvSpPr>
        <p:spPr>
          <a:xfrm>
            <a:off x="685800" y="5791200"/>
            <a:ext cx="5486400" cy="5486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6186384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8"/>
        <p:cNvGrpSpPr/>
        <p:nvPr/>
      </p:nvGrpSpPr>
      <p:grpSpPr>
        <a:xfrm>
          <a:off x="0" y="0"/>
          <a:ext cx="0" cy="0"/>
          <a:chOff x="0" y="0"/>
          <a:chExt cx="0" cy="0"/>
        </a:xfrm>
      </p:grpSpPr>
      <p:sp>
        <p:nvSpPr>
          <p:cNvPr id="549" name="Google Shape;549;g35c202e54d7_0_807:notes"/>
          <p:cNvSpPr>
            <a:spLocks noGrp="1" noRot="1" noChangeAspect="1"/>
          </p:cNvSpPr>
          <p:nvPr>
            <p:ph type="sldImg" idx="2"/>
          </p:nvPr>
        </p:nvSpPr>
        <p:spPr>
          <a:xfrm>
            <a:off x="-635000" y="914400"/>
            <a:ext cx="8128000" cy="4572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0" name="Google Shape;550;g35c202e54d7_0_807:notes"/>
          <p:cNvSpPr txBox="1">
            <a:spLocks noGrp="1"/>
          </p:cNvSpPr>
          <p:nvPr>
            <p:ph type="body" idx="1"/>
          </p:nvPr>
        </p:nvSpPr>
        <p:spPr>
          <a:xfrm>
            <a:off x="685800" y="5791200"/>
            <a:ext cx="5486400" cy="5486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Thermal Research Consortium</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Cultivation of Project Pipeline - wary of line here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Cultivation of Workforce - same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Innovation Incubator</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Add network to the Coalitions &amp; Coalitions - Human Energy Networks - HENs - incubating and hatching</a:t>
            </a:r>
            <a:endParaRPr/>
          </a:p>
          <a:p>
            <a:pPr marL="0" lvl="0" indent="0" algn="l" rtl="0">
              <a:lnSpc>
                <a:spcPct val="100000"/>
              </a:lnSpc>
              <a:spcBef>
                <a:spcPts val="0"/>
              </a:spcBef>
              <a:spcAft>
                <a:spcPts val="0"/>
              </a:spcAft>
              <a:buSzPts val="1100"/>
              <a:buNone/>
            </a:pPr>
            <a:r>
              <a:rPr lang="en-US"/>
              <a:t>prioritizing relationships - 1:1 - what people value.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Bringing people together</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Curated and open source resource hub</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Policy - data guided ethical policy</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HEET foundation: </a:t>
            </a:r>
            <a:endParaRPr/>
          </a:p>
          <a:p>
            <a:pPr marL="0" lvl="0" indent="0" algn="l" rtl="0">
              <a:lnSpc>
                <a:spcPct val="100000"/>
              </a:lnSpc>
              <a:spcBef>
                <a:spcPts val="0"/>
              </a:spcBef>
              <a:spcAft>
                <a:spcPts val="0"/>
              </a:spcAft>
              <a:buSzPts val="1100"/>
              <a:buNone/>
            </a:pPr>
            <a:r>
              <a:rPr lang="en-US"/>
              <a:t>	Accounting compliant with GAP</a:t>
            </a:r>
            <a:endParaRPr/>
          </a:p>
          <a:p>
            <a:pPr marL="0" lvl="0" indent="0" algn="l" rtl="0">
              <a:lnSpc>
                <a:spcPct val="100000"/>
              </a:lnSpc>
              <a:spcBef>
                <a:spcPts val="0"/>
              </a:spcBef>
              <a:spcAft>
                <a:spcPts val="0"/>
              </a:spcAft>
              <a:buSzPts val="1100"/>
              <a:buNone/>
            </a:pPr>
            <a:r>
              <a:rPr lang="en-US"/>
              <a:t>	Logistics robust</a:t>
            </a:r>
            <a:endParaRPr/>
          </a:p>
          <a:p>
            <a:pPr marL="0" lvl="0" indent="0" algn="l" rtl="0">
              <a:lnSpc>
                <a:spcPct val="100000"/>
              </a:lnSpc>
              <a:spcBef>
                <a:spcPts val="0"/>
              </a:spcBef>
              <a:spcAft>
                <a:spcPts val="0"/>
              </a:spcAft>
              <a:buSzPts val="1100"/>
              <a:buNone/>
            </a:pPr>
            <a:r>
              <a:rPr lang="en-US"/>
              <a:t>	Human resources - beyond compliance - create environment to attract &amp; retain top talent	 - mentorship/growth path - team culture</a:t>
            </a:r>
            <a:endParaRPr/>
          </a:p>
          <a:p>
            <a:pPr marL="0" lvl="0" indent="0" algn="l" rtl="0">
              <a:lnSpc>
                <a:spcPct val="100000"/>
              </a:lnSpc>
              <a:spcBef>
                <a:spcPts val="0"/>
              </a:spcBef>
              <a:spcAft>
                <a:spcPts val="0"/>
              </a:spcAft>
              <a:buSzPts val="1100"/>
              <a:buNone/>
            </a:pPr>
            <a:r>
              <a:rPr lang="en-US"/>
              <a:t>	Tech systems strong and secure</a:t>
            </a:r>
            <a:endParaRPr/>
          </a:p>
          <a:p>
            <a:pPr marL="0" lvl="0" indent="0" algn="l" rtl="0">
              <a:lnSpc>
                <a:spcPct val="100000"/>
              </a:lnSpc>
              <a:spcBef>
                <a:spcPts val="0"/>
              </a:spcBef>
              <a:spcAft>
                <a:spcPts val="0"/>
              </a:spcAft>
              <a:buSzPts val="1100"/>
              <a:buNone/>
            </a:pPr>
            <a:r>
              <a:rPr lang="en-US"/>
              <a:t>	Fundraising - current and future grants and donors engaged and excited. </a:t>
            </a:r>
            <a:endParaRPr/>
          </a:p>
          <a:p>
            <a:pPr marL="0" lvl="0" indent="0" algn="l" rtl="0">
              <a:lnSpc>
                <a:spcPct val="100000"/>
              </a:lnSpc>
              <a:spcBef>
                <a:spcPts val="0"/>
              </a:spcBef>
              <a:spcAft>
                <a:spcPts val="0"/>
              </a:spcAft>
              <a:buSzPts val="1100"/>
              <a:buNone/>
            </a:pPr>
            <a:r>
              <a:rPr lang="en-US"/>
              <a:t>	organizational structure matches organizational goals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5176805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35c202e54d7_0_888:notes"/>
          <p:cNvSpPr>
            <a:spLocks noGrp="1" noRot="1" noChangeAspect="1"/>
          </p:cNvSpPr>
          <p:nvPr>
            <p:ph type="sldImg" idx="2"/>
          </p:nvPr>
        </p:nvSpPr>
        <p:spPr>
          <a:xfrm>
            <a:off x="-1166813" y="0"/>
            <a:ext cx="5334001" cy="30003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2" name="Google Shape;72;g35c202e54d7_0_888: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SzPts val="1100"/>
              <a:buNone/>
            </a:pPr>
            <a:r>
              <a:rPr lang="en-US" sz="1200">
                <a:solidFill>
                  <a:schemeClr val="dk1"/>
                </a:solidFill>
                <a:latin typeface="Arial"/>
                <a:ea typeface="Arial"/>
                <a:cs typeface="Arial"/>
                <a:sym typeface="Arial"/>
              </a:rPr>
              <a:t>One of our first projects addressing methane mapped methane leaks in our aging gas distribution infrastructure as this impacts many.</a:t>
            </a:r>
            <a:endParaRPr sz="1200">
              <a:solidFill>
                <a:schemeClr val="dk1"/>
              </a:solidFill>
              <a:latin typeface="Arial"/>
              <a:ea typeface="Arial"/>
              <a:cs typeface="Arial"/>
              <a:sym typeface="Arial"/>
            </a:endParaRPr>
          </a:p>
        </p:txBody>
      </p:sp>
      <p:sp>
        <p:nvSpPr>
          <p:cNvPr id="73" name="Google Shape;73;g35c202e54d7_0_888: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800"/>
              <a:buFont typeface="Arial"/>
              <a:buNone/>
              <a:tabLst/>
              <a:defRPr/>
            </a:pPr>
            <a:fld id="{00000000-1234-1234-1234-123412341234}" type="slidenum">
              <a:rPr kumimoji="0" lang="en-US" sz="1800" b="0" i="0" u="none" strike="noStrike" kern="0" cap="none" spc="0" normalizeH="0" baseline="0" noProof="0">
                <a:ln>
                  <a:noFill/>
                </a:ln>
                <a:solidFill>
                  <a:srgbClr val="000000"/>
                </a:solidFill>
                <a:effectLst/>
                <a:uLnTx/>
                <a:uFillTx/>
                <a:latin typeface="Arial"/>
                <a:ea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Pts val="1800"/>
                <a:buFont typeface="Arial"/>
                <a:buNone/>
                <a:tabLst/>
                <a:defRPr/>
              </a:pPr>
              <a:t>17</a:t>
            </a:fld>
            <a:endParaRPr kumimoji="0" sz="18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35c202e54d7_0_897:notes"/>
          <p:cNvSpPr>
            <a:spLocks noGrp="1" noRot="1" noChangeAspect="1"/>
          </p:cNvSpPr>
          <p:nvPr>
            <p:ph type="sldImg" idx="2"/>
          </p:nvPr>
        </p:nvSpPr>
        <p:spPr>
          <a:xfrm>
            <a:off x="-1166813" y="0"/>
            <a:ext cx="5334001" cy="30003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82" name="Google Shape;82;g35c202e54d7_0_897: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SzPts val="1100"/>
              <a:buNone/>
            </a:pPr>
            <a:r>
              <a:rPr lang="en-US" sz="1200">
                <a:solidFill>
                  <a:schemeClr val="dk1"/>
                </a:solidFill>
              </a:rPr>
              <a:t>Our next focus was on the challenge of our aging gas infrastructure itself.</a:t>
            </a:r>
            <a:endParaRPr/>
          </a:p>
          <a:p>
            <a:pPr marL="0" marR="0" lvl="0" indent="0" algn="l" rtl="0">
              <a:lnSpc>
                <a:spcPct val="100000"/>
              </a:lnSpc>
              <a:spcBef>
                <a:spcPts val="0"/>
              </a:spcBef>
              <a:spcAft>
                <a:spcPts val="0"/>
              </a:spcAft>
              <a:buSzPts val="1100"/>
              <a:buNone/>
            </a:pPr>
            <a:endParaRPr sz="1200">
              <a:solidFill>
                <a:schemeClr val="dk1"/>
              </a:solidFill>
            </a:endParaRPr>
          </a:p>
          <a:p>
            <a:pPr marL="0" marR="0" lvl="0" indent="0" algn="l" rtl="0">
              <a:lnSpc>
                <a:spcPct val="100000"/>
              </a:lnSpc>
              <a:spcBef>
                <a:spcPts val="0"/>
              </a:spcBef>
              <a:spcAft>
                <a:spcPts val="0"/>
              </a:spcAft>
              <a:buSzPts val="1100"/>
              <a:buNone/>
            </a:pPr>
            <a:r>
              <a:rPr lang="en-US" sz="1200">
                <a:solidFill>
                  <a:schemeClr val="dk1"/>
                </a:solidFill>
              </a:rPr>
              <a:t>Impact on Cost. </a:t>
            </a:r>
            <a:endParaRPr/>
          </a:p>
          <a:p>
            <a:pPr marL="0" marR="0" lvl="0" indent="0" algn="l" rtl="0">
              <a:lnSpc>
                <a:spcPct val="100000"/>
              </a:lnSpc>
              <a:spcBef>
                <a:spcPts val="0"/>
              </a:spcBef>
              <a:spcAft>
                <a:spcPts val="0"/>
              </a:spcAft>
              <a:buSzPts val="1100"/>
              <a:buNone/>
            </a:pPr>
            <a:endParaRPr sz="1200">
              <a:solidFill>
                <a:schemeClr val="dk1"/>
              </a:solidFill>
              <a:latin typeface="Arial"/>
              <a:ea typeface="Arial"/>
              <a:cs typeface="Arial"/>
              <a:sym typeface="Arial"/>
            </a:endParaRPr>
          </a:p>
          <a:p>
            <a:pPr marL="0" marR="0" lvl="0" indent="0" algn="l" rtl="0">
              <a:lnSpc>
                <a:spcPct val="100000"/>
              </a:lnSpc>
              <a:spcBef>
                <a:spcPts val="0"/>
              </a:spcBef>
              <a:spcAft>
                <a:spcPts val="0"/>
              </a:spcAft>
              <a:buSzPts val="1100"/>
              <a:buNone/>
            </a:pPr>
            <a:r>
              <a:rPr lang="en-US" sz="1200">
                <a:solidFill>
                  <a:schemeClr val="dk1"/>
                </a:solidFill>
                <a:latin typeface="Arial"/>
                <a:ea typeface="Arial"/>
                <a:cs typeface="Arial"/>
                <a:sym typeface="Arial"/>
              </a:rPr>
              <a:t>Gas pipe replacement or new installation costs billions that may be stranded when we meet emissions goals. The U.S. will invest $1.4 trillion in new gas distribution infrastructure between now and 2050, which will not move us towards our climate goals.</a:t>
            </a:r>
            <a:endParaRPr/>
          </a:p>
          <a:p>
            <a:pPr marL="0" marR="0" lvl="0" indent="0" algn="l" rtl="0">
              <a:lnSpc>
                <a:spcPct val="100000"/>
              </a:lnSpc>
              <a:spcBef>
                <a:spcPts val="0"/>
              </a:spcBef>
              <a:spcAft>
                <a:spcPts val="0"/>
              </a:spcAft>
              <a:buSzPts val="1100"/>
              <a:buNone/>
            </a:pPr>
            <a:endParaRPr sz="1200">
              <a:solidFill>
                <a:schemeClr val="dk1"/>
              </a:solidFill>
              <a:latin typeface="Arial"/>
              <a:ea typeface="Arial"/>
              <a:cs typeface="Arial"/>
              <a:sym typeface="Arial"/>
            </a:endParaRPr>
          </a:p>
          <a:p>
            <a:pPr marL="0" marR="0" lvl="0" indent="0" algn="l" rtl="0">
              <a:lnSpc>
                <a:spcPct val="100000"/>
              </a:lnSpc>
              <a:spcBef>
                <a:spcPts val="0"/>
              </a:spcBef>
              <a:spcAft>
                <a:spcPts val="0"/>
              </a:spcAft>
              <a:buSzPts val="1100"/>
              <a:buNone/>
            </a:pPr>
            <a:r>
              <a:rPr lang="en-US" sz="1200" b="0" i="0" u="none" strike="noStrike">
                <a:solidFill>
                  <a:srgbClr val="333333"/>
                </a:solidFill>
                <a:highlight>
                  <a:srgbClr val="FFFFFF"/>
                </a:highlight>
                <a:latin typeface="Arial"/>
                <a:ea typeface="Arial"/>
                <a:cs typeface="Arial"/>
                <a:sym typeface="Arial"/>
              </a:rPr>
              <a:t>Source: HEET Leaked and Combusted report </a:t>
            </a:r>
            <a:r>
              <a:rPr lang="en-US" sz="1200" b="0" i="0" u="sng">
                <a:solidFill>
                  <a:schemeClr val="dk1"/>
                </a:solidFill>
                <a:latin typeface="Arial"/>
                <a:ea typeface="Arial"/>
                <a:cs typeface="Arial"/>
                <a:sym typeface="Arial"/>
                <a:hlinkClick r:id="rId3">
                  <a:extLst>
                    <a:ext uri="{A12FA001-AC4F-418D-AE19-62706E023703}">
                      <ahyp:hlinkClr xmlns:ahyp="http://schemas.microsoft.com/office/drawing/2018/hyperlinkcolor" val="tx"/>
                    </a:ext>
                  </a:extLst>
                </a:hlinkClick>
              </a:rPr>
              <a:t>https://cdn.prod.website-files.com/649aeb5aaa8188e00cea66bb/663a27270c0fa4fffcfe447d_Leaked-and-Combusted-May-2024.pdf</a:t>
            </a:r>
            <a:endParaRPr sz="1200">
              <a:solidFill>
                <a:schemeClr val="dk1"/>
              </a:solidFill>
              <a:latin typeface="Arial"/>
              <a:ea typeface="Arial"/>
              <a:cs typeface="Arial"/>
              <a:sym typeface="Arial"/>
            </a:endParaRPr>
          </a:p>
        </p:txBody>
      </p:sp>
      <p:sp>
        <p:nvSpPr>
          <p:cNvPr id="83" name="Google Shape;83;g35c202e54d7_0_897: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800"/>
              <a:buFont typeface="Arial"/>
              <a:buNone/>
              <a:tabLst/>
              <a:defRPr/>
            </a:pPr>
            <a:fld id="{00000000-1234-1234-1234-123412341234}" type="slidenum">
              <a:rPr kumimoji="0" lang="en-US" sz="1800" b="0" i="0" u="none" strike="noStrike" kern="0" cap="none" spc="0" normalizeH="0" baseline="0" noProof="0">
                <a:ln>
                  <a:noFill/>
                </a:ln>
                <a:solidFill>
                  <a:srgbClr val="000000"/>
                </a:solidFill>
                <a:effectLst/>
                <a:uLnTx/>
                <a:uFillTx/>
                <a:latin typeface="Arial"/>
                <a:ea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Pts val="1800"/>
                <a:buFont typeface="Arial"/>
                <a:buNone/>
                <a:tabLst/>
                <a:defRPr/>
              </a:pPr>
              <a:t>18</a:t>
            </a:fld>
            <a:endParaRPr kumimoji="0" sz="18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35c202e54d7_0_906:notes"/>
          <p:cNvSpPr>
            <a:spLocks noGrp="1" noRot="1" noChangeAspect="1"/>
          </p:cNvSpPr>
          <p:nvPr>
            <p:ph type="sldImg" idx="2"/>
          </p:nvPr>
        </p:nvSpPr>
        <p:spPr>
          <a:xfrm>
            <a:off x="-635000" y="914400"/>
            <a:ext cx="8128000" cy="4572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2" name="Google Shape;92;g35c202e54d7_0_906:notes"/>
          <p:cNvSpPr txBox="1">
            <a:spLocks noGrp="1"/>
          </p:cNvSpPr>
          <p:nvPr>
            <p:ph type="body" idx="1"/>
          </p:nvPr>
        </p:nvSpPr>
        <p:spPr>
          <a:xfrm>
            <a:off x="685800" y="5791200"/>
            <a:ext cx="5486400" cy="54864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US"/>
              <a:t>Understanding that our gas and electric infrastructures work in synergy to provide societal energy needs means thinking about the whole energy system</a:t>
            </a:r>
            <a:endParaRPr/>
          </a:p>
          <a:p>
            <a:pPr marL="457200" marR="0" lvl="0" indent="-298450" algn="l" rtl="0">
              <a:lnSpc>
                <a:spcPct val="100000"/>
              </a:lnSpc>
              <a:spcBef>
                <a:spcPts val="0"/>
              </a:spcBef>
              <a:spcAft>
                <a:spcPts val="0"/>
              </a:spcAft>
              <a:buClr>
                <a:srgbClr val="000000"/>
              </a:buClr>
              <a:buSzPts val="1100"/>
              <a:buFont typeface="Arial"/>
              <a:buChar char="●"/>
            </a:pPr>
            <a:r>
              <a:rPr lang="en-US"/>
              <a:t>A number from a 2023 IEA report paired with a screenshot of publicly available electric capacity constraints for downtown Boston.</a:t>
            </a:r>
            <a:endParaRPr/>
          </a:p>
        </p:txBody>
      </p:sp>
      <p:sp>
        <p:nvSpPr>
          <p:cNvPr id="93" name="Google Shape;93;g35c202e54d7_0_906: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t>19</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346cbaeeadc_0_266:notes"/>
          <p:cNvSpPr>
            <a:spLocks noGrp="1" noRot="1" noChangeAspect="1"/>
          </p:cNvSpPr>
          <p:nvPr>
            <p:ph type="sldImg" idx="2"/>
          </p:nvPr>
        </p:nvSpPr>
        <p:spPr>
          <a:xfrm>
            <a:off x="-627063" y="928688"/>
            <a:ext cx="8264526" cy="46497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15" name="Google Shape;115;g346cbaeeadc_0_266:notes"/>
          <p:cNvSpPr txBox="1">
            <a:spLocks noGrp="1"/>
          </p:cNvSpPr>
          <p:nvPr>
            <p:ph type="body" idx="1"/>
          </p:nvPr>
        </p:nvSpPr>
        <p:spPr>
          <a:xfrm>
            <a:off x="701346" y="5888132"/>
            <a:ext cx="5607600" cy="5576700"/>
          </a:xfrm>
          <a:prstGeom prst="rect">
            <a:avLst/>
          </a:prstGeom>
          <a:noFill/>
          <a:ln>
            <a:noFill/>
          </a:ln>
        </p:spPr>
        <p:txBody>
          <a:bodyPr spcFirstLastPara="1" wrap="square" lIns="91425" tIns="45700" rIns="91425" bIns="45700" anchor="t" anchorCtr="0">
            <a:noAutofit/>
          </a:bodyPr>
          <a:lstStyle/>
          <a:p>
            <a:pPr marL="0" marR="0" lvl="0" indent="0" algn="l" rtl="0">
              <a:lnSpc>
                <a:spcPct val="115000"/>
              </a:lnSpc>
              <a:spcBef>
                <a:spcPts val="0"/>
              </a:spcBef>
              <a:spcAft>
                <a:spcPts val="0"/>
              </a:spcAft>
              <a:buClr>
                <a:schemeClr val="dk1"/>
              </a:buClr>
              <a:buSzPts val="1400"/>
              <a:buFont typeface="Calibri"/>
              <a:buNone/>
            </a:pPr>
            <a:r>
              <a:rPr lang="en-US">
                <a:latin typeface="Calibri"/>
                <a:ea typeface="Calibri"/>
                <a:cs typeface="Calibri"/>
                <a:sym typeface="Calibri"/>
              </a:rPr>
              <a:t>Waste thermal is also an opportunity.</a:t>
            </a:r>
            <a:endParaRPr>
              <a:latin typeface="Calibri"/>
              <a:ea typeface="Calibri"/>
              <a:cs typeface="Calibri"/>
              <a:sym typeface="Calibri"/>
            </a:endParaRPr>
          </a:p>
        </p:txBody>
      </p:sp>
      <p:sp>
        <p:nvSpPr>
          <p:cNvPr id="116" name="Google Shape;116;g346cbaeeadc_0_266:notes"/>
          <p:cNvSpPr txBox="1">
            <a:spLocks noGrp="1"/>
          </p:cNvSpPr>
          <p:nvPr>
            <p:ph type="sldNum" idx="12"/>
          </p:nvPr>
        </p:nvSpPr>
        <p:spPr>
          <a:xfrm>
            <a:off x="3970734" y="11774213"/>
            <a:ext cx="3038100" cy="6189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20</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g35c202e54d7_0_847:notes"/>
          <p:cNvSpPr>
            <a:spLocks noGrp="1" noRot="1" noChangeAspect="1"/>
          </p:cNvSpPr>
          <p:nvPr>
            <p:ph type="sldImg" idx="2"/>
          </p:nvPr>
        </p:nvSpPr>
        <p:spPr>
          <a:xfrm>
            <a:off x="-627063" y="928688"/>
            <a:ext cx="8264526" cy="46497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81" name="Google Shape;581;g35c202e54d7_0_847:notes"/>
          <p:cNvSpPr txBox="1">
            <a:spLocks noGrp="1"/>
          </p:cNvSpPr>
          <p:nvPr>
            <p:ph type="body" idx="1"/>
          </p:nvPr>
        </p:nvSpPr>
        <p:spPr>
          <a:xfrm>
            <a:off x="701346" y="5888132"/>
            <a:ext cx="5607600" cy="5576700"/>
          </a:xfrm>
          <a:prstGeom prst="rect">
            <a:avLst/>
          </a:prstGeom>
          <a:noFill/>
          <a:ln>
            <a:noFill/>
          </a:ln>
        </p:spPr>
        <p:txBody>
          <a:bodyPr spcFirstLastPara="1" wrap="square" lIns="91425" tIns="45700" rIns="91425" bIns="45700" anchor="t" anchorCtr="0">
            <a:noAutofit/>
          </a:bodyPr>
          <a:lstStyle/>
          <a:p>
            <a:pPr marL="0" marR="0" lvl="0" indent="0" algn="l" rtl="0">
              <a:lnSpc>
                <a:spcPct val="115000"/>
              </a:lnSpc>
              <a:spcBef>
                <a:spcPts val="0"/>
              </a:spcBef>
              <a:spcAft>
                <a:spcPts val="0"/>
              </a:spcAft>
              <a:buClr>
                <a:schemeClr val="dk1"/>
              </a:buClr>
              <a:buSzPts val="1400"/>
              <a:buFont typeface="Calibri"/>
              <a:buNone/>
            </a:pPr>
            <a:r>
              <a:rPr lang="en-US">
                <a:latin typeface="Calibri"/>
                <a:ea typeface="Calibri"/>
                <a:cs typeface="Calibri"/>
                <a:sym typeface="Calibri"/>
              </a:rPr>
              <a:t>Putting it all together in one chart – what is a thermal energy or geothermal energy network? It is a specific type of district energy that uses geothermal energy. This is provided here for your reference and was created to address the very variable and/or missing definitions in state laws and regs. Also, just because we get SO MANY questions on this.  ☺</a:t>
            </a:r>
            <a:endParaRPr>
              <a:latin typeface="Calibri"/>
              <a:ea typeface="Calibri"/>
              <a:cs typeface="Calibri"/>
              <a:sym typeface="Calibri"/>
            </a:endParaRPr>
          </a:p>
        </p:txBody>
      </p:sp>
      <p:sp>
        <p:nvSpPr>
          <p:cNvPr id="582" name="Google Shape;582;g35c202e54d7_0_847:notes"/>
          <p:cNvSpPr txBox="1">
            <a:spLocks noGrp="1"/>
          </p:cNvSpPr>
          <p:nvPr>
            <p:ph type="sldNum" idx="12"/>
          </p:nvPr>
        </p:nvSpPr>
        <p:spPr>
          <a:xfrm>
            <a:off x="3970734" y="11774213"/>
            <a:ext cx="3038100" cy="6189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21</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9749418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g35c202e54d7_0_522: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92" name="Google Shape;192;g35c202e54d7_0_522:notes"/>
          <p:cNvSpPr txBox="1">
            <a:spLocks noGrp="1"/>
          </p:cNvSpPr>
          <p:nvPr>
            <p:ph type="body" idx="1"/>
          </p:nvPr>
        </p:nvSpPr>
        <p:spPr>
          <a:xfrm>
            <a:off x="701346" y="4416099"/>
            <a:ext cx="5607600" cy="4182600"/>
          </a:xfrm>
          <a:prstGeom prst="rect">
            <a:avLst/>
          </a:prstGeom>
          <a:noFill/>
          <a:ln>
            <a:noFill/>
          </a:ln>
        </p:spPr>
        <p:txBody>
          <a:bodyPr spcFirstLastPara="1" wrap="square" lIns="91425" tIns="45700" rIns="91425" bIns="45700" anchor="t" anchorCtr="0">
            <a:noAutofit/>
          </a:bodyPr>
          <a:lstStyle/>
          <a:p>
            <a:pPr marL="0" marR="0" lvl="0" indent="0" algn="l" rtl="0">
              <a:lnSpc>
                <a:spcPct val="115000"/>
              </a:lnSpc>
              <a:spcBef>
                <a:spcPts val="0"/>
              </a:spcBef>
              <a:spcAft>
                <a:spcPts val="0"/>
              </a:spcAft>
              <a:buClr>
                <a:schemeClr val="dk1"/>
              </a:buClr>
              <a:buSzPts val="1400"/>
              <a:buFont typeface="Calibri"/>
              <a:buNone/>
            </a:pPr>
            <a:endParaRPr>
              <a:latin typeface="Calibri"/>
              <a:ea typeface="Calibri"/>
              <a:cs typeface="Calibri"/>
              <a:sym typeface="Calibri"/>
            </a:endParaRPr>
          </a:p>
        </p:txBody>
      </p:sp>
      <p:sp>
        <p:nvSpPr>
          <p:cNvPr id="193" name="Google Shape;193;g35c202e54d7_0_522:notes"/>
          <p:cNvSpPr txBox="1">
            <a:spLocks noGrp="1"/>
          </p:cNvSpPr>
          <p:nvPr>
            <p:ph type="sldNum" idx="12"/>
          </p:nvPr>
        </p:nvSpPr>
        <p:spPr>
          <a:xfrm>
            <a:off x="3970734" y="8830660"/>
            <a:ext cx="3038100" cy="4641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22</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346cbaeeadc_0_368: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9" name="Google Shape;129;g346cbaeeadc_0_368:notes"/>
          <p:cNvSpPr txBox="1">
            <a:spLocks noGrp="1"/>
          </p:cNvSpPr>
          <p:nvPr>
            <p:ph type="body" idx="1"/>
          </p:nvPr>
        </p:nvSpPr>
        <p:spPr>
          <a:xfrm>
            <a:off x="701040" y="4473893"/>
            <a:ext cx="5608200" cy="3660600"/>
          </a:xfrm>
          <a:prstGeom prst="rect">
            <a:avLst/>
          </a:prstGeom>
          <a:noFill/>
          <a:ln>
            <a:noFill/>
          </a:ln>
        </p:spPr>
        <p:txBody>
          <a:bodyPr spcFirstLastPara="1" wrap="square" lIns="93275" tIns="46625" rIns="93275" bIns="46625" anchor="t" anchorCtr="0">
            <a:noAutofit/>
          </a:bodyPr>
          <a:lstStyle/>
          <a:p>
            <a:pPr marL="0" lvl="0" indent="0" algn="l" rtl="0">
              <a:lnSpc>
                <a:spcPct val="100000"/>
              </a:lnSpc>
              <a:spcBef>
                <a:spcPts val="480"/>
              </a:spcBef>
              <a:spcAft>
                <a:spcPts val="0"/>
              </a:spcAft>
              <a:buSzPts val="1400"/>
              <a:buNone/>
            </a:pPr>
            <a:r>
              <a:rPr lang="en-US">
                <a:latin typeface="Calibri"/>
                <a:ea typeface="Calibri"/>
                <a:cs typeface="Calibri"/>
                <a:sym typeface="Calibri"/>
              </a:rPr>
              <a:t>There are more types of heat pumps than most people are aware of! </a:t>
            </a:r>
            <a:endParaRPr>
              <a:latin typeface="Calibri"/>
              <a:ea typeface="Calibri"/>
              <a:cs typeface="Calibri"/>
              <a:sym typeface="Calibri"/>
            </a:endParaRPr>
          </a:p>
        </p:txBody>
      </p:sp>
      <p:sp>
        <p:nvSpPr>
          <p:cNvPr id="130" name="Google Shape;130;g346cbaeeadc_0_368:notes"/>
          <p:cNvSpPr txBox="1">
            <a:spLocks noGrp="1"/>
          </p:cNvSpPr>
          <p:nvPr>
            <p:ph type="sldNum" idx="12"/>
          </p:nvPr>
        </p:nvSpPr>
        <p:spPr>
          <a:xfrm>
            <a:off x="3970938" y="8829967"/>
            <a:ext cx="3037800" cy="466200"/>
          </a:xfrm>
          <a:prstGeom prst="rect">
            <a:avLst/>
          </a:prstGeom>
          <a:noFill/>
          <a:ln>
            <a:noFill/>
          </a:ln>
        </p:spPr>
        <p:txBody>
          <a:bodyPr spcFirstLastPara="1" wrap="square" lIns="93275" tIns="46625" rIns="93275" bIns="46625"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23</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g35c202e54d7_0_533: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04" name="Google Shape;204;g35c202e54d7_0_533:notes"/>
          <p:cNvSpPr txBox="1">
            <a:spLocks noGrp="1"/>
          </p:cNvSpPr>
          <p:nvPr>
            <p:ph type="body" idx="1"/>
          </p:nvPr>
        </p:nvSpPr>
        <p:spPr>
          <a:xfrm>
            <a:off x="701346" y="4416099"/>
            <a:ext cx="5607600" cy="4182600"/>
          </a:xfrm>
          <a:prstGeom prst="rect">
            <a:avLst/>
          </a:prstGeom>
          <a:noFill/>
          <a:ln>
            <a:noFill/>
          </a:ln>
        </p:spPr>
        <p:txBody>
          <a:bodyPr spcFirstLastPara="1" wrap="square" lIns="91425" tIns="45700" rIns="91425" bIns="45700" anchor="t" anchorCtr="0">
            <a:noAutofit/>
          </a:bodyPr>
          <a:lstStyle/>
          <a:p>
            <a:pPr marL="0" marR="0" lvl="0" indent="0" algn="l" rtl="0">
              <a:lnSpc>
                <a:spcPct val="115000"/>
              </a:lnSpc>
              <a:spcBef>
                <a:spcPts val="0"/>
              </a:spcBef>
              <a:spcAft>
                <a:spcPts val="0"/>
              </a:spcAft>
              <a:buSzPts val="1400"/>
              <a:buNone/>
            </a:pPr>
            <a:r>
              <a:rPr lang="en-US">
                <a:latin typeface="Calibri"/>
                <a:ea typeface="Calibri"/>
                <a:cs typeface="Calibri"/>
                <a:sym typeface="Calibri"/>
              </a:rPr>
              <a:t>Thermal networks provide both heating and cooling in a single pipe – the water’s ambient temperature allows for increased energy efficiency between buildings.</a:t>
            </a:r>
            <a:endParaRPr/>
          </a:p>
        </p:txBody>
      </p:sp>
      <p:sp>
        <p:nvSpPr>
          <p:cNvPr id="205" name="Google Shape;205;g35c202e54d7_0_533:notes"/>
          <p:cNvSpPr txBox="1">
            <a:spLocks noGrp="1"/>
          </p:cNvSpPr>
          <p:nvPr>
            <p:ph type="sldNum" idx="12"/>
          </p:nvPr>
        </p:nvSpPr>
        <p:spPr>
          <a:xfrm>
            <a:off x="3970734" y="8830660"/>
            <a:ext cx="3038100" cy="4641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24</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g35c202e54d7_0_554: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26" name="Google Shape;226;g35c202e54d7_0_554:notes"/>
          <p:cNvSpPr txBox="1">
            <a:spLocks noGrp="1"/>
          </p:cNvSpPr>
          <p:nvPr>
            <p:ph type="body" idx="1"/>
          </p:nvPr>
        </p:nvSpPr>
        <p:spPr>
          <a:xfrm>
            <a:off x="701346" y="4416099"/>
            <a:ext cx="5607600" cy="4182600"/>
          </a:xfrm>
          <a:prstGeom prst="rect">
            <a:avLst/>
          </a:prstGeom>
          <a:noFill/>
          <a:ln>
            <a:noFill/>
          </a:ln>
        </p:spPr>
        <p:txBody>
          <a:bodyPr spcFirstLastPara="1" wrap="square" lIns="91425" tIns="45700" rIns="91425" bIns="45700" anchor="t" anchorCtr="0">
            <a:noAutofit/>
          </a:bodyPr>
          <a:lstStyle/>
          <a:p>
            <a:pPr marL="0" marR="0" lvl="0" indent="0" algn="l" rtl="0">
              <a:lnSpc>
                <a:spcPct val="115000"/>
              </a:lnSpc>
              <a:spcBef>
                <a:spcPts val="0"/>
              </a:spcBef>
              <a:spcAft>
                <a:spcPts val="0"/>
              </a:spcAft>
              <a:buSzPts val="1400"/>
              <a:buNone/>
            </a:pPr>
            <a:r>
              <a:rPr lang="en-US">
                <a:latin typeface="Calibri"/>
                <a:ea typeface="Calibri"/>
                <a:cs typeface="Calibri"/>
                <a:sym typeface="Calibri"/>
              </a:rPr>
              <a:t>Adding geothermal boreholes or other thermal storage increases this efficiency over time.</a:t>
            </a:r>
            <a:endParaRPr/>
          </a:p>
        </p:txBody>
      </p:sp>
      <p:sp>
        <p:nvSpPr>
          <p:cNvPr id="227" name="Google Shape;227;g35c202e54d7_0_554:notes"/>
          <p:cNvSpPr txBox="1">
            <a:spLocks noGrp="1"/>
          </p:cNvSpPr>
          <p:nvPr>
            <p:ph type="sldNum" idx="12"/>
          </p:nvPr>
        </p:nvSpPr>
        <p:spPr>
          <a:xfrm>
            <a:off x="3970734" y="8830660"/>
            <a:ext cx="3038100" cy="4641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25</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35c202e54d7_0_619: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2" name="Google Shape;292;g35c202e54d7_0_619:notes"/>
          <p:cNvSpPr txBox="1">
            <a:spLocks noGrp="1"/>
          </p:cNvSpPr>
          <p:nvPr>
            <p:ph type="body" idx="1"/>
          </p:nvPr>
        </p:nvSpPr>
        <p:spPr>
          <a:xfrm>
            <a:off x="701040" y="4473893"/>
            <a:ext cx="5608200" cy="3660600"/>
          </a:xfrm>
          <a:prstGeom prst="rect">
            <a:avLst/>
          </a:prstGeom>
          <a:noFill/>
          <a:ln>
            <a:noFill/>
          </a:ln>
        </p:spPr>
        <p:txBody>
          <a:bodyPr spcFirstLastPara="1" wrap="square" lIns="93275" tIns="46625" rIns="93275" bIns="46625" anchor="t" anchorCtr="0">
            <a:noAutofit/>
          </a:bodyPr>
          <a:lstStyle/>
          <a:p>
            <a:pPr marL="0" lvl="0" indent="0" algn="l" rtl="0">
              <a:lnSpc>
                <a:spcPct val="100000"/>
              </a:lnSpc>
              <a:spcBef>
                <a:spcPts val="480"/>
              </a:spcBef>
              <a:spcAft>
                <a:spcPts val="0"/>
              </a:spcAft>
              <a:buSzPts val="1400"/>
              <a:buNone/>
            </a:pPr>
            <a:r>
              <a:rPr lang="en-US">
                <a:latin typeface="Calibri"/>
                <a:ea typeface="Calibri"/>
                <a:cs typeface="Calibri"/>
                <a:sym typeface="Calibri"/>
              </a:rPr>
              <a:t>Using the single pipe design makes it easiest for a utility-scale growth model – adding and interconnecting customers and infrastructure over time</a:t>
            </a:r>
            <a:endParaRPr/>
          </a:p>
        </p:txBody>
      </p:sp>
      <p:sp>
        <p:nvSpPr>
          <p:cNvPr id="293" name="Google Shape;293;g35c202e54d7_0_619:notes"/>
          <p:cNvSpPr txBox="1">
            <a:spLocks noGrp="1"/>
          </p:cNvSpPr>
          <p:nvPr>
            <p:ph type="sldNum" idx="12"/>
          </p:nvPr>
        </p:nvSpPr>
        <p:spPr>
          <a:xfrm>
            <a:off x="3970938" y="8829967"/>
            <a:ext cx="3037800" cy="466200"/>
          </a:xfrm>
          <a:prstGeom prst="rect">
            <a:avLst/>
          </a:prstGeom>
          <a:noFill/>
          <a:ln>
            <a:noFill/>
          </a:ln>
        </p:spPr>
        <p:txBody>
          <a:bodyPr spcFirstLastPara="1" wrap="square" lIns="93275" tIns="46625" rIns="93275" bIns="46625"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26</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g346cbaeeadc_0_519: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2" name="Google Shape;302;g346cbaeeadc_0_519:notes"/>
          <p:cNvSpPr txBox="1">
            <a:spLocks noGrp="1"/>
          </p:cNvSpPr>
          <p:nvPr>
            <p:ph type="body" idx="1"/>
          </p:nvPr>
        </p:nvSpPr>
        <p:spPr>
          <a:xfrm>
            <a:off x="701040" y="4473893"/>
            <a:ext cx="5608200" cy="3660600"/>
          </a:xfrm>
          <a:prstGeom prst="rect">
            <a:avLst/>
          </a:prstGeom>
          <a:noFill/>
          <a:ln>
            <a:noFill/>
          </a:ln>
        </p:spPr>
        <p:txBody>
          <a:bodyPr spcFirstLastPara="1" wrap="square" lIns="93275" tIns="46625" rIns="93275" bIns="46625" anchor="t" anchorCtr="0">
            <a:noAutofit/>
          </a:bodyPr>
          <a:lstStyle/>
          <a:p>
            <a:pPr marL="0" marR="0" lvl="0" indent="0" algn="l" rtl="0">
              <a:lnSpc>
                <a:spcPct val="115000"/>
              </a:lnSpc>
              <a:spcBef>
                <a:spcPts val="0"/>
              </a:spcBef>
              <a:spcAft>
                <a:spcPts val="0"/>
              </a:spcAft>
              <a:buSzPts val="1400"/>
              <a:buNone/>
            </a:pPr>
            <a:endParaRPr sz="1800">
              <a:solidFill>
                <a:srgbClr val="141414"/>
              </a:solidFill>
              <a:latin typeface="Calibri"/>
              <a:ea typeface="Calibri"/>
              <a:cs typeface="Calibri"/>
              <a:sym typeface="Calibri"/>
            </a:endParaRPr>
          </a:p>
        </p:txBody>
      </p:sp>
      <p:sp>
        <p:nvSpPr>
          <p:cNvPr id="303" name="Google Shape;303;g346cbaeeadc_0_519:notes"/>
          <p:cNvSpPr txBox="1">
            <a:spLocks noGrp="1"/>
          </p:cNvSpPr>
          <p:nvPr>
            <p:ph type="sldNum" idx="12"/>
          </p:nvPr>
        </p:nvSpPr>
        <p:spPr>
          <a:xfrm>
            <a:off x="3970938" y="8829967"/>
            <a:ext cx="3037800" cy="466200"/>
          </a:xfrm>
          <a:prstGeom prst="rect">
            <a:avLst/>
          </a:prstGeom>
          <a:noFill/>
          <a:ln>
            <a:noFill/>
          </a:ln>
        </p:spPr>
        <p:txBody>
          <a:bodyPr spcFirstLastPara="1" wrap="square" lIns="93275" tIns="46625" rIns="93275" bIns="46625"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27</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g346cbaeeadc_0_748: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11" name="Google Shape;311;g346cbaeeadc_0_748:notes"/>
          <p:cNvSpPr txBox="1">
            <a:spLocks noGrp="1"/>
          </p:cNvSpPr>
          <p:nvPr>
            <p:ph type="body" idx="1"/>
          </p:nvPr>
        </p:nvSpPr>
        <p:spPr>
          <a:xfrm>
            <a:off x="701346" y="4416099"/>
            <a:ext cx="5607600" cy="4182600"/>
          </a:xfrm>
          <a:prstGeom prst="rect">
            <a:avLst/>
          </a:prstGeom>
          <a:noFill/>
          <a:ln>
            <a:noFill/>
          </a:ln>
        </p:spPr>
        <p:txBody>
          <a:bodyPr spcFirstLastPara="1" wrap="square" lIns="91425" tIns="45700" rIns="91425" bIns="45700" anchor="t" anchorCtr="0">
            <a:noAutofit/>
          </a:bodyPr>
          <a:lstStyle/>
          <a:p>
            <a:pPr marL="0" marR="0" lvl="0" indent="0" algn="l" rtl="0">
              <a:lnSpc>
                <a:spcPct val="115000"/>
              </a:lnSpc>
              <a:spcBef>
                <a:spcPts val="0"/>
              </a:spcBef>
              <a:spcAft>
                <a:spcPts val="0"/>
              </a:spcAft>
              <a:buClr>
                <a:schemeClr val="dk1"/>
              </a:buClr>
              <a:buSzPts val="1400"/>
              <a:buFont typeface="Calibri"/>
              <a:buNone/>
            </a:pPr>
            <a:endParaRPr>
              <a:latin typeface="Calibri"/>
              <a:ea typeface="Calibri"/>
              <a:cs typeface="Calibri"/>
              <a:sym typeface="Calibri"/>
            </a:endParaRPr>
          </a:p>
        </p:txBody>
      </p:sp>
      <p:sp>
        <p:nvSpPr>
          <p:cNvPr id="312" name="Google Shape;312;g346cbaeeadc_0_748:notes"/>
          <p:cNvSpPr txBox="1">
            <a:spLocks noGrp="1"/>
          </p:cNvSpPr>
          <p:nvPr>
            <p:ph type="sldNum" idx="12"/>
          </p:nvPr>
        </p:nvSpPr>
        <p:spPr>
          <a:xfrm>
            <a:off x="3970734" y="8830660"/>
            <a:ext cx="3038100" cy="4641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28</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g35c202e54d7_0_935: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56" name="Google Shape;456;g35c202e54d7_0_935:notes"/>
          <p:cNvSpPr txBox="1">
            <a:spLocks noGrp="1"/>
          </p:cNvSpPr>
          <p:nvPr>
            <p:ph type="body" idx="1"/>
          </p:nvPr>
        </p:nvSpPr>
        <p:spPr>
          <a:xfrm>
            <a:off x="701346" y="4416099"/>
            <a:ext cx="5607600" cy="4182600"/>
          </a:xfrm>
          <a:prstGeom prst="rect">
            <a:avLst/>
          </a:prstGeom>
          <a:noFill/>
          <a:ln>
            <a:noFill/>
          </a:ln>
        </p:spPr>
        <p:txBody>
          <a:bodyPr spcFirstLastPara="1" wrap="square" lIns="91425" tIns="45700" rIns="91425" bIns="45700" anchor="t" anchorCtr="0">
            <a:noAutofit/>
          </a:bodyPr>
          <a:lstStyle/>
          <a:p>
            <a:pPr marL="0" marR="0" lvl="0" indent="0" algn="l" rtl="0">
              <a:lnSpc>
                <a:spcPct val="115000"/>
              </a:lnSpc>
              <a:spcBef>
                <a:spcPts val="0"/>
              </a:spcBef>
              <a:spcAft>
                <a:spcPts val="0"/>
              </a:spcAft>
              <a:buClr>
                <a:schemeClr val="dk1"/>
              </a:buClr>
              <a:buSzPts val="1400"/>
              <a:buFont typeface="Calibri"/>
              <a:buNone/>
            </a:pPr>
            <a:r>
              <a:rPr lang="en-US">
                <a:latin typeface="Calibri"/>
                <a:ea typeface="Calibri"/>
                <a:cs typeface="Calibri"/>
                <a:sym typeface="Calibri"/>
              </a:rPr>
              <a:t>These networks are able to rapidly share information as it comes out – for example this amazing national labs research showing the impact of geothermal heat pumps on the electric grid.  As data and publications increase there is a growing awareness in the energy policy space. </a:t>
            </a:r>
            <a:endParaRPr>
              <a:latin typeface="Calibri"/>
              <a:ea typeface="Calibri"/>
              <a:cs typeface="Calibri"/>
              <a:sym typeface="Calibri"/>
            </a:endParaRPr>
          </a:p>
        </p:txBody>
      </p:sp>
      <p:sp>
        <p:nvSpPr>
          <p:cNvPr id="457" name="Google Shape;457;g35c202e54d7_0_935:notes"/>
          <p:cNvSpPr txBox="1">
            <a:spLocks noGrp="1"/>
          </p:cNvSpPr>
          <p:nvPr>
            <p:ph type="sldNum" idx="12"/>
          </p:nvPr>
        </p:nvSpPr>
        <p:spPr>
          <a:xfrm>
            <a:off x="3970734" y="8830660"/>
            <a:ext cx="3038100" cy="4641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29</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g35c202e54d7_0_668:notes"/>
          <p:cNvSpPr>
            <a:spLocks noGrp="1" noRot="1" noChangeAspect="1"/>
          </p:cNvSpPr>
          <p:nvPr>
            <p:ph type="sldImg" idx="2"/>
          </p:nvPr>
        </p:nvSpPr>
        <p:spPr>
          <a:xfrm>
            <a:off x="-635000" y="914400"/>
            <a:ext cx="8128000" cy="4572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3" name="Google Shape;363;g35c202e54d7_0_668:notes"/>
          <p:cNvSpPr txBox="1">
            <a:spLocks noGrp="1"/>
          </p:cNvSpPr>
          <p:nvPr>
            <p:ph type="body" idx="1"/>
          </p:nvPr>
        </p:nvSpPr>
        <p:spPr>
          <a:xfrm>
            <a:off x="685800" y="5791200"/>
            <a:ext cx="5486400" cy="54864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US" b="1"/>
              <a:t>But gas utilities have no geothermal drillers and there aren’t enough. This is both a key gap and an opportunity.</a:t>
            </a:r>
            <a:endParaRPr/>
          </a:p>
        </p:txBody>
      </p:sp>
      <p:sp>
        <p:nvSpPr>
          <p:cNvPr id="364" name="Google Shape;364;g35c202e54d7_0_668: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t>30</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g35c202e54d7_0_689:notes"/>
          <p:cNvSpPr>
            <a:spLocks noGrp="1" noRot="1" noChangeAspect="1"/>
          </p:cNvSpPr>
          <p:nvPr>
            <p:ph type="sldImg" idx="2"/>
          </p:nvPr>
        </p:nvSpPr>
        <p:spPr>
          <a:xfrm>
            <a:off x="-635000" y="914400"/>
            <a:ext cx="8128000" cy="4572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5" name="Google Shape;385;g35c202e54d7_0_689:notes"/>
          <p:cNvSpPr txBox="1">
            <a:spLocks noGrp="1"/>
          </p:cNvSpPr>
          <p:nvPr>
            <p:ph type="body" idx="1"/>
          </p:nvPr>
        </p:nvSpPr>
        <p:spPr>
          <a:xfrm>
            <a:off x="685800" y="5791200"/>
            <a:ext cx="5486400" cy="54864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US" b="1"/>
              <a:t>Another opportunity is the ability to collect extensive data, build models, and share learnings widely as these projects go in the ground. HEET is doing just that.</a:t>
            </a:r>
            <a:endParaRPr/>
          </a:p>
        </p:txBody>
      </p:sp>
      <p:sp>
        <p:nvSpPr>
          <p:cNvPr id="386" name="Google Shape;386;g35c202e54d7_0_689: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t>31</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1"/>
        <p:cNvGrpSpPr/>
        <p:nvPr/>
      </p:nvGrpSpPr>
      <p:grpSpPr>
        <a:xfrm>
          <a:off x="0" y="0"/>
          <a:ext cx="0" cy="0"/>
          <a:chOff x="0" y="0"/>
          <a:chExt cx="0" cy="0"/>
        </a:xfrm>
      </p:grpSpPr>
      <p:sp>
        <p:nvSpPr>
          <p:cNvPr id="412" name="Google Shape;412;g35c202e54d7_0_716:notes"/>
          <p:cNvSpPr>
            <a:spLocks noGrp="1" noRot="1" noChangeAspect="1"/>
          </p:cNvSpPr>
          <p:nvPr>
            <p:ph type="sldImg" idx="2"/>
          </p:nvPr>
        </p:nvSpPr>
        <p:spPr>
          <a:xfrm>
            <a:off x="-635000" y="914400"/>
            <a:ext cx="8128000" cy="4572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3" name="Google Shape;413;g35c202e54d7_0_716:notes"/>
          <p:cNvSpPr txBox="1">
            <a:spLocks noGrp="1"/>
          </p:cNvSpPr>
          <p:nvPr>
            <p:ph type="body" idx="1"/>
          </p:nvPr>
        </p:nvSpPr>
        <p:spPr>
          <a:xfrm>
            <a:off x="685800" y="5791200"/>
            <a:ext cx="5486400" cy="54864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b="1" i="0" u="none" strike="noStrike">
              <a:solidFill>
                <a:srgbClr val="000000"/>
              </a:solidFill>
              <a:latin typeface="Arial"/>
              <a:ea typeface="Arial"/>
              <a:cs typeface="Arial"/>
              <a:sym typeface="Arial"/>
            </a:endParaRPr>
          </a:p>
          <a:p>
            <a:pPr marL="457200" lvl="0" indent="-298450" algn="l" rtl="0">
              <a:lnSpc>
                <a:spcPct val="100000"/>
              </a:lnSpc>
              <a:spcBef>
                <a:spcPts val="0"/>
              </a:spcBef>
              <a:spcAft>
                <a:spcPts val="0"/>
              </a:spcAft>
              <a:buSzPts val="1100"/>
              <a:buChar char="●"/>
            </a:pPr>
            <a:r>
              <a:rPr lang="en-US" b="0" i="0" u="none" strike="noStrike">
                <a:solidFill>
                  <a:srgbClr val="000000"/>
                </a:solidFill>
                <a:latin typeface="Arial"/>
                <a:ea typeface="Arial"/>
                <a:cs typeface="Arial"/>
                <a:sym typeface="Arial"/>
              </a:rPr>
              <a:t>Picture a future where energy transitions bring empowerment, equity, and opportunity to every community. With Kickstart Massachusetts, that future is already taking shape.</a:t>
            </a:r>
            <a:r>
              <a:rPr lang="en-US" b="0" i="0">
                <a:solidFill>
                  <a:srgbClr val="444444"/>
                </a:solidFill>
                <a:latin typeface="Arial"/>
                <a:ea typeface="Arial"/>
                <a:cs typeface="Arial"/>
                <a:sym typeface="Arial"/>
              </a:rPr>
              <a:t>​</a:t>
            </a:r>
            <a:endParaRPr b="0" i="0">
              <a:solidFill>
                <a:srgbClr val="444444"/>
              </a:solidFill>
              <a:latin typeface="Calibri"/>
              <a:ea typeface="Calibri"/>
              <a:cs typeface="Calibri"/>
              <a:sym typeface="Calibri"/>
            </a:endParaRPr>
          </a:p>
          <a:p>
            <a:pPr marL="457200" lvl="0" indent="-298450" algn="l" rtl="0">
              <a:lnSpc>
                <a:spcPct val="100000"/>
              </a:lnSpc>
              <a:spcBef>
                <a:spcPts val="0"/>
              </a:spcBef>
              <a:spcAft>
                <a:spcPts val="0"/>
              </a:spcAft>
              <a:buSzPts val="1100"/>
              <a:buChar char="●"/>
            </a:pPr>
            <a:r>
              <a:rPr lang="en-US" b="0" i="0" u="none" strike="noStrike">
                <a:solidFill>
                  <a:srgbClr val="000000"/>
                </a:solidFill>
                <a:latin typeface="Arial"/>
                <a:ea typeface="Arial"/>
                <a:cs typeface="Arial"/>
                <a:sym typeface="Arial"/>
              </a:rPr>
              <a:t>By listening, learning, and building together we’ve learned a lot about the motivations of communities across the commonwealth to adopt geothermal:</a:t>
            </a:r>
            <a:r>
              <a:rPr lang="en-US" b="0" i="0">
                <a:solidFill>
                  <a:srgbClr val="444444"/>
                </a:solidFill>
                <a:latin typeface="Arial"/>
                <a:ea typeface="Arial"/>
                <a:cs typeface="Arial"/>
                <a:sym typeface="Arial"/>
              </a:rPr>
              <a:t>​</a:t>
            </a:r>
            <a:endParaRPr b="0" i="0">
              <a:solidFill>
                <a:srgbClr val="444444"/>
              </a:solidFill>
              <a:latin typeface="Calibri"/>
              <a:ea typeface="Calibri"/>
              <a:cs typeface="Calibri"/>
              <a:sym typeface="Calibri"/>
            </a:endParaRPr>
          </a:p>
          <a:p>
            <a:pPr marL="457200" lvl="0" indent="-298450" algn="l" rtl="0">
              <a:lnSpc>
                <a:spcPct val="100000"/>
              </a:lnSpc>
              <a:spcBef>
                <a:spcPts val="0"/>
              </a:spcBef>
              <a:spcAft>
                <a:spcPts val="0"/>
              </a:spcAft>
              <a:buSzPts val="1100"/>
              <a:buChar char="●"/>
            </a:pPr>
            <a:r>
              <a:rPr lang="en-US" b="0" i="0" u="none" strike="noStrike">
                <a:solidFill>
                  <a:srgbClr val="000000"/>
                </a:solidFill>
                <a:latin typeface="Arial"/>
                <a:ea typeface="Arial"/>
                <a:cs typeface="Arial"/>
                <a:sym typeface="Arial"/>
              </a:rPr>
              <a:t>•Increased indoor air quality for children and elders with asthma</a:t>
            </a:r>
            <a:r>
              <a:rPr lang="en-US" b="0" i="0">
                <a:solidFill>
                  <a:srgbClr val="444444"/>
                </a:solidFill>
                <a:latin typeface="Arial"/>
                <a:ea typeface="Arial"/>
                <a:cs typeface="Arial"/>
                <a:sym typeface="Arial"/>
              </a:rPr>
              <a:t>​</a:t>
            </a:r>
            <a:endParaRPr b="0" i="0">
              <a:solidFill>
                <a:srgbClr val="444444"/>
              </a:solidFill>
              <a:latin typeface="Calibri"/>
              <a:ea typeface="Calibri"/>
              <a:cs typeface="Calibri"/>
              <a:sym typeface="Calibri"/>
            </a:endParaRPr>
          </a:p>
          <a:p>
            <a:pPr marL="457200" lvl="0" indent="-298450" algn="l" rtl="0">
              <a:lnSpc>
                <a:spcPct val="100000"/>
              </a:lnSpc>
              <a:spcBef>
                <a:spcPts val="0"/>
              </a:spcBef>
              <a:spcAft>
                <a:spcPts val="0"/>
              </a:spcAft>
              <a:buSzPts val="1100"/>
              <a:buChar char="●"/>
            </a:pPr>
            <a:r>
              <a:rPr lang="en-US" b="0" i="0" u="none" strike="noStrike">
                <a:solidFill>
                  <a:srgbClr val="000000"/>
                </a:solidFill>
                <a:latin typeface="Arial"/>
                <a:ea typeface="Arial"/>
                <a:cs typeface="Arial"/>
                <a:sym typeface="Arial"/>
              </a:rPr>
              <a:t>•The provision of cooling in our warming climate</a:t>
            </a:r>
            <a:r>
              <a:rPr lang="en-US" b="0" i="0">
                <a:solidFill>
                  <a:srgbClr val="444444"/>
                </a:solidFill>
                <a:latin typeface="Arial"/>
                <a:ea typeface="Arial"/>
                <a:cs typeface="Arial"/>
                <a:sym typeface="Arial"/>
              </a:rPr>
              <a:t>​</a:t>
            </a:r>
            <a:endParaRPr b="0" i="0">
              <a:solidFill>
                <a:srgbClr val="444444"/>
              </a:solidFill>
              <a:latin typeface="Calibri"/>
              <a:ea typeface="Calibri"/>
              <a:cs typeface="Calibri"/>
              <a:sym typeface="Calibri"/>
            </a:endParaRPr>
          </a:p>
          <a:p>
            <a:pPr marL="457200" lvl="0" indent="-298450" algn="l" rtl="0">
              <a:lnSpc>
                <a:spcPct val="100000"/>
              </a:lnSpc>
              <a:spcBef>
                <a:spcPts val="0"/>
              </a:spcBef>
              <a:spcAft>
                <a:spcPts val="0"/>
              </a:spcAft>
              <a:buSzPts val="1100"/>
              <a:buChar char="●"/>
            </a:pPr>
            <a:r>
              <a:rPr lang="en-US" b="0" i="0" u="none" strike="noStrike">
                <a:solidFill>
                  <a:srgbClr val="000000"/>
                </a:solidFill>
                <a:latin typeface="Arial"/>
                <a:ea typeface="Arial"/>
                <a:cs typeface="Arial"/>
                <a:sym typeface="Arial"/>
              </a:rPr>
              <a:t>•And the opportunity to have accessible renewable thermal hook up, without any qualifiers of income or education</a:t>
            </a:r>
            <a:r>
              <a:rPr lang="en-US" b="0" i="0">
                <a:solidFill>
                  <a:srgbClr val="444444"/>
                </a:solidFill>
                <a:latin typeface="Arial"/>
                <a:ea typeface="Arial"/>
                <a:cs typeface="Arial"/>
                <a:sym typeface="Arial"/>
              </a:rPr>
              <a:t>​</a:t>
            </a:r>
            <a:endParaRPr b="0" i="0">
              <a:solidFill>
                <a:srgbClr val="444444"/>
              </a:solidFill>
              <a:latin typeface="Calibri"/>
              <a:ea typeface="Calibri"/>
              <a:cs typeface="Calibri"/>
              <a:sym typeface="Calibri"/>
            </a:endParaRPr>
          </a:p>
          <a:p>
            <a:pPr marL="457200" lvl="0" indent="-298450" algn="l" rtl="0">
              <a:lnSpc>
                <a:spcPct val="100000"/>
              </a:lnSpc>
              <a:spcBef>
                <a:spcPts val="0"/>
              </a:spcBef>
              <a:spcAft>
                <a:spcPts val="0"/>
              </a:spcAft>
              <a:buSzPts val="1100"/>
              <a:buChar char="●"/>
            </a:pPr>
            <a:r>
              <a:rPr lang="en-US" b="0" i="0">
                <a:solidFill>
                  <a:srgbClr val="444444"/>
                </a:solidFill>
                <a:latin typeface="Arial"/>
                <a:ea typeface="Arial"/>
                <a:cs typeface="Arial"/>
                <a:sym typeface="Arial"/>
              </a:rPr>
              <a:t>​</a:t>
            </a:r>
            <a:endParaRPr b="0" i="0">
              <a:solidFill>
                <a:srgbClr val="444444"/>
              </a:solidFill>
              <a:latin typeface="Calibri"/>
              <a:ea typeface="Calibri"/>
              <a:cs typeface="Calibri"/>
              <a:sym typeface="Calibri"/>
            </a:endParaRPr>
          </a:p>
          <a:p>
            <a:pPr marL="457200" lvl="0" indent="-298450" algn="l" rtl="0">
              <a:lnSpc>
                <a:spcPct val="100000"/>
              </a:lnSpc>
              <a:spcBef>
                <a:spcPts val="0"/>
              </a:spcBef>
              <a:spcAft>
                <a:spcPts val="0"/>
              </a:spcAft>
              <a:buSzPts val="1100"/>
              <a:buChar char="●"/>
            </a:pPr>
            <a:r>
              <a:rPr lang="en-US" b="0" i="0" u="none" strike="noStrike">
                <a:solidFill>
                  <a:srgbClr val="000000"/>
                </a:solidFill>
                <a:latin typeface="Arial"/>
                <a:ea typeface="Arial"/>
                <a:cs typeface="Arial"/>
                <a:sym typeface="Arial"/>
              </a:rPr>
              <a:t>We, at HEET, ensure that anyone interested in learning and pursuing the path to adoption, has equitable access to education and resources about geothermal networks, with </a:t>
            </a:r>
            <a:r>
              <a:rPr lang="en-US" b="1" i="0" u="none" strike="noStrike">
                <a:solidFill>
                  <a:srgbClr val="000000"/>
                </a:solidFill>
                <a:latin typeface="Arial"/>
                <a:ea typeface="Arial"/>
                <a:cs typeface="Arial"/>
                <a:sym typeface="Arial"/>
              </a:rPr>
              <a:t>our</a:t>
            </a:r>
            <a:r>
              <a:rPr lang="en-US" b="0" i="0" u="none" strike="noStrike">
                <a:solidFill>
                  <a:srgbClr val="000000"/>
                </a:solidFill>
                <a:latin typeface="Arial"/>
                <a:ea typeface="Arial"/>
                <a:cs typeface="Arial"/>
                <a:sym typeface="Arial"/>
              </a:rPr>
              <a:t> assistance in navigating them the entire way through.</a:t>
            </a:r>
            <a:r>
              <a:rPr lang="en-US" b="0" i="0">
                <a:solidFill>
                  <a:srgbClr val="444444"/>
                </a:solidFill>
                <a:latin typeface="Arial"/>
                <a:ea typeface="Arial"/>
                <a:cs typeface="Arial"/>
                <a:sym typeface="Arial"/>
              </a:rPr>
              <a:t>​</a:t>
            </a:r>
            <a:endParaRPr b="0" i="0">
              <a:solidFill>
                <a:srgbClr val="444444"/>
              </a:solidFill>
              <a:latin typeface="Calibri"/>
              <a:ea typeface="Calibri"/>
              <a:cs typeface="Calibri"/>
              <a:sym typeface="Calibri"/>
            </a:endParaRPr>
          </a:p>
          <a:p>
            <a:pPr marL="457200" lvl="0" indent="-298450" algn="l" rtl="0">
              <a:lnSpc>
                <a:spcPct val="100000"/>
              </a:lnSpc>
              <a:spcBef>
                <a:spcPts val="0"/>
              </a:spcBef>
              <a:spcAft>
                <a:spcPts val="0"/>
              </a:spcAft>
              <a:buSzPts val="1100"/>
              <a:buChar char="●"/>
            </a:pPr>
            <a:r>
              <a:rPr lang="en-US" b="0" i="0" u="none" strike="noStrike">
                <a:solidFill>
                  <a:srgbClr val="000000"/>
                </a:solidFill>
                <a:latin typeface="Arial"/>
                <a:ea typeface="Arial"/>
                <a:cs typeface="Arial"/>
                <a:sym typeface="Arial"/>
              </a:rPr>
              <a:t>Then, the communities can each choose for themselves.</a:t>
            </a:r>
            <a:r>
              <a:rPr lang="en-US" b="0" i="0">
                <a:solidFill>
                  <a:srgbClr val="444444"/>
                </a:solidFill>
                <a:latin typeface="Arial"/>
                <a:ea typeface="Arial"/>
                <a:cs typeface="Arial"/>
                <a:sym typeface="Arial"/>
              </a:rPr>
              <a:t>​</a:t>
            </a:r>
            <a:br>
              <a:rPr lang="en-US" b="0" i="0">
                <a:solidFill>
                  <a:srgbClr val="444444"/>
                </a:solidFill>
                <a:latin typeface="Arial"/>
                <a:ea typeface="Arial"/>
                <a:cs typeface="Arial"/>
                <a:sym typeface="Arial"/>
              </a:rPr>
            </a:br>
            <a:r>
              <a:rPr lang="en-US" b="0" i="0">
                <a:solidFill>
                  <a:srgbClr val="444444"/>
                </a:solidFill>
                <a:latin typeface="Arial"/>
                <a:ea typeface="Arial"/>
                <a:cs typeface="Arial"/>
                <a:sym typeface="Arial"/>
              </a:rPr>
              <a:t>​</a:t>
            </a:r>
            <a:endParaRPr b="0" i="0">
              <a:solidFill>
                <a:srgbClr val="444444"/>
              </a:solidFill>
              <a:latin typeface="Calibri"/>
              <a:ea typeface="Calibri"/>
              <a:cs typeface="Calibri"/>
              <a:sym typeface="Calibri"/>
            </a:endParaRPr>
          </a:p>
          <a:p>
            <a:pPr marL="457200" lvl="0" indent="-298450" algn="l" rtl="0">
              <a:lnSpc>
                <a:spcPct val="100000"/>
              </a:lnSpc>
              <a:spcBef>
                <a:spcPts val="0"/>
              </a:spcBef>
              <a:spcAft>
                <a:spcPts val="0"/>
              </a:spcAft>
              <a:buSzPts val="1100"/>
              <a:buChar char="●"/>
            </a:pPr>
            <a:r>
              <a:rPr lang="en-US" sz="1800" b="0" i="0" u="none" strike="noStrike">
                <a:solidFill>
                  <a:srgbClr val="000000"/>
                </a:solidFill>
                <a:latin typeface="Arial"/>
                <a:ea typeface="Arial"/>
                <a:cs typeface="Arial"/>
                <a:sym typeface="Arial"/>
              </a:rPr>
              <a:t>At its heart, we are only facilitating the flow of information with the vision that once communities learn enough about the outcomes, they will request a network. Our programming is building a pipeline of shovel-ready projects, viewable to everyone on our website with the goal of highlighting the communities that are in fact ready to embrace a utility-scale transition where the benefits are shared by all.</a:t>
            </a:r>
            <a:endParaRPr b="1"/>
          </a:p>
        </p:txBody>
      </p:sp>
      <p:sp>
        <p:nvSpPr>
          <p:cNvPr id="414" name="Google Shape;414;g35c202e54d7_0_716: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t>32</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3"/>
        <p:cNvGrpSpPr/>
        <p:nvPr/>
      </p:nvGrpSpPr>
      <p:grpSpPr>
        <a:xfrm>
          <a:off x="0" y="0"/>
          <a:ext cx="0" cy="0"/>
          <a:chOff x="0" y="0"/>
          <a:chExt cx="0" cy="0"/>
        </a:xfrm>
      </p:grpSpPr>
      <p:sp>
        <p:nvSpPr>
          <p:cNvPr id="484" name="Google Shape;484;g35c202e54d7_0_757: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5" name="Google Shape;485;g35c202e54d7_0_757:notes"/>
          <p:cNvSpPr txBox="1">
            <a:spLocks noGrp="1"/>
          </p:cNvSpPr>
          <p:nvPr>
            <p:ph type="body" idx="1"/>
          </p:nvPr>
        </p:nvSpPr>
        <p:spPr>
          <a:xfrm>
            <a:off x="701040" y="4473893"/>
            <a:ext cx="5608200" cy="3660600"/>
          </a:xfrm>
          <a:prstGeom prst="rect">
            <a:avLst/>
          </a:prstGeom>
          <a:noFill/>
          <a:ln>
            <a:noFill/>
          </a:ln>
        </p:spPr>
        <p:txBody>
          <a:bodyPr spcFirstLastPara="1" wrap="square" lIns="93275" tIns="46625" rIns="93275" bIns="46625" anchor="t" anchorCtr="0">
            <a:noAutofit/>
          </a:bodyPr>
          <a:lstStyle/>
          <a:p>
            <a:pPr marL="0" lvl="0" indent="0" algn="l" rtl="0">
              <a:lnSpc>
                <a:spcPct val="100000"/>
              </a:lnSpc>
              <a:spcBef>
                <a:spcPts val="480"/>
              </a:spcBef>
              <a:spcAft>
                <a:spcPts val="0"/>
              </a:spcAft>
              <a:buSzPts val="1400"/>
              <a:buNone/>
            </a:pPr>
            <a:r>
              <a:rPr lang="en-US">
                <a:latin typeface="Calibri"/>
                <a:ea typeface="Calibri"/>
                <a:cs typeface="Calibri"/>
                <a:sym typeface="Calibri"/>
              </a:rPr>
              <a:t>Behind the legislation is an advocacy network</a:t>
            </a:r>
            <a:endParaRPr>
              <a:latin typeface="Calibri"/>
              <a:ea typeface="Calibri"/>
              <a:cs typeface="Calibri"/>
              <a:sym typeface="Calibri"/>
            </a:endParaRPr>
          </a:p>
        </p:txBody>
      </p:sp>
      <p:sp>
        <p:nvSpPr>
          <p:cNvPr id="486" name="Google Shape;486;g35c202e54d7_0_757:notes"/>
          <p:cNvSpPr txBox="1">
            <a:spLocks noGrp="1"/>
          </p:cNvSpPr>
          <p:nvPr>
            <p:ph type="sldNum" idx="12"/>
          </p:nvPr>
        </p:nvSpPr>
        <p:spPr>
          <a:xfrm>
            <a:off x="3970938" y="8829967"/>
            <a:ext cx="3037800" cy="466200"/>
          </a:xfrm>
          <a:prstGeom prst="rect">
            <a:avLst/>
          </a:prstGeom>
          <a:noFill/>
          <a:ln>
            <a:noFill/>
          </a:ln>
        </p:spPr>
        <p:txBody>
          <a:bodyPr spcFirstLastPara="1" wrap="square" lIns="93275" tIns="46625" rIns="93275" bIns="46625"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33</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g35c202e54d7_0_782:notes"/>
          <p:cNvSpPr>
            <a:spLocks noGrp="1" noRot="1" noChangeAspect="1"/>
          </p:cNvSpPr>
          <p:nvPr>
            <p:ph type="sldImg" idx="2"/>
          </p:nvPr>
        </p:nvSpPr>
        <p:spPr>
          <a:xfrm>
            <a:off x="-635000" y="914400"/>
            <a:ext cx="8128000" cy="4572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1" name="Google Shape;511;g35c202e54d7_0_782:notes"/>
          <p:cNvSpPr txBox="1">
            <a:spLocks noGrp="1"/>
          </p:cNvSpPr>
          <p:nvPr>
            <p:ph type="body" idx="1"/>
          </p:nvPr>
        </p:nvSpPr>
        <p:spPr>
          <a:xfrm>
            <a:off x="685800" y="5791200"/>
            <a:ext cx="5486400" cy="54864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US"/>
              <a:t>As well as a rapidly growing gas utility network!</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6"/>
        <p:cNvGrpSpPr/>
        <p:nvPr/>
      </p:nvGrpSpPr>
      <p:grpSpPr>
        <a:xfrm>
          <a:off x="0" y="0"/>
          <a:ext cx="0" cy="0"/>
          <a:chOff x="0" y="0"/>
          <a:chExt cx="0" cy="0"/>
        </a:xfrm>
      </p:grpSpPr>
      <p:sp>
        <p:nvSpPr>
          <p:cNvPr id="527" name="Google Shape;527;g35c202e54d7_0_797: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8" name="Google Shape;528;g35c202e54d7_0_797:notes"/>
          <p:cNvSpPr txBox="1">
            <a:spLocks noGrp="1"/>
          </p:cNvSpPr>
          <p:nvPr>
            <p:ph type="body" idx="1"/>
          </p:nvPr>
        </p:nvSpPr>
        <p:spPr>
          <a:xfrm>
            <a:off x="701040" y="4473893"/>
            <a:ext cx="5608200" cy="3660600"/>
          </a:xfrm>
          <a:prstGeom prst="rect">
            <a:avLst/>
          </a:prstGeom>
          <a:noFill/>
          <a:ln>
            <a:noFill/>
          </a:ln>
        </p:spPr>
        <p:txBody>
          <a:bodyPr spcFirstLastPara="1" wrap="square" lIns="93275" tIns="46625" rIns="93275" bIns="46625" anchor="t" anchorCtr="0">
            <a:noAutofit/>
          </a:bodyPr>
          <a:lstStyle/>
          <a:p>
            <a:pPr marL="0" lvl="0" indent="0" algn="l" rtl="0">
              <a:lnSpc>
                <a:spcPct val="100000"/>
              </a:lnSpc>
              <a:spcBef>
                <a:spcPts val="480"/>
              </a:spcBef>
              <a:spcAft>
                <a:spcPts val="0"/>
              </a:spcAft>
              <a:buSzPts val="1400"/>
              <a:buNone/>
            </a:pPr>
            <a:endParaRPr>
              <a:latin typeface="Calibri"/>
              <a:ea typeface="Calibri"/>
              <a:cs typeface="Calibri"/>
              <a:sym typeface="Calibri"/>
            </a:endParaRPr>
          </a:p>
        </p:txBody>
      </p:sp>
      <p:sp>
        <p:nvSpPr>
          <p:cNvPr id="529" name="Google Shape;529;g35c202e54d7_0_797:notes"/>
          <p:cNvSpPr txBox="1">
            <a:spLocks noGrp="1"/>
          </p:cNvSpPr>
          <p:nvPr>
            <p:ph type="sldNum" idx="12"/>
          </p:nvPr>
        </p:nvSpPr>
        <p:spPr>
          <a:xfrm>
            <a:off x="3970938" y="8829967"/>
            <a:ext cx="3037800" cy="466200"/>
          </a:xfrm>
          <a:prstGeom prst="rect">
            <a:avLst/>
          </a:prstGeom>
          <a:noFill/>
          <a:ln>
            <a:noFill/>
          </a:ln>
        </p:spPr>
        <p:txBody>
          <a:bodyPr spcFirstLastPara="1" wrap="square" lIns="93275" tIns="46625" rIns="93275" bIns="46625"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35</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6443B6-344A-E6AD-87D4-4793485AD3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95EC1A-9D6E-52C6-73B0-50449D5686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FC1C53-4893-2624-720B-39ECB0C5F21A}"/>
              </a:ext>
            </a:extLst>
          </p:cNvPr>
          <p:cNvSpPr>
            <a:spLocks noGrp="1"/>
          </p:cNvSpPr>
          <p:nvPr>
            <p:ph type="body" idx="1"/>
          </p:nvPr>
        </p:nvSpPr>
        <p:spPr/>
        <p:txBody>
          <a:bodyPr/>
          <a:lstStyle/>
          <a:p>
            <a:endParaRPr lang="en-US" sz="1200" dirty="0"/>
          </a:p>
        </p:txBody>
      </p:sp>
      <p:sp>
        <p:nvSpPr>
          <p:cNvPr id="4" name="Slide Number Placeholder 3">
            <a:extLst>
              <a:ext uri="{FF2B5EF4-FFF2-40B4-BE49-F238E27FC236}">
                <a16:creationId xmlns:a16="http://schemas.microsoft.com/office/drawing/2014/main" id="{018E541F-8157-7DD3-DE8E-D88884CA1A3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FA0998-6AC0-42F4-95E4-9614DE0E425D}"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5250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FA0998-6AC0-42F4-95E4-9614DE0E425D}"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162945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4DCB61-2566-B4F5-A2E2-22D6BCE6D6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31584A-0EF5-5455-7E3B-DFD5B1024D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3DEEFA-DC56-740C-5E5E-03FD04C0D7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1A3E2BA-0746-D9CE-F905-97D9E9D1E35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FA0998-6AC0-42F4-95E4-9614DE0E425D}"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852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27D782-3000-7035-4E25-F488BE56F8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39402A-8454-3F17-0199-10EB7117A5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F6CC6E-C253-63DB-9344-09C6AFFAA4B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AEDE43C-28AD-3827-0AFF-E0FCA87F8D4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FA0998-6AC0-42F4-95E4-9614DE0E425D}"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93700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FA0998-6AC0-42F4-95E4-9614DE0E425D}"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155550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FA0998-6AC0-42F4-95E4-9614DE0E425D}"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883250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FA0998-6AC0-42F4-95E4-9614DE0E425D}"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750425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FA0998-6AC0-42F4-95E4-9614DE0E425D}"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457439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FA0998-6AC0-42F4-95E4-9614DE0E425D}"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662719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FA0998-6AC0-42F4-95E4-9614DE0E425D}"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6742533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FA0998-6AC0-42F4-95E4-9614DE0E425D}"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96785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FA0998-6AC0-42F4-95E4-9614DE0E425D}"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6808156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FA0998-6AC0-42F4-95E4-9614DE0E425D}"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639403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Master" Target="../slideMasters/slideMaster3.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Master" Target="../slideMasters/slideMaster3.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2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Master" Target="../slideMasters/slideMaster3.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876800" y="3591562"/>
            <a:ext cx="29260800" cy="7640320"/>
          </a:xfrm>
        </p:spPr>
        <p:txBody>
          <a:bodyPr anchor="b"/>
          <a:lstStyle>
            <a:lvl1pPr algn="ctr">
              <a:defRPr sz="19200"/>
            </a:lvl1pPr>
          </a:lstStyle>
          <a:p>
            <a:r>
              <a:rPr lang="en-US"/>
              <a:t>Click to edit Master title style</a:t>
            </a:r>
            <a:endParaRPr lang="en-US" dirty="0"/>
          </a:p>
        </p:txBody>
      </p:sp>
      <p:sp>
        <p:nvSpPr>
          <p:cNvPr id="3" name="Subtitle 2"/>
          <p:cNvSpPr>
            <a:spLocks noGrp="1"/>
          </p:cNvSpPr>
          <p:nvPr>
            <p:ph type="subTitle" idx="1"/>
          </p:nvPr>
        </p:nvSpPr>
        <p:spPr>
          <a:xfrm>
            <a:off x="4876800" y="11526522"/>
            <a:ext cx="29260800" cy="5298438"/>
          </a:xfrm>
        </p:spPr>
        <p:txBody>
          <a:bodyPr/>
          <a:lstStyle>
            <a:lvl1pPr marL="0" indent="0" algn="ctr">
              <a:buNone/>
              <a:defRPr sz="7680"/>
            </a:lvl1pPr>
            <a:lvl2pPr marL="1463040" indent="0" algn="ctr">
              <a:buNone/>
              <a:defRPr sz="6400"/>
            </a:lvl2pPr>
            <a:lvl3pPr marL="2926080" indent="0" algn="ctr">
              <a:buNone/>
              <a:defRPr sz="5760"/>
            </a:lvl3pPr>
            <a:lvl4pPr marL="4389120" indent="0" algn="ctr">
              <a:buNone/>
              <a:defRPr sz="5120"/>
            </a:lvl4pPr>
            <a:lvl5pPr marL="5852160" indent="0" algn="ctr">
              <a:buNone/>
              <a:defRPr sz="5120"/>
            </a:lvl5pPr>
            <a:lvl6pPr marL="7315200" indent="0" algn="ctr">
              <a:buNone/>
              <a:defRPr sz="5120"/>
            </a:lvl6pPr>
            <a:lvl7pPr marL="8778240" indent="0" algn="ctr">
              <a:buNone/>
              <a:defRPr sz="5120"/>
            </a:lvl7pPr>
            <a:lvl8pPr marL="10241280" indent="0" algn="ctr">
              <a:buNone/>
              <a:defRPr sz="5120"/>
            </a:lvl8pPr>
            <a:lvl9pPr marL="11704320" indent="0" algn="ctr">
              <a:buNone/>
              <a:defRPr sz="512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94968452-953C-4262-81E2-591F27B79876}" type="datetime1">
              <a:rPr lang="en-US" smtClean="0"/>
              <a:pPr>
                <a:defRPr/>
              </a:pPr>
              <a:t>5/19/2025</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C6B0AC04-36D5-46EC-97DA-3EFB6C3A474B}" type="slidenum">
              <a:rPr lang="en-US" altLang="en-US" smtClean="0"/>
              <a:pPr>
                <a:defRPr/>
              </a:pPr>
              <a:t>‹#›</a:t>
            </a:fld>
            <a:endParaRPr lang="en-US" altLang="en-US"/>
          </a:p>
        </p:txBody>
      </p:sp>
    </p:spTree>
    <p:extLst>
      <p:ext uri="{BB962C8B-B14F-4D97-AF65-F5344CB8AC3E}">
        <p14:creationId xmlns:p14="http://schemas.microsoft.com/office/powerpoint/2010/main" val="1870336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1D2E04FA-7743-4D5B-9282-18D2105B3DD8}" type="datetime1">
              <a:rPr lang="en-US" smtClean="0"/>
              <a:pPr>
                <a:defRPr/>
              </a:pPr>
              <a:t>5/19/2025</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BCC20907-A64A-41DA-8333-5FE4DE576329}" type="slidenum">
              <a:rPr lang="en-US" altLang="en-US" smtClean="0"/>
              <a:pPr>
                <a:defRPr/>
              </a:pPr>
              <a:t>‹#›</a:t>
            </a:fld>
            <a:endParaRPr lang="en-US" altLang="en-US"/>
          </a:p>
        </p:txBody>
      </p:sp>
    </p:spTree>
    <p:extLst>
      <p:ext uri="{BB962C8B-B14F-4D97-AF65-F5344CB8AC3E}">
        <p14:creationId xmlns:p14="http://schemas.microsoft.com/office/powerpoint/2010/main" val="6139595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61920" y="5471163"/>
            <a:ext cx="33649920" cy="9128758"/>
          </a:xfrm>
        </p:spPr>
        <p:txBody>
          <a:bodyPr anchor="b"/>
          <a:lstStyle>
            <a:lvl1pPr>
              <a:defRPr sz="19200"/>
            </a:lvl1pPr>
          </a:lstStyle>
          <a:p>
            <a:r>
              <a:rPr lang="en-US"/>
              <a:t>Click to edit Master title style</a:t>
            </a:r>
            <a:endParaRPr lang="en-US" dirty="0"/>
          </a:p>
        </p:txBody>
      </p:sp>
      <p:sp>
        <p:nvSpPr>
          <p:cNvPr id="3" name="Text Placeholder 2"/>
          <p:cNvSpPr>
            <a:spLocks noGrp="1"/>
          </p:cNvSpPr>
          <p:nvPr>
            <p:ph type="body" idx="1"/>
          </p:nvPr>
        </p:nvSpPr>
        <p:spPr>
          <a:xfrm>
            <a:off x="2661920" y="14686283"/>
            <a:ext cx="33649920" cy="4800598"/>
          </a:xfrm>
        </p:spPr>
        <p:txBody>
          <a:bodyPr/>
          <a:lstStyle>
            <a:lvl1pPr marL="0" indent="0">
              <a:buNone/>
              <a:defRPr sz="7680">
                <a:solidFill>
                  <a:schemeClr val="tx1">
                    <a:tint val="75000"/>
                  </a:schemeClr>
                </a:solidFill>
              </a:defRPr>
            </a:lvl1pPr>
            <a:lvl2pPr marL="1463040" indent="0">
              <a:buNone/>
              <a:defRPr sz="6400">
                <a:solidFill>
                  <a:schemeClr val="tx1">
                    <a:tint val="75000"/>
                  </a:schemeClr>
                </a:solidFill>
              </a:defRPr>
            </a:lvl2pPr>
            <a:lvl3pPr marL="2926080" indent="0">
              <a:buNone/>
              <a:defRPr sz="5760">
                <a:solidFill>
                  <a:schemeClr val="tx1">
                    <a:tint val="75000"/>
                  </a:schemeClr>
                </a:solidFill>
              </a:defRPr>
            </a:lvl3pPr>
            <a:lvl4pPr marL="4389120" indent="0">
              <a:buNone/>
              <a:defRPr sz="5120">
                <a:solidFill>
                  <a:schemeClr val="tx1">
                    <a:tint val="75000"/>
                  </a:schemeClr>
                </a:solidFill>
              </a:defRPr>
            </a:lvl4pPr>
            <a:lvl5pPr marL="5852160" indent="0">
              <a:buNone/>
              <a:defRPr sz="5120">
                <a:solidFill>
                  <a:schemeClr val="tx1">
                    <a:tint val="75000"/>
                  </a:schemeClr>
                </a:solidFill>
              </a:defRPr>
            </a:lvl5pPr>
            <a:lvl6pPr marL="7315200" indent="0">
              <a:buNone/>
              <a:defRPr sz="5120">
                <a:solidFill>
                  <a:schemeClr val="tx1">
                    <a:tint val="75000"/>
                  </a:schemeClr>
                </a:solidFill>
              </a:defRPr>
            </a:lvl6pPr>
            <a:lvl7pPr marL="8778240" indent="0">
              <a:buNone/>
              <a:defRPr sz="5120">
                <a:solidFill>
                  <a:schemeClr val="tx1">
                    <a:tint val="75000"/>
                  </a:schemeClr>
                </a:solidFill>
              </a:defRPr>
            </a:lvl7pPr>
            <a:lvl8pPr marL="10241280" indent="0">
              <a:buNone/>
              <a:defRPr sz="5120">
                <a:solidFill>
                  <a:schemeClr val="tx1">
                    <a:tint val="75000"/>
                  </a:schemeClr>
                </a:solidFill>
              </a:defRPr>
            </a:lvl8pPr>
            <a:lvl9pPr marL="11704320" indent="0">
              <a:buNone/>
              <a:defRPr sz="51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5AEEA767-EBD9-4C70-9162-7D6AE5A05BC3}" type="datetime1">
              <a:rPr lang="en-US" smtClean="0"/>
              <a:pPr>
                <a:defRPr/>
              </a:pPr>
              <a:t>5/19/2025</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B5A09E91-37DA-4E50-AB16-355CC2E485A4}" type="slidenum">
              <a:rPr lang="en-US" altLang="en-US" smtClean="0"/>
              <a:pPr>
                <a:defRPr/>
              </a:pPr>
              <a:t>‹#›</a:t>
            </a:fld>
            <a:endParaRPr lang="en-US" altLang="en-US"/>
          </a:p>
        </p:txBody>
      </p:sp>
    </p:spTree>
    <p:extLst>
      <p:ext uri="{BB962C8B-B14F-4D97-AF65-F5344CB8AC3E}">
        <p14:creationId xmlns:p14="http://schemas.microsoft.com/office/powerpoint/2010/main" val="31859844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682240" y="5842000"/>
            <a:ext cx="16581120" cy="139242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9751040" y="5842000"/>
            <a:ext cx="16581120" cy="139242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86BB16BC-7A67-4DF0-9B63-7F80F0D23F91}" type="datetime1">
              <a:rPr lang="en-US" smtClean="0"/>
              <a:pPr>
                <a:defRPr/>
              </a:pPr>
              <a:t>5/19/2025</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664D6D95-C71B-4CF3-B72D-D19D8DEC9EF6}" type="slidenum">
              <a:rPr lang="en-US" altLang="en-US" smtClean="0"/>
              <a:pPr>
                <a:defRPr/>
              </a:pPr>
              <a:t>‹#›</a:t>
            </a:fld>
            <a:endParaRPr lang="en-US" altLang="en-US"/>
          </a:p>
        </p:txBody>
      </p:sp>
    </p:spTree>
    <p:extLst>
      <p:ext uri="{BB962C8B-B14F-4D97-AF65-F5344CB8AC3E}">
        <p14:creationId xmlns:p14="http://schemas.microsoft.com/office/powerpoint/2010/main" val="15110580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687322" y="1168401"/>
            <a:ext cx="33649920" cy="42418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87323" y="5379722"/>
            <a:ext cx="16504918" cy="2636518"/>
          </a:xfrm>
        </p:spPr>
        <p:txBody>
          <a:bodyPr anchor="b"/>
          <a:lstStyle>
            <a:lvl1pPr marL="0" indent="0">
              <a:buNone/>
              <a:defRPr sz="7680" b="1"/>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a:t>Click to edit Master text styles</a:t>
            </a:r>
          </a:p>
        </p:txBody>
      </p:sp>
      <p:sp>
        <p:nvSpPr>
          <p:cNvPr id="4" name="Content Placeholder 3"/>
          <p:cNvSpPr>
            <a:spLocks noGrp="1"/>
          </p:cNvSpPr>
          <p:nvPr>
            <p:ph sz="half" idx="2"/>
          </p:nvPr>
        </p:nvSpPr>
        <p:spPr>
          <a:xfrm>
            <a:off x="2687323" y="8016240"/>
            <a:ext cx="16504918" cy="117906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9751040" y="5379722"/>
            <a:ext cx="16586202" cy="2636518"/>
          </a:xfrm>
        </p:spPr>
        <p:txBody>
          <a:bodyPr anchor="b"/>
          <a:lstStyle>
            <a:lvl1pPr marL="0" indent="0">
              <a:buNone/>
              <a:defRPr sz="7680" b="1"/>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a:t>Click to edit Master text styles</a:t>
            </a:r>
          </a:p>
        </p:txBody>
      </p:sp>
      <p:sp>
        <p:nvSpPr>
          <p:cNvPr id="6" name="Content Placeholder 5"/>
          <p:cNvSpPr>
            <a:spLocks noGrp="1"/>
          </p:cNvSpPr>
          <p:nvPr>
            <p:ph sz="quarter" idx="4"/>
          </p:nvPr>
        </p:nvSpPr>
        <p:spPr>
          <a:xfrm>
            <a:off x="19751040" y="8016240"/>
            <a:ext cx="16586202" cy="117906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A1DFAD14-57A0-4694-9DA4-035C3E559A9B}" type="datetime1">
              <a:rPr lang="en-US" smtClean="0"/>
              <a:pPr>
                <a:defRPr/>
              </a:pPr>
              <a:t>5/19/2025</a:t>
            </a:fld>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5B7A04BF-FE61-4901-82CA-0953FF4FA379}" type="slidenum">
              <a:rPr lang="en-US" altLang="en-US" smtClean="0"/>
              <a:pPr>
                <a:defRPr/>
              </a:pPr>
              <a:t>‹#›</a:t>
            </a:fld>
            <a:endParaRPr lang="en-US" altLang="en-US"/>
          </a:p>
        </p:txBody>
      </p:sp>
    </p:spTree>
    <p:extLst>
      <p:ext uri="{BB962C8B-B14F-4D97-AF65-F5344CB8AC3E}">
        <p14:creationId xmlns:p14="http://schemas.microsoft.com/office/powerpoint/2010/main" val="29568925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00E823E4-5D57-4C5A-B840-E56C8EE459CA}" type="datetime1">
              <a:rPr lang="en-US" smtClean="0"/>
              <a:pPr>
                <a:defRPr/>
              </a:pPr>
              <a:t>5/19/2025</a:t>
            </a:fld>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27577481-8980-403C-B55F-D237416099C5}" type="slidenum">
              <a:rPr lang="en-US" altLang="en-US" smtClean="0"/>
              <a:pPr>
                <a:defRPr/>
              </a:pPr>
              <a:t>‹#›</a:t>
            </a:fld>
            <a:endParaRPr lang="en-US" altLang="en-US"/>
          </a:p>
        </p:txBody>
      </p:sp>
    </p:spTree>
    <p:extLst>
      <p:ext uri="{BB962C8B-B14F-4D97-AF65-F5344CB8AC3E}">
        <p14:creationId xmlns:p14="http://schemas.microsoft.com/office/powerpoint/2010/main" val="1744470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4782BF33-2EDE-4734-88BB-3E4A60841B0F}" type="datetime1">
              <a:rPr lang="en-US" smtClean="0"/>
              <a:pPr>
                <a:defRPr/>
              </a:pPr>
              <a:t>5/19/2025</a:t>
            </a:fld>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6E2062A6-5725-4301-89BC-2845B72E7764}" type="slidenum">
              <a:rPr lang="en-US" altLang="en-US" smtClean="0"/>
              <a:pPr>
                <a:defRPr/>
              </a:pPr>
              <a:t>‹#›</a:t>
            </a:fld>
            <a:endParaRPr lang="en-US" altLang="en-US"/>
          </a:p>
        </p:txBody>
      </p:sp>
    </p:spTree>
    <p:extLst>
      <p:ext uri="{BB962C8B-B14F-4D97-AF65-F5344CB8AC3E}">
        <p14:creationId xmlns:p14="http://schemas.microsoft.com/office/powerpoint/2010/main" val="167847087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687323" y="1463040"/>
            <a:ext cx="12583158" cy="5120640"/>
          </a:xfrm>
        </p:spPr>
        <p:txBody>
          <a:bodyPr anchor="b"/>
          <a:lstStyle>
            <a:lvl1pPr>
              <a:defRPr sz="10240"/>
            </a:lvl1pPr>
          </a:lstStyle>
          <a:p>
            <a:r>
              <a:rPr lang="en-US"/>
              <a:t>Click to edit Master title style</a:t>
            </a:r>
            <a:endParaRPr lang="en-US" dirty="0"/>
          </a:p>
        </p:txBody>
      </p:sp>
      <p:sp>
        <p:nvSpPr>
          <p:cNvPr id="3" name="Content Placeholder 2"/>
          <p:cNvSpPr>
            <a:spLocks noGrp="1"/>
          </p:cNvSpPr>
          <p:nvPr>
            <p:ph idx="1"/>
          </p:nvPr>
        </p:nvSpPr>
        <p:spPr>
          <a:xfrm>
            <a:off x="16586202" y="3159762"/>
            <a:ext cx="19751040" cy="15595600"/>
          </a:xfrm>
        </p:spPr>
        <p:txBody>
          <a:bodyPr/>
          <a:lstStyle>
            <a:lvl1pPr>
              <a:defRPr sz="10240"/>
            </a:lvl1pPr>
            <a:lvl2pPr>
              <a:defRPr sz="8960"/>
            </a:lvl2pPr>
            <a:lvl3pPr>
              <a:defRPr sz="7680"/>
            </a:lvl3pPr>
            <a:lvl4pPr>
              <a:defRPr sz="6400"/>
            </a:lvl4pPr>
            <a:lvl5pPr>
              <a:defRPr sz="6400"/>
            </a:lvl5pPr>
            <a:lvl6pPr>
              <a:defRPr sz="6400"/>
            </a:lvl6pPr>
            <a:lvl7pPr>
              <a:defRPr sz="6400"/>
            </a:lvl7pPr>
            <a:lvl8pPr>
              <a:defRPr sz="6400"/>
            </a:lvl8pPr>
            <a:lvl9pPr>
              <a:defRPr sz="6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687323" y="6583680"/>
            <a:ext cx="12583158" cy="12197082"/>
          </a:xfrm>
        </p:spPr>
        <p:txBody>
          <a:bodyPr/>
          <a:lstStyle>
            <a:lvl1pPr marL="0" indent="0">
              <a:buNone/>
              <a:defRPr sz="5120"/>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2FF18775-9EE8-4798-95E3-379D67D9FC55}" type="datetime1">
              <a:rPr lang="en-US" smtClean="0"/>
              <a:pPr>
                <a:defRPr/>
              </a:pPr>
              <a:t>5/19/2025</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E3F56644-3A74-415A-B106-CB873DDCB6DE}" type="slidenum">
              <a:rPr lang="en-US" altLang="en-US" smtClean="0"/>
              <a:pPr>
                <a:defRPr/>
              </a:pPr>
              <a:t>‹#›</a:t>
            </a:fld>
            <a:endParaRPr lang="en-US" altLang="en-US"/>
          </a:p>
        </p:txBody>
      </p:sp>
    </p:spTree>
    <p:extLst>
      <p:ext uri="{BB962C8B-B14F-4D97-AF65-F5344CB8AC3E}">
        <p14:creationId xmlns:p14="http://schemas.microsoft.com/office/powerpoint/2010/main" val="41089751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687323" y="1463040"/>
            <a:ext cx="12583158" cy="5120640"/>
          </a:xfrm>
        </p:spPr>
        <p:txBody>
          <a:bodyPr anchor="b"/>
          <a:lstStyle>
            <a:lvl1pPr>
              <a:defRPr sz="10240"/>
            </a:lvl1pPr>
          </a:lstStyle>
          <a:p>
            <a:r>
              <a:rPr lang="en-US"/>
              <a:t>Click to edit Master title style</a:t>
            </a:r>
            <a:endParaRPr lang="en-US" dirty="0"/>
          </a:p>
        </p:txBody>
      </p:sp>
      <p:sp>
        <p:nvSpPr>
          <p:cNvPr id="3" name="Picture Placeholder 2"/>
          <p:cNvSpPr>
            <a:spLocks noGrp="1" noChangeAspect="1"/>
          </p:cNvSpPr>
          <p:nvPr>
            <p:ph type="pic" idx="1"/>
          </p:nvPr>
        </p:nvSpPr>
        <p:spPr>
          <a:xfrm>
            <a:off x="16586202" y="3159762"/>
            <a:ext cx="19751040" cy="15595600"/>
          </a:xfrm>
        </p:spPr>
        <p:txBody>
          <a:bodyPr anchor="t"/>
          <a:lstStyle>
            <a:lvl1pPr marL="0" indent="0">
              <a:buNone/>
              <a:defRPr sz="10240"/>
            </a:lvl1pPr>
            <a:lvl2pPr marL="1463040" indent="0">
              <a:buNone/>
              <a:defRPr sz="8960"/>
            </a:lvl2pPr>
            <a:lvl3pPr marL="2926080" indent="0">
              <a:buNone/>
              <a:defRPr sz="7680"/>
            </a:lvl3pPr>
            <a:lvl4pPr marL="4389120" indent="0">
              <a:buNone/>
              <a:defRPr sz="6400"/>
            </a:lvl4pPr>
            <a:lvl5pPr marL="5852160" indent="0">
              <a:buNone/>
              <a:defRPr sz="6400"/>
            </a:lvl5pPr>
            <a:lvl6pPr marL="7315200" indent="0">
              <a:buNone/>
              <a:defRPr sz="6400"/>
            </a:lvl6pPr>
            <a:lvl7pPr marL="8778240" indent="0">
              <a:buNone/>
              <a:defRPr sz="6400"/>
            </a:lvl7pPr>
            <a:lvl8pPr marL="10241280" indent="0">
              <a:buNone/>
              <a:defRPr sz="6400"/>
            </a:lvl8pPr>
            <a:lvl9pPr marL="11704320" indent="0">
              <a:buNone/>
              <a:defRPr sz="6400"/>
            </a:lvl9pPr>
          </a:lstStyle>
          <a:p>
            <a:r>
              <a:rPr lang="en-US"/>
              <a:t>Click icon to add picture</a:t>
            </a:r>
            <a:endParaRPr lang="en-US" dirty="0"/>
          </a:p>
        </p:txBody>
      </p:sp>
      <p:sp>
        <p:nvSpPr>
          <p:cNvPr id="4" name="Text Placeholder 3"/>
          <p:cNvSpPr>
            <a:spLocks noGrp="1"/>
          </p:cNvSpPr>
          <p:nvPr>
            <p:ph type="body" sz="half" idx="2"/>
          </p:nvPr>
        </p:nvSpPr>
        <p:spPr>
          <a:xfrm>
            <a:off x="2687323" y="6583680"/>
            <a:ext cx="12583158" cy="12197082"/>
          </a:xfrm>
        </p:spPr>
        <p:txBody>
          <a:bodyPr/>
          <a:lstStyle>
            <a:lvl1pPr marL="0" indent="0">
              <a:buNone/>
              <a:defRPr sz="5120"/>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2CFE452A-D9DE-4C0C-9E8B-9A9334108807}" type="datetime1">
              <a:rPr lang="en-US" smtClean="0"/>
              <a:pPr>
                <a:defRPr/>
              </a:pPr>
              <a:t>5/19/2025</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08587C38-598F-4697-A751-AD09057FFE32}" type="slidenum">
              <a:rPr lang="en-US" altLang="en-US" smtClean="0"/>
              <a:pPr>
                <a:defRPr/>
              </a:pPr>
              <a:t>‹#›</a:t>
            </a:fld>
            <a:endParaRPr lang="en-US" altLang="en-US"/>
          </a:p>
        </p:txBody>
      </p:sp>
    </p:spTree>
    <p:extLst>
      <p:ext uri="{BB962C8B-B14F-4D97-AF65-F5344CB8AC3E}">
        <p14:creationId xmlns:p14="http://schemas.microsoft.com/office/powerpoint/2010/main" val="12647105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8D04AC21-42FB-482D-8DAB-FAA404C63FCE}" type="datetime1">
              <a:rPr lang="en-US" smtClean="0"/>
              <a:pPr>
                <a:defRPr/>
              </a:pPr>
              <a:t>5/19/2025</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E21CC26F-4323-41DC-A702-115B86A3D286}" type="slidenum">
              <a:rPr lang="en-US" altLang="en-US" smtClean="0"/>
              <a:pPr>
                <a:defRPr/>
              </a:pPr>
              <a:t>‹#›</a:t>
            </a:fld>
            <a:endParaRPr lang="en-US" altLang="en-US"/>
          </a:p>
        </p:txBody>
      </p:sp>
    </p:spTree>
    <p:extLst>
      <p:ext uri="{BB962C8B-B14F-4D97-AF65-F5344CB8AC3E}">
        <p14:creationId xmlns:p14="http://schemas.microsoft.com/office/powerpoint/2010/main" val="3217738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919680" y="1168400"/>
            <a:ext cx="8412480" cy="1859788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682240" y="1168400"/>
            <a:ext cx="24749760" cy="1859788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DC3CCCFD-9ED6-4A9B-A1E5-7335E52BD436}" type="datetime1">
              <a:rPr lang="en-US" smtClean="0"/>
              <a:pPr>
                <a:defRPr/>
              </a:pPr>
              <a:t>5/19/2025</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F010809B-F3AA-4765-8A0B-DC684BD92051}" type="slidenum">
              <a:rPr lang="en-US" altLang="en-US" smtClean="0"/>
              <a:pPr>
                <a:defRPr/>
              </a:pPr>
              <a:t>‹#›</a:t>
            </a:fld>
            <a:endParaRPr lang="en-US" altLang="en-US"/>
          </a:p>
        </p:txBody>
      </p:sp>
    </p:spTree>
    <p:extLst>
      <p:ext uri="{BB962C8B-B14F-4D97-AF65-F5344CB8AC3E}">
        <p14:creationId xmlns:p14="http://schemas.microsoft.com/office/powerpoint/2010/main" val="29910274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DBE0E-AD9B-E7D5-4868-DBFA10E91789}"/>
              </a:ext>
            </a:extLst>
          </p:cNvPr>
          <p:cNvSpPr>
            <a:spLocks noGrp="1"/>
          </p:cNvSpPr>
          <p:nvPr>
            <p:ph type="ctrTitle"/>
          </p:nvPr>
        </p:nvSpPr>
        <p:spPr>
          <a:xfrm>
            <a:off x="4876800" y="3591562"/>
            <a:ext cx="29260800" cy="7640320"/>
          </a:xfrm>
        </p:spPr>
        <p:txBody>
          <a:bodyPr anchor="b"/>
          <a:lstStyle>
            <a:lvl1pPr algn="ctr">
              <a:defRPr sz="19200"/>
            </a:lvl1pPr>
          </a:lstStyle>
          <a:p>
            <a:r>
              <a:rPr lang="en-US"/>
              <a:t>Click to edit Master title style</a:t>
            </a:r>
          </a:p>
        </p:txBody>
      </p:sp>
      <p:sp>
        <p:nvSpPr>
          <p:cNvPr id="3" name="Subtitle 2">
            <a:extLst>
              <a:ext uri="{FF2B5EF4-FFF2-40B4-BE49-F238E27FC236}">
                <a16:creationId xmlns:a16="http://schemas.microsoft.com/office/drawing/2014/main" id="{64109B4A-2C75-D03A-AB8C-4156B50E44CA}"/>
              </a:ext>
            </a:extLst>
          </p:cNvPr>
          <p:cNvSpPr>
            <a:spLocks noGrp="1"/>
          </p:cNvSpPr>
          <p:nvPr>
            <p:ph type="subTitle" idx="1"/>
          </p:nvPr>
        </p:nvSpPr>
        <p:spPr>
          <a:xfrm>
            <a:off x="4876800" y="11526522"/>
            <a:ext cx="29260800" cy="5298438"/>
          </a:xfrm>
        </p:spPr>
        <p:txBody>
          <a:bodyPr/>
          <a:lstStyle>
            <a:lvl1pPr marL="0" indent="0" algn="ctr">
              <a:buNone/>
              <a:defRPr sz="7680"/>
            </a:lvl1pPr>
            <a:lvl2pPr marL="1463040" indent="0" algn="ctr">
              <a:buNone/>
              <a:defRPr sz="6400"/>
            </a:lvl2pPr>
            <a:lvl3pPr marL="2926080" indent="0" algn="ctr">
              <a:buNone/>
              <a:defRPr sz="5760"/>
            </a:lvl3pPr>
            <a:lvl4pPr marL="4389120" indent="0" algn="ctr">
              <a:buNone/>
              <a:defRPr sz="5120"/>
            </a:lvl4pPr>
            <a:lvl5pPr marL="5852160" indent="0" algn="ctr">
              <a:buNone/>
              <a:defRPr sz="5120"/>
            </a:lvl5pPr>
            <a:lvl6pPr marL="7315200" indent="0" algn="ctr">
              <a:buNone/>
              <a:defRPr sz="5120"/>
            </a:lvl6pPr>
            <a:lvl7pPr marL="8778240" indent="0" algn="ctr">
              <a:buNone/>
              <a:defRPr sz="5120"/>
            </a:lvl7pPr>
            <a:lvl8pPr marL="10241280" indent="0" algn="ctr">
              <a:buNone/>
              <a:defRPr sz="5120"/>
            </a:lvl8pPr>
            <a:lvl9pPr marL="11704320" indent="0" algn="ctr">
              <a:buNone/>
              <a:defRPr sz="5120"/>
            </a:lvl9pPr>
          </a:lstStyle>
          <a:p>
            <a:r>
              <a:rPr lang="en-US"/>
              <a:t>Click to edit Master subtitle style</a:t>
            </a:r>
          </a:p>
        </p:txBody>
      </p:sp>
      <p:sp>
        <p:nvSpPr>
          <p:cNvPr id="4" name="Date Placeholder 3">
            <a:extLst>
              <a:ext uri="{FF2B5EF4-FFF2-40B4-BE49-F238E27FC236}">
                <a16:creationId xmlns:a16="http://schemas.microsoft.com/office/drawing/2014/main" id="{1AFD4093-970E-7068-34FA-5032517EC36B}"/>
              </a:ext>
            </a:extLst>
          </p:cNvPr>
          <p:cNvSpPr>
            <a:spLocks noGrp="1"/>
          </p:cNvSpPr>
          <p:nvPr>
            <p:ph type="dt" sz="half" idx="10"/>
          </p:nvPr>
        </p:nvSpPr>
        <p:spPr/>
        <p:txBody>
          <a:bodyPr/>
          <a:lstStyle/>
          <a:p>
            <a:fld id="{29E5047C-DE4B-4FE8-A373-8D19047BDA95}" type="datetimeFigureOut">
              <a:rPr lang="en-US" smtClean="0"/>
              <a:t>5/19/2025</a:t>
            </a:fld>
            <a:endParaRPr lang="en-US"/>
          </a:p>
        </p:txBody>
      </p:sp>
      <p:sp>
        <p:nvSpPr>
          <p:cNvPr id="5" name="Footer Placeholder 4">
            <a:extLst>
              <a:ext uri="{FF2B5EF4-FFF2-40B4-BE49-F238E27FC236}">
                <a16:creationId xmlns:a16="http://schemas.microsoft.com/office/drawing/2014/main" id="{04B8E993-B1F3-5DFD-2AE7-DC3174957D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547096-08A4-C563-050D-E72280A97414}"/>
              </a:ext>
            </a:extLst>
          </p:cNvPr>
          <p:cNvSpPr>
            <a:spLocks noGrp="1"/>
          </p:cNvSpPr>
          <p:nvPr>
            <p:ph type="sldNum" sz="quarter" idx="12"/>
          </p:nvPr>
        </p:nvSpPr>
        <p:spPr/>
        <p:txBody>
          <a:bodyPr/>
          <a:lstStyle/>
          <a:p>
            <a:fld id="{42FE91C6-4F6E-4B69-965F-E77BA82025AC}" type="slidenum">
              <a:rPr lang="en-US" smtClean="0"/>
              <a:t>‹#›</a:t>
            </a:fld>
            <a:endParaRPr lang="en-US"/>
          </a:p>
        </p:txBody>
      </p:sp>
    </p:spTree>
    <p:extLst>
      <p:ext uri="{BB962C8B-B14F-4D97-AF65-F5344CB8AC3E}">
        <p14:creationId xmlns:p14="http://schemas.microsoft.com/office/powerpoint/2010/main" val="25395427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ECCC1-1DB9-7F2E-0D9A-F05755C697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CDF014B-8E26-FBEE-EE39-EE44FA1B1EF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4B720C-1E8C-5DBF-2789-D964EB804EBE}"/>
              </a:ext>
            </a:extLst>
          </p:cNvPr>
          <p:cNvSpPr>
            <a:spLocks noGrp="1"/>
          </p:cNvSpPr>
          <p:nvPr>
            <p:ph type="dt" sz="half" idx="10"/>
          </p:nvPr>
        </p:nvSpPr>
        <p:spPr/>
        <p:txBody>
          <a:bodyPr/>
          <a:lstStyle/>
          <a:p>
            <a:fld id="{29E5047C-DE4B-4FE8-A373-8D19047BDA95}" type="datetimeFigureOut">
              <a:rPr lang="en-US" smtClean="0"/>
              <a:t>5/19/2025</a:t>
            </a:fld>
            <a:endParaRPr lang="en-US"/>
          </a:p>
        </p:txBody>
      </p:sp>
      <p:sp>
        <p:nvSpPr>
          <p:cNvPr id="5" name="Footer Placeholder 4">
            <a:extLst>
              <a:ext uri="{FF2B5EF4-FFF2-40B4-BE49-F238E27FC236}">
                <a16:creationId xmlns:a16="http://schemas.microsoft.com/office/drawing/2014/main" id="{3F997E8A-56CA-F05F-E0E4-5689D5C8C7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C4A11F-AAD8-A429-2731-4E9C623AEAD5}"/>
              </a:ext>
            </a:extLst>
          </p:cNvPr>
          <p:cNvSpPr>
            <a:spLocks noGrp="1"/>
          </p:cNvSpPr>
          <p:nvPr>
            <p:ph type="sldNum" sz="quarter" idx="12"/>
          </p:nvPr>
        </p:nvSpPr>
        <p:spPr/>
        <p:txBody>
          <a:bodyPr/>
          <a:lstStyle/>
          <a:p>
            <a:fld id="{42FE91C6-4F6E-4B69-965F-E77BA82025AC}" type="slidenum">
              <a:rPr lang="en-US" smtClean="0"/>
              <a:t>‹#›</a:t>
            </a:fld>
            <a:endParaRPr lang="en-US"/>
          </a:p>
        </p:txBody>
      </p:sp>
    </p:spTree>
    <p:extLst>
      <p:ext uri="{BB962C8B-B14F-4D97-AF65-F5344CB8AC3E}">
        <p14:creationId xmlns:p14="http://schemas.microsoft.com/office/powerpoint/2010/main" val="14557327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D883AA-4120-ED03-CE45-DB265617E431}"/>
              </a:ext>
            </a:extLst>
          </p:cNvPr>
          <p:cNvSpPr>
            <a:spLocks noGrp="1"/>
          </p:cNvSpPr>
          <p:nvPr>
            <p:ph type="title"/>
          </p:nvPr>
        </p:nvSpPr>
        <p:spPr>
          <a:xfrm>
            <a:off x="2661920" y="5471163"/>
            <a:ext cx="33649920" cy="9128758"/>
          </a:xfrm>
        </p:spPr>
        <p:txBody>
          <a:bodyPr anchor="b"/>
          <a:lstStyle>
            <a:lvl1pPr>
              <a:defRPr sz="19200"/>
            </a:lvl1pPr>
          </a:lstStyle>
          <a:p>
            <a:r>
              <a:rPr lang="en-US"/>
              <a:t>Click to edit Master title style</a:t>
            </a:r>
          </a:p>
        </p:txBody>
      </p:sp>
      <p:sp>
        <p:nvSpPr>
          <p:cNvPr id="3" name="Text Placeholder 2">
            <a:extLst>
              <a:ext uri="{FF2B5EF4-FFF2-40B4-BE49-F238E27FC236}">
                <a16:creationId xmlns:a16="http://schemas.microsoft.com/office/drawing/2014/main" id="{FF069FB3-F76E-0403-8017-E42BC8A9BBC9}"/>
              </a:ext>
            </a:extLst>
          </p:cNvPr>
          <p:cNvSpPr>
            <a:spLocks noGrp="1"/>
          </p:cNvSpPr>
          <p:nvPr>
            <p:ph type="body" idx="1"/>
          </p:nvPr>
        </p:nvSpPr>
        <p:spPr>
          <a:xfrm>
            <a:off x="2661920" y="14686283"/>
            <a:ext cx="33649920" cy="4800598"/>
          </a:xfrm>
        </p:spPr>
        <p:txBody>
          <a:bodyPr/>
          <a:lstStyle>
            <a:lvl1pPr marL="0" indent="0">
              <a:buNone/>
              <a:defRPr sz="7680">
                <a:solidFill>
                  <a:schemeClr val="tx1">
                    <a:tint val="82000"/>
                  </a:schemeClr>
                </a:solidFill>
              </a:defRPr>
            </a:lvl1pPr>
            <a:lvl2pPr marL="1463040" indent="0">
              <a:buNone/>
              <a:defRPr sz="6400">
                <a:solidFill>
                  <a:schemeClr val="tx1">
                    <a:tint val="82000"/>
                  </a:schemeClr>
                </a:solidFill>
              </a:defRPr>
            </a:lvl2pPr>
            <a:lvl3pPr marL="2926080" indent="0">
              <a:buNone/>
              <a:defRPr sz="5760">
                <a:solidFill>
                  <a:schemeClr val="tx1">
                    <a:tint val="82000"/>
                  </a:schemeClr>
                </a:solidFill>
              </a:defRPr>
            </a:lvl3pPr>
            <a:lvl4pPr marL="4389120" indent="0">
              <a:buNone/>
              <a:defRPr sz="5120">
                <a:solidFill>
                  <a:schemeClr val="tx1">
                    <a:tint val="82000"/>
                  </a:schemeClr>
                </a:solidFill>
              </a:defRPr>
            </a:lvl4pPr>
            <a:lvl5pPr marL="5852160" indent="0">
              <a:buNone/>
              <a:defRPr sz="5120">
                <a:solidFill>
                  <a:schemeClr val="tx1">
                    <a:tint val="82000"/>
                  </a:schemeClr>
                </a:solidFill>
              </a:defRPr>
            </a:lvl5pPr>
            <a:lvl6pPr marL="7315200" indent="0">
              <a:buNone/>
              <a:defRPr sz="5120">
                <a:solidFill>
                  <a:schemeClr val="tx1">
                    <a:tint val="82000"/>
                  </a:schemeClr>
                </a:solidFill>
              </a:defRPr>
            </a:lvl6pPr>
            <a:lvl7pPr marL="8778240" indent="0">
              <a:buNone/>
              <a:defRPr sz="5120">
                <a:solidFill>
                  <a:schemeClr val="tx1">
                    <a:tint val="82000"/>
                  </a:schemeClr>
                </a:solidFill>
              </a:defRPr>
            </a:lvl7pPr>
            <a:lvl8pPr marL="10241280" indent="0">
              <a:buNone/>
              <a:defRPr sz="5120">
                <a:solidFill>
                  <a:schemeClr val="tx1">
                    <a:tint val="82000"/>
                  </a:schemeClr>
                </a:solidFill>
              </a:defRPr>
            </a:lvl8pPr>
            <a:lvl9pPr marL="11704320" indent="0">
              <a:buNone/>
              <a:defRPr sz="512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D0B93D-E3C4-9514-B194-112E782C040E}"/>
              </a:ext>
            </a:extLst>
          </p:cNvPr>
          <p:cNvSpPr>
            <a:spLocks noGrp="1"/>
          </p:cNvSpPr>
          <p:nvPr>
            <p:ph type="dt" sz="half" idx="10"/>
          </p:nvPr>
        </p:nvSpPr>
        <p:spPr/>
        <p:txBody>
          <a:bodyPr/>
          <a:lstStyle/>
          <a:p>
            <a:fld id="{29E5047C-DE4B-4FE8-A373-8D19047BDA95}" type="datetimeFigureOut">
              <a:rPr lang="en-US" smtClean="0"/>
              <a:t>5/19/2025</a:t>
            </a:fld>
            <a:endParaRPr lang="en-US"/>
          </a:p>
        </p:txBody>
      </p:sp>
      <p:sp>
        <p:nvSpPr>
          <p:cNvPr id="5" name="Footer Placeholder 4">
            <a:extLst>
              <a:ext uri="{FF2B5EF4-FFF2-40B4-BE49-F238E27FC236}">
                <a16:creationId xmlns:a16="http://schemas.microsoft.com/office/drawing/2014/main" id="{96713BC4-3F49-8285-DEEB-9D56A69709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CD3838-FB42-C563-28A7-D0211AF5F9CB}"/>
              </a:ext>
            </a:extLst>
          </p:cNvPr>
          <p:cNvSpPr>
            <a:spLocks noGrp="1"/>
          </p:cNvSpPr>
          <p:nvPr>
            <p:ph type="sldNum" sz="quarter" idx="12"/>
          </p:nvPr>
        </p:nvSpPr>
        <p:spPr/>
        <p:txBody>
          <a:bodyPr/>
          <a:lstStyle/>
          <a:p>
            <a:fld id="{42FE91C6-4F6E-4B69-965F-E77BA82025AC}" type="slidenum">
              <a:rPr lang="en-US" smtClean="0"/>
              <a:t>‹#›</a:t>
            </a:fld>
            <a:endParaRPr lang="en-US"/>
          </a:p>
        </p:txBody>
      </p:sp>
    </p:spTree>
    <p:extLst>
      <p:ext uri="{BB962C8B-B14F-4D97-AF65-F5344CB8AC3E}">
        <p14:creationId xmlns:p14="http://schemas.microsoft.com/office/powerpoint/2010/main" val="40360554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45DB48-B950-4290-5CD9-B5B1FED5C6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C9968E1-11BA-9F75-3D06-E872844582A0}"/>
              </a:ext>
            </a:extLst>
          </p:cNvPr>
          <p:cNvSpPr>
            <a:spLocks noGrp="1"/>
          </p:cNvSpPr>
          <p:nvPr>
            <p:ph sz="half" idx="1"/>
          </p:nvPr>
        </p:nvSpPr>
        <p:spPr>
          <a:xfrm>
            <a:off x="2682240" y="5842000"/>
            <a:ext cx="16581120" cy="139242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55573DD-41D8-3D78-2168-2DF5B91245A2}"/>
              </a:ext>
            </a:extLst>
          </p:cNvPr>
          <p:cNvSpPr>
            <a:spLocks noGrp="1"/>
          </p:cNvSpPr>
          <p:nvPr>
            <p:ph sz="half" idx="2"/>
          </p:nvPr>
        </p:nvSpPr>
        <p:spPr>
          <a:xfrm>
            <a:off x="19751040" y="5842000"/>
            <a:ext cx="16581120" cy="139242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FAAC2EE-F45B-84EB-A8A3-618DB4462E13}"/>
              </a:ext>
            </a:extLst>
          </p:cNvPr>
          <p:cNvSpPr>
            <a:spLocks noGrp="1"/>
          </p:cNvSpPr>
          <p:nvPr>
            <p:ph type="dt" sz="half" idx="10"/>
          </p:nvPr>
        </p:nvSpPr>
        <p:spPr/>
        <p:txBody>
          <a:bodyPr/>
          <a:lstStyle/>
          <a:p>
            <a:fld id="{29E5047C-DE4B-4FE8-A373-8D19047BDA95}" type="datetimeFigureOut">
              <a:rPr lang="en-US" smtClean="0"/>
              <a:t>5/19/2025</a:t>
            </a:fld>
            <a:endParaRPr lang="en-US"/>
          </a:p>
        </p:txBody>
      </p:sp>
      <p:sp>
        <p:nvSpPr>
          <p:cNvPr id="6" name="Footer Placeholder 5">
            <a:extLst>
              <a:ext uri="{FF2B5EF4-FFF2-40B4-BE49-F238E27FC236}">
                <a16:creationId xmlns:a16="http://schemas.microsoft.com/office/drawing/2014/main" id="{580251EE-FBEB-AA61-AABB-77E5E71817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7105FB-79D0-029D-BB07-DD1B5D440A4D}"/>
              </a:ext>
            </a:extLst>
          </p:cNvPr>
          <p:cNvSpPr>
            <a:spLocks noGrp="1"/>
          </p:cNvSpPr>
          <p:nvPr>
            <p:ph type="sldNum" sz="quarter" idx="12"/>
          </p:nvPr>
        </p:nvSpPr>
        <p:spPr/>
        <p:txBody>
          <a:bodyPr/>
          <a:lstStyle/>
          <a:p>
            <a:fld id="{42FE91C6-4F6E-4B69-965F-E77BA82025AC}" type="slidenum">
              <a:rPr lang="en-US" smtClean="0"/>
              <a:t>‹#›</a:t>
            </a:fld>
            <a:endParaRPr lang="en-US"/>
          </a:p>
        </p:txBody>
      </p:sp>
    </p:spTree>
    <p:extLst>
      <p:ext uri="{BB962C8B-B14F-4D97-AF65-F5344CB8AC3E}">
        <p14:creationId xmlns:p14="http://schemas.microsoft.com/office/powerpoint/2010/main" val="33225695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D6A01-591F-FE19-78BC-6DAE9FC197FF}"/>
              </a:ext>
            </a:extLst>
          </p:cNvPr>
          <p:cNvSpPr>
            <a:spLocks noGrp="1"/>
          </p:cNvSpPr>
          <p:nvPr>
            <p:ph type="title"/>
          </p:nvPr>
        </p:nvSpPr>
        <p:spPr>
          <a:xfrm>
            <a:off x="2687322" y="1168401"/>
            <a:ext cx="33649920" cy="4241802"/>
          </a:xfrm>
        </p:spPr>
        <p:txBody>
          <a:bodyPr/>
          <a:lstStyle/>
          <a:p>
            <a:r>
              <a:rPr lang="en-US"/>
              <a:t>Click to edit Master title style</a:t>
            </a:r>
          </a:p>
        </p:txBody>
      </p:sp>
      <p:sp>
        <p:nvSpPr>
          <p:cNvPr id="3" name="Text Placeholder 2">
            <a:extLst>
              <a:ext uri="{FF2B5EF4-FFF2-40B4-BE49-F238E27FC236}">
                <a16:creationId xmlns:a16="http://schemas.microsoft.com/office/drawing/2014/main" id="{561AB6BE-AED5-D217-B127-18F28B09AE93}"/>
              </a:ext>
            </a:extLst>
          </p:cNvPr>
          <p:cNvSpPr>
            <a:spLocks noGrp="1"/>
          </p:cNvSpPr>
          <p:nvPr>
            <p:ph type="body" idx="1"/>
          </p:nvPr>
        </p:nvSpPr>
        <p:spPr>
          <a:xfrm>
            <a:off x="2687323" y="5379722"/>
            <a:ext cx="16504918" cy="2636518"/>
          </a:xfrm>
        </p:spPr>
        <p:txBody>
          <a:bodyPr anchor="b"/>
          <a:lstStyle>
            <a:lvl1pPr marL="0" indent="0">
              <a:buNone/>
              <a:defRPr sz="7680" b="1"/>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a:t>Click to edit Master text styles</a:t>
            </a:r>
          </a:p>
        </p:txBody>
      </p:sp>
      <p:sp>
        <p:nvSpPr>
          <p:cNvPr id="4" name="Content Placeholder 3">
            <a:extLst>
              <a:ext uri="{FF2B5EF4-FFF2-40B4-BE49-F238E27FC236}">
                <a16:creationId xmlns:a16="http://schemas.microsoft.com/office/drawing/2014/main" id="{D71859DC-5677-4DF5-5BA9-9A1935349E7A}"/>
              </a:ext>
            </a:extLst>
          </p:cNvPr>
          <p:cNvSpPr>
            <a:spLocks noGrp="1"/>
          </p:cNvSpPr>
          <p:nvPr>
            <p:ph sz="half" idx="2"/>
          </p:nvPr>
        </p:nvSpPr>
        <p:spPr>
          <a:xfrm>
            <a:off x="2687323" y="8016240"/>
            <a:ext cx="16504918" cy="117906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7C992AB-5CB5-CEE3-6FE0-78CB745265CA}"/>
              </a:ext>
            </a:extLst>
          </p:cNvPr>
          <p:cNvSpPr>
            <a:spLocks noGrp="1"/>
          </p:cNvSpPr>
          <p:nvPr>
            <p:ph type="body" sz="quarter" idx="3"/>
          </p:nvPr>
        </p:nvSpPr>
        <p:spPr>
          <a:xfrm>
            <a:off x="19751040" y="5379722"/>
            <a:ext cx="16586202" cy="2636518"/>
          </a:xfrm>
        </p:spPr>
        <p:txBody>
          <a:bodyPr anchor="b"/>
          <a:lstStyle>
            <a:lvl1pPr marL="0" indent="0">
              <a:buNone/>
              <a:defRPr sz="7680" b="1"/>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a:t>Click to edit Master text styles</a:t>
            </a:r>
          </a:p>
        </p:txBody>
      </p:sp>
      <p:sp>
        <p:nvSpPr>
          <p:cNvPr id="6" name="Content Placeholder 5">
            <a:extLst>
              <a:ext uri="{FF2B5EF4-FFF2-40B4-BE49-F238E27FC236}">
                <a16:creationId xmlns:a16="http://schemas.microsoft.com/office/drawing/2014/main" id="{ECCA3020-A835-4ECD-7F61-68A1576E2B74}"/>
              </a:ext>
            </a:extLst>
          </p:cNvPr>
          <p:cNvSpPr>
            <a:spLocks noGrp="1"/>
          </p:cNvSpPr>
          <p:nvPr>
            <p:ph sz="quarter" idx="4"/>
          </p:nvPr>
        </p:nvSpPr>
        <p:spPr>
          <a:xfrm>
            <a:off x="19751040" y="8016240"/>
            <a:ext cx="16586202" cy="117906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DE6D54E-4981-AC7C-8750-418E95596F44}"/>
              </a:ext>
            </a:extLst>
          </p:cNvPr>
          <p:cNvSpPr>
            <a:spLocks noGrp="1"/>
          </p:cNvSpPr>
          <p:nvPr>
            <p:ph type="dt" sz="half" idx="10"/>
          </p:nvPr>
        </p:nvSpPr>
        <p:spPr/>
        <p:txBody>
          <a:bodyPr/>
          <a:lstStyle/>
          <a:p>
            <a:fld id="{29E5047C-DE4B-4FE8-A373-8D19047BDA95}" type="datetimeFigureOut">
              <a:rPr lang="en-US" smtClean="0"/>
              <a:t>5/19/2025</a:t>
            </a:fld>
            <a:endParaRPr lang="en-US"/>
          </a:p>
        </p:txBody>
      </p:sp>
      <p:sp>
        <p:nvSpPr>
          <p:cNvPr id="8" name="Footer Placeholder 7">
            <a:extLst>
              <a:ext uri="{FF2B5EF4-FFF2-40B4-BE49-F238E27FC236}">
                <a16:creationId xmlns:a16="http://schemas.microsoft.com/office/drawing/2014/main" id="{0E2DEDF3-C6BB-B220-C3C2-2875578ECA1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DFF3821-D803-3996-F82A-DDCBC0D51F1D}"/>
              </a:ext>
            </a:extLst>
          </p:cNvPr>
          <p:cNvSpPr>
            <a:spLocks noGrp="1"/>
          </p:cNvSpPr>
          <p:nvPr>
            <p:ph type="sldNum" sz="quarter" idx="12"/>
          </p:nvPr>
        </p:nvSpPr>
        <p:spPr/>
        <p:txBody>
          <a:bodyPr/>
          <a:lstStyle/>
          <a:p>
            <a:fld id="{42FE91C6-4F6E-4B69-965F-E77BA82025AC}" type="slidenum">
              <a:rPr lang="en-US" smtClean="0"/>
              <a:t>‹#›</a:t>
            </a:fld>
            <a:endParaRPr lang="en-US"/>
          </a:p>
        </p:txBody>
      </p:sp>
    </p:spTree>
    <p:extLst>
      <p:ext uri="{BB962C8B-B14F-4D97-AF65-F5344CB8AC3E}">
        <p14:creationId xmlns:p14="http://schemas.microsoft.com/office/powerpoint/2010/main" val="4152629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8553C-6183-1813-4A32-ACDC8C8496D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5315401-9762-2BD2-B880-B4AA100CED18}"/>
              </a:ext>
            </a:extLst>
          </p:cNvPr>
          <p:cNvSpPr>
            <a:spLocks noGrp="1"/>
          </p:cNvSpPr>
          <p:nvPr>
            <p:ph type="dt" sz="half" idx="10"/>
          </p:nvPr>
        </p:nvSpPr>
        <p:spPr/>
        <p:txBody>
          <a:bodyPr/>
          <a:lstStyle/>
          <a:p>
            <a:fld id="{29E5047C-DE4B-4FE8-A373-8D19047BDA95}" type="datetimeFigureOut">
              <a:rPr lang="en-US" smtClean="0"/>
              <a:t>5/19/2025</a:t>
            </a:fld>
            <a:endParaRPr lang="en-US"/>
          </a:p>
        </p:txBody>
      </p:sp>
      <p:sp>
        <p:nvSpPr>
          <p:cNvPr id="4" name="Footer Placeholder 3">
            <a:extLst>
              <a:ext uri="{FF2B5EF4-FFF2-40B4-BE49-F238E27FC236}">
                <a16:creationId xmlns:a16="http://schemas.microsoft.com/office/drawing/2014/main" id="{80C63556-364E-CCA1-A952-403765E80A2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1BA784E-C184-951D-D3FF-6C1DE614F7F5}"/>
              </a:ext>
            </a:extLst>
          </p:cNvPr>
          <p:cNvSpPr>
            <a:spLocks noGrp="1"/>
          </p:cNvSpPr>
          <p:nvPr>
            <p:ph type="sldNum" sz="quarter" idx="12"/>
          </p:nvPr>
        </p:nvSpPr>
        <p:spPr/>
        <p:txBody>
          <a:bodyPr/>
          <a:lstStyle/>
          <a:p>
            <a:fld id="{42FE91C6-4F6E-4B69-965F-E77BA82025AC}" type="slidenum">
              <a:rPr lang="en-US" smtClean="0"/>
              <a:t>‹#›</a:t>
            </a:fld>
            <a:endParaRPr lang="en-US"/>
          </a:p>
        </p:txBody>
      </p:sp>
    </p:spTree>
    <p:extLst>
      <p:ext uri="{BB962C8B-B14F-4D97-AF65-F5344CB8AC3E}">
        <p14:creationId xmlns:p14="http://schemas.microsoft.com/office/powerpoint/2010/main" val="14429665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66F878A-98ED-E8A0-9D17-27B4AE54C350}"/>
              </a:ext>
            </a:extLst>
          </p:cNvPr>
          <p:cNvSpPr>
            <a:spLocks noGrp="1"/>
          </p:cNvSpPr>
          <p:nvPr>
            <p:ph type="dt" sz="half" idx="10"/>
          </p:nvPr>
        </p:nvSpPr>
        <p:spPr/>
        <p:txBody>
          <a:bodyPr/>
          <a:lstStyle/>
          <a:p>
            <a:fld id="{29E5047C-DE4B-4FE8-A373-8D19047BDA95}" type="datetimeFigureOut">
              <a:rPr lang="en-US" smtClean="0"/>
              <a:t>5/19/2025</a:t>
            </a:fld>
            <a:endParaRPr lang="en-US"/>
          </a:p>
        </p:txBody>
      </p:sp>
      <p:sp>
        <p:nvSpPr>
          <p:cNvPr id="3" name="Footer Placeholder 2">
            <a:extLst>
              <a:ext uri="{FF2B5EF4-FFF2-40B4-BE49-F238E27FC236}">
                <a16:creationId xmlns:a16="http://schemas.microsoft.com/office/drawing/2014/main" id="{476FEB6E-E818-5F38-63CA-C48B8E36D80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A6F4AA4-CC81-9DB7-DC3F-163DC7BDE340}"/>
              </a:ext>
            </a:extLst>
          </p:cNvPr>
          <p:cNvSpPr>
            <a:spLocks noGrp="1"/>
          </p:cNvSpPr>
          <p:nvPr>
            <p:ph type="sldNum" sz="quarter" idx="12"/>
          </p:nvPr>
        </p:nvSpPr>
        <p:spPr/>
        <p:txBody>
          <a:bodyPr/>
          <a:lstStyle/>
          <a:p>
            <a:fld id="{42FE91C6-4F6E-4B69-965F-E77BA82025AC}" type="slidenum">
              <a:rPr lang="en-US" smtClean="0"/>
              <a:t>‹#›</a:t>
            </a:fld>
            <a:endParaRPr lang="en-US"/>
          </a:p>
        </p:txBody>
      </p:sp>
    </p:spTree>
    <p:extLst>
      <p:ext uri="{BB962C8B-B14F-4D97-AF65-F5344CB8AC3E}">
        <p14:creationId xmlns:p14="http://schemas.microsoft.com/office/powerpoint/2010/main" val="3881785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1B3821-1910-479D-C328-A6DC9C5CC960}"/>
              </a:ext>
            </a:extLst>
          </p:cNvPr>
          <p:cNvSpPr>
            <a:spLocks noGrp="1"/>
          </p:cNvSpPr>
          <p:nvPr>
            <p:ph type="title"/>
          </p:nvPr>
        </p:nvSpPr>
        <p:spPr>
          <a:xfrm>
            <a:off x="2687323" y="1463040"/>
            <a:ext cx="12583158" cy="5120640"/>
          </a:xfrm>
        </p:spPr>
        <p:txBody>
          <a:bodyPr anchor="b"/>
          <a:lstStyle>
            <a:lvl1pPr>
              <a:defRPr sz="10240"/>
            </a:lvl1pPr>
          </a:lstStyle>
          <a:p>
            <a:r>
              <a:rPr lang="en-US"/>
              <a:t>Click to edit Master title style</a:t>
            </a:r>
          </a:p>
        </p:txBody>
      </p:sp>
      <p:sp>
        <p:nvSpPr>
          <p:cNvPr id="3" name="Content Placeholder 2">
            <a:extLst>
              <a:ext uri="{FF2B5EF4-FFF2-40B4-BE49-F238E27FC236}">
                <a16:creationId xmlns:a16="http://schemas.microsoft.com/office/drawing/2014/main" id="{6B42B397-D8AF-52E9-3947-4459A006B45F}"/>
              </a:ext>
            </a:extLst>
          </p:cNvPr>
          <p:cNvSpPr>
            <a:spLocks noGrp="1"/>
          </p:cNvSpPr>
          <p:nvPr>
            <p:ph idx="1"/>
          </p:nvPr>
        </p:nvSpPr>
        <p:spPr>
          <a:xfrm>
            <a:off x="16586202" y="3159762"/>
            <a:ext cx="19751040" cy="15595600"/>
          </a:xfrm>
        </p:spPr>
        <p:txBody>
          <a:bodyPr/>
          <a:lstStyle>
            <a:lvl1pPr>
              <a:defRPr sz="10240"/>
            </a:lvl1pPr>
            <a:lvl2pPr>
              <a:defRPr sz="8960"/>
            </a:lvl2pPr>
            <a:lvl3pPr>
              <a:defRPr sz="7680"/>
            </a:lvl3pPr>
            <a:lvl4pPr>
              <a:defRPr sz="6400"/>
            </a:lvl4pPr>
            <a:lvl5pPr>
              <a:defRPr sz="6400"/>
            </a:lvl5pPr>
            <a:lvl6pPr>
              <a:defRPr sz="6400"/>
            </a:lvl6pPr>
            <a:lvl7pPr>
              <a:defRPr sz="6400"/>
            </a:lvl7pPr>
            <a:lvl8pPr>
              <a:defRPr sz="6400"/>
            </a:lvl8pPr>
            <a:lvl9pPr>
              <a:defRPr sz="6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07F26DD-B8EB-F7D8-8F1D-57A678F70D3E}"/>
              </a:ext>
            </a:extLst>
          </p:cNvPr>
          <p:cNvSpPr>
            <a:spLocks noGrp="1"/>
          </p:cNvSpPr>
          <p:nvPr>
            <p:ph type="body" sz="half" idx="2"/>
          </p:nvPr>
        </p:nvSpPr>
        <p:spPr>
          <a:xfrm>
            <a:off x="2687323" y="6583680"/>
            <a:ext cx="12583158" cy="12197082"/>
          </a:xfrm>
        </p:spPr>
        <p:txBody>
          <a:bodyPr/>
          <a:lstStyle>
            <a:lvl1pPr marL="0" indent="0">
              <a:buNone/>
              <a:defRPr sz="5120"/>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a:t>Click to edit Master text styles</a:t>
            </a:r>
          </a:p>
        </p:txBody>
      </p:sp>
      <p:sp>
        <p:nvSpPr>
          <p:cNvPr id="5" name="Date Placeholder 4">
            <a:extLst>
              <a:ext uri="{FF2B5EF4-FFF2-40B4-BE49-F238E27FC236}">
                <a16:creationId xmlns:a16="http://schemas.microsoft.com/office/drawing/2014/main" id="{6E73243C-99C1-D467-8420-14532E6699AF}"/>
              </a:ext>
            </a:extLst>
          </p:cNvPr>
          <p:cNvSpPr>
            <a:spLocks noGrp="1"/>
          </p:cNvSpPr>
          <p:nvPr>
            <p:ph type="dt" sz="half" idx="10"/>
          </p:nvPr>
        </p:nvSpPr>
        <p:spPr/>
        <p:txBody>
          <a:bodyPr/>
          <a:lstStyle/>
          <a:p>
            <a:fld id="{29E5047C-DE4B-4FE8-A373-8D19047BDA95}" type="datetimeFigureOut">
              <a:rPr lang="en-US" smtClean="0"/>
              <a:t>5/19/2025</a:t>
            </a:fld>
            <a:endParaRPr lang="en-US"/>
          </a:p>
        </p:txBody>
      </p:sp>
      <p:sp>
        <p:nvSpPr>
          <p:cNvPr id="6" name="Footer Placeholder 5">
            <a:extLst>
              <a:ext uri="{FF2B5EF4-FFF2-40B4-BE49-F238E27FC236}">
                <a16:creationId xmlns:a16="http://schemas.microsoft.com/office/drawing/2014/main" id="{BE34D69A-2C67-252D-A3B0-2B5A2DFDD5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2DF3B7-7A4A-CE0F-B7BB-3D1451D02A5B}"/>
              </a:ext>
            </a:extLst>
          </p:cNvPr>
          <p:cNvSpPr>
            <a:spLocks noGrp="1"/>
          </p:cNvSpPr>
          <p:nvPr>
            <p:ph type="sldNum" sz="quarter" idx="12"/>
          </p:nvPr>
        </p:nvSpPr>
        <p:spPr/>
        <p:txBody>
          <a:bodyPr/>
          <a:lstStyle/>
          <a:p>
            <a:fld id="{42FE91C6-4F6E-4B69-965F-E77BA82025AC}" type="slidenum">
              <a:rPr lang="en-US" smtClean="0"/>
              <a:t>‹#›</a:t>
            </a:fld>
            <a:endParaRPr lang="en-US"/>
          </a:p>
        </p:txBody>
      </p:sp>
    </p:spTree>
    <p:extLst>
      <p:ext uri="{BB962C8B-B14F-4D97-AF65-F5344CB8AC3E}">
        <p14:creationId xmlns:p14="http://schemas.microsoft.com/office/powerpoint/2010/main" val="6097113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A05ED-C7ED-E8CB-FEF0-134AF372B770}"/>
              </a:ext>
            </a:extLst>
          </p:cNvPr>
          <p:cNvSpPr>
            <a:spLocks noGrp="1"/>
          </p:cNvSpPr>
          <p:nvPr>
            <p:ph type="title"/>
          </p:nvPr>
        </p:nvSpPr>
        <p:spPr>
          <a:xfrm>
            <a:off x="2687323" y="1463040"/>
            <a:ext cx="12583158" cy="5120640"/>
          </a:xfrm>
        </p:spPr>
        <p:txBody>
          <a:bodyPr anchor="b"/>
          <a:lstStyle>
            <a:lvl1pPr>
              <a:defRPr sz="10240"/>
            </a:lvl1pPr>
          </a:lstStyle>
          <a:p>
            <a:r>
              <a:rPr lang="en-US"/>
              <a:t>Click to edit Master title style</a:t>
            </a:r>
          </a:p>
        </p:txBody>
      </p:sp>
      <p:sp>
        <p:nvSpPr>
          <p:cNvPr id="3" name="Picture Placeholder 2">
            <a:extLst>
              <a:ext uri="{FF2B5EF4-FFF2-40B4-BE49-F238E27FC236}">
                <a16:creationId xmlns:a16="http://schemas.microsoft.com/office/drawing/2014/main" id="{41CA133D-A7DF-4D19-C93C-B60271AA505D}"/>
              </a:ext>
            </a:extLst>
          </p:cNvPr>
          <p:cNvSpPr>
            <a:spLocks noGrp="1"/>
          </p:cNvSpPr>
          <p:nvPr>
            <p:ph type="pic" idx="1"/>
          </p:nvPr>
        </p:nvSpPr>
        <p:spPr>
          <a:xfrm>
            <a:off x="16586202" y="3159762"/>
            <a:ext cx="19751040" cy="15595600"/>
          </a:xfrm>
        </p:spPr>
        <p:txBody>
          <a:bodyPr/>
          <a:lstStyle>
            <a:lvl1pPr marL="0" indent="0">
              <a:buNone/>
              <a:defRPr sz="10240"/>
            </a:lvl1pPr>
            <a:lvl2pPr marL="1463040" indent="0">
              <a:buNone/>
              <a:defRPr sz="8960"/>
            </a:lvl2pPr>
            <a:lvl3pPr marL="2926080" indent="0">
              <a:buNone/>
              <a:defRPr sz="7680"/>
            </a:lvl3pPr>
            <a:lvl4pPr marL="4389120" indent="0">
              <a:buNone/>
              <a:defRPr sz="6400"/>
            </a:lvl4pPr>
            <a:lvl5pPr marL="5852160" indent="0">
              <a:buNone/>
              <a:defRPr sz="6400"/>
            </a:lvl5pPr>
            <a:lvl6pPr marL="7315200" indent="0">
              <a:buNone/>
              <a:defRPr sz="6400"/>
            </a:lvl6pPr>
            <a:lvl7pPr marL="8778240" indent="0">
              <a:buNone/>
              <a:defRPr sz="6400"/>
            </a:lvl7pPr>
            <a:lvl8pPr marL="10241280" indent="0">
              <a:buNone/>
              <a:defRPr sz="6400"/>
            </a:lvl8pPr>
            <a:lvl9pPr marL="11704320" indent="0">
              <a:buNone/>
              <a:defRPr sz="6400"/>
            </a:lvl9pPr>
          </a:lstStyle>
          <a:p>
            <a:endParaRPr lang="en-US"/>
          </a:p>
        </p:txBody>
      </p:sp>
      <p:sp>
        <p:nvSpPr>
          <p:cNvPr id="4" name="Text Placeholder 3">
            <a:extLst>
              <a:ext uri="{FF2B5EF4-FFF2-40B4-BE49-F238E27FC236}">
                <a16:creationId xmlns:a16="http://schemas.microsoft.com/office/drawing/2014/main" id="{C46E211B-CBBD-1BAC-C567-99DE0BC2E882}"/>
              </a:ext>
            </a:extLst>
          </p:cNvPr>
          <p:cNvSpPr>
            <a:spLocks noGrp="1"/>
          </p:cNvSpPr>
          <p:nvPr>
            <p:ph type="body" sz="half" idx="2"/>
          </p:nvPr>
        </p:nvSpPr>
        <p:spPr>
          <a:xfrm>
            <a:off x="2687323" y="6583680"/>
            <a:ext cx="12583158" cy="12197082"/>
          </a:xfrm>
        </p:spPr>
        <p:txBody>
          <a:bodyPr/>
          <a:lstStyle>
            <a:lvl1pPr marL="0" indent="0">
              <a:buNone/>
              <a:defRPr sz="5120"/>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a:t>Click to edit Master text styles</a:t>
            </a:r>
          </a:p>
        </p:txBody>
      </p:sp>
      <p:sp>
        <p:nvSpPr>
          <p:cNvPr id="5" name="Date Placeholder 4">
            <a:extLst>
              <a:ext uri="{FF2B5EF4-FFF2-40B4-BE49-F238E27FC236}">
                <a16:creationId xmlns:a16="http://schemas.microsoft.com/office/drawing/2014/main" id="{DAA905DB-2B32-1F6A-EE1B-ABD5197034D2}"/>
              </a:ext>
            </a:extLst>
          </p:cNvPr>
          <p:cNvSpPr>
            <a:spLocks noGrp="1"/>
          </p:cNvSpPr>
          <p:nvPr>
            <p:ph type="dt" sz="half" idx="10"/>
          </p:nvPr>
        </p:nvSpPr>
        <p:spPr/>
        <p:txBody>
          <a:bodyPr/>
          <a:lstStyle/>
          <a:p>
            <a:fld id="{29E5047C-DE4B-4FE8-A373-8D19047BDA95}" type="datetimeFigureOut">
              <a:rPr lang="en-US" smtClean="0"/>
              <a:t>5/19/2025</a:t>
            </a:fld>
            <a:endParaRPr lang="en-US"/>
          </a:p>
        </p:txBody>
      </p:sp>
      <p:sp>
        <p:nvSpPr>
          <p:cNvPr id="6" name="Footer Placeholder 5">
            <a:extLst>
              <a:ext uri="{FF2B5EF4-FFF2-40B4-BE49-F238E27FC236}">
                <a16:creationId xmlns:a16="http://schemas.microsoft.com/office/drawing/2014/main" id="{E10256E1-49EE-6134-DF0C-C1DBEFB807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0287DFA-20CE-B3AD-66B0-25B27B6A9641}"/>
              </a:ext>
            </a:extLst>
          </p:cNvPr>
          <p:cNvSpPr>
            <a:spLocks noGrp="1"/>
          </p:cNvSpPr>
          <p:nvPr>
            <p:ph type="sldNum" sz="quarter" idx="12"/>
          </p:nvPr>
        </p:nvSpPr>
        <p:spPr/>
        <p:txBody>
          <a:bodyPr/>
          <a:lstStyle/>
          <a:p>
            <a:fld id="{42FE91C6-4F6E-4B69-965F-E77BA82025AC}" type="slidenum">
              <a:rPr lang="en-US" smtClean="0"/>
              <a:t>‹#›</a:t>
            </a:fld>
            <a:endParaRPr lang="en-US"/>
          </a:p>
        </p:txBody>
      </p:sp>
    </p:spTree>
    <p:extLst>
      <p:ext uri="{BB962C8B-B14F-4D97-AF65-F5344CB8AC3E}">
        <p14:creationId xmlns:p14="http://schemas.microsoft.com/office/powerpoint/2010/main" val="27524646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C70C5-0B15-E4FD-BA49-BEC4B865647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80E5E8C-6BE0-1E6B-AED8-35CEF3BC53D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BA19D4-E635-E92D-1B21-E2A5C7F74C5C}"/>
              </a:ext>
            </a:extLst>
          </p:cNvPr>
          <p:cNvSpPr>
            <a:spLocks noGrp="1"/>
          </p:cNvSpPr>
          <p:nvPr>
            <p:ph type="dt" sz="half" idx="10"/>
          </p:nvPr>
        </p:nvSpPr>
        <p:spPr/>
        <p:txBody>
          <a:bodyPr/>
          <a:lstStyle/>
          <a:p>
            <a:fld id="{29E5047C-DE4B-4FE8-A373-8D19047BDA95}" type="datetimeFigureOut">
              <a:rPr lang="en-US" smtClean="0"/>
              <a:t>5/19/2025</a:t>
            </a:fld>
            <a:endParaRPr lang="en-US"/>
          </a:p>
        </p:txBody>
      </p:sp>
      <p:sp>
        <p:nvSpPr>
          <p:cNvPr id="5" name="Footer Placeholder 4">
            <a:extLst>
              <a:ext uri="{FF2B5EF4-FFF2-40B4-BE49-F238E27FC236}">
                <a16:creationId xmlns:a16="http://schemas.microsoft.com/office/drawing/2014/main" id="{AC3F8F85-3745-E848-C88D-B61F1A06F8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BA4BB59-5907-40BD-BC36-7E57B6825A17}"/>
              </a:ext>
            </a:extLst>
          </p:cNvPr>
          <p:cNvSpPr>
            <a:spLocks noGrp="1"/>
          </p:cNvSpPr>
          <p:nvPr>
            <p:ph type="sldNum" sz="quarter" idx="12"/>
          </p:nvPr>
        </p:nvSpPr>
        <p:spPr/>
        <p:txBody>
          <a:bodyPr/>
          <a:lstStyle/>
          <a:p>
            <a:fld id="{42FE91C6-4F6E-4B69-965F-E77BA82025AC}" type="slidenum">
              <a:rPr lang="en-US" smtClean="0"/>
              <a:t>‹#›</a:t>
            </a:fld>
            <a:endParaRPr lang="en-US"/>
          </a:p>
        </p:txBody>
      </p:sp>
    </p:spTree>
    <p:extLst>
      <p:ext uri="{BB962C8B-B14F-4D97-AF65-F5344CB8AC3E}">
        <p14:creationId xmlns:p14="http://schemas.microsoft.com/office/powerpoint/2010/main" val="29724261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147BA70-1A71-C69C-0A23-4DC7949788A0}"/>
              </a:ext>
            </a:extLst>
          </p:cNvPr>
          <p:cNvSpPr>
            <a:spLocks noGrp="1"/>
          </p:cNvSpPr>
          <p:nvPr>
            <p:ph type="title" orient="vert"/>
          </p:nvPr>
        </p:nvSpPr>
        <p:spPr>
          <a:xfrm>
            <a:off x="27919680" y="1168400"/>
            <a:ext cx="8412480" cy="18597882"/>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877944F-2489-B914-125B-7E2324DCAE34}"/>
              </a:ext>
            </a:extLst>
          </p:cNvPr>
          <p:cNvSpPr>
            <a:spLocks noGrp="1"/>
          </p:cNvSpPr>
          <p:nvPr>
            <p:ph type="body" orient="vert" idx="1"/>
          </p:nvPr>
        </p:nvSpPr>
        <p:spPr>
          <a:xfrm>
            <a:off x="2682240" y="1168400"/>
            <a:ext cx="24749760" cy="1859788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3A7BDE-691D-FA87-511D-FD9E1F354D14}"/>
              </a:ext>
            </a:extLst>
          </p:cNvPr>
          <p:cNvSpPr>
            <a:spLocks noGrp="1"/>
          </p:cNvSpPr>
          <p:nvPr>
            <p:ph type="dt" sz="half" idx="10"/>
          </p:nvPr>
        </p:nvSpPr>
        <p:spPr/>
        <p:txBody>
          <a:bodyPr/>
          <a:lstStyle/>
          <a:p>
            <a:fld id="{29E5047C-DE4B-4FE8-A373-8D19047BDA95}" type="datetimeFigureOut">
              <a:rPr lang="en-US" smtClean="0"/>
              <a:t>5/19/2025</a:t>
            </a:fld>
            <a:endParaRPr lang="en-US"/>
          </a:p>
        </p:txBody>
      </p:sp>
      <p:sp>
        <p:nvSpPr>
          <p:cNvPr id="5" name="Footer Placeholder 4">
            <a:extLst>
              <a:ext uri="{FF2B5EF4-FFF2-40B4-BE49-F238E27FC236}">
                <a16:creationId xmlns:a16="http://schemas.microsoft.com/office/drawing/2014/main" id="{A82087BA-6E77-2C7B-7EDD-77BE2DD6B7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28F6E8-53CB-8E17-98C3-CC80698765D4}"/>
              </a:ext>
            </a:extLst>
          </p:cNvPr>
          <p:cNvSpPr>
            <a:spLocks noGrp="1"/>
          </p:cNvSpPr>
          <p:nvPr>
            <p:ph type="sldNum" sz="quarter" idx="12"/>
          </p:nvPr>
        </p:nvSpPr>
        <p:spPr/>
        <p:txBody>
          <a:bodyPr/>
          <a:lstStyle/>
          <a:p>
            <a:fld id="{42FE91C6-4F6E-4B69-965F-E77BA82025AC}" type="slidenum">
              <a:rPr lang="en-US" smtClean="0"/>
              <a:t>‹#›</a:t>
            </a:fld>
            <a:endParaRPr lang="en-US"/>
          </a:p>
        </p:txBody>
      </p:sp>
    </p:spTree>
    <p:extLst>
      <p:ext uri="{BB962C8B-B14F-4D97-AF65-F5344CB8AC3E}">
        <p14:creationId xmlns:p14="http://schemas.microsoft.com/office/powerpoint/2010/main" val="359815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Titl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78734-D169-4EA9-92CB-4847660098B8}"/>
              </a:ext>
            </a:extLst>
          </p:cNvPr>
          <p:cNvSpPr>
            <a:spLocks noGrp="1"/>
          </p:cNvSpPr>
          <p:nvPr>
            <p:ph type="title" hasCustomPrompt="1"/>
          </p:nvPr>
        </p:nvSpPr>
        <p:spPr/>
        <p:txBody>
          <a:bodyPr/>
          <a:lstStyle>
            <a:lvl1pPr>
              <a:defRPr>
                <a:latin typeface="+mn-lt"/>
              </a:defRPr>
            </a:lvl1pPr>
          </a:lstStyle>
          <a:p>
            <a:r>
              <a:rPr lang="en-US" dirty="0"/>
              <a:t>Click to edit master title style</a:t>
            </a:r>
          </a:p>
        </p:txBody>
      </p:sp>
      <p:sp>
        <p:nvSpPr>
          <p:cNvPr id="3" name="Content Placeholder 2">
            <a:extLst>
              <a:ext uri="{FF2B5EF4-FFF2-40B4-BE49-F238E27FC236}">
                <a16:creationId xmlns:a16="http://schemas.microsoft.com/office/drawing/2014/main" id="{227450F4-06BC-4942-9239-A80BB5246CAA}"/>
              </a:ext>
            </a:extLst>
          </p:cNvPr>
          <p:cNvSpPr>
            <a:spLocks noGrp="1"/>
          </p:cNvSpPr>
          <p:nvPr>
            <p:ph idx="1"/>
          </p:nvPr>
        </p:nvSpPr>
        <p:spPr>
          <a:xfrm>
            <a:off x="1360774" y="3803909"/>
            <a:ext cx="36292845" cy="15489936"/>
          </a:xfrm>
        </p:spPr>
        <p:txBody>
          <a:bodyPr/>
          <a:lstStyle>
            <a:lvl1pPr>
              <a:defRPr sz="6400"/>
            </a:lvl1pPr>
            <a:lvl2pPr>
              <a:defRPr sz="5760"/>
            </a:lvl2pPr>
            <a:lvl3pPr>
              <a:defRPr sz="5760"/>
            </a:lvl3pPr>
            <a:lvl4pPr>
              <a:defRPr sz="5760"/>
            </a:lvl4pPr>
            <a:lvl5pPr>
              <a:defRPr sz="576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576334148"/>
      </p:ext>
    </p:extLst>
  </p:cSld>
  <p:clrMapOvr>
    <a:masterClrMapping/>
  </p:clrMapOvr>
  <p:extLst>
    <p:ext uri="{DCECCB84-F9BA-43D5-87BE-67443E8EF086}">
      <p15:sldGuideLst xmlns:p15="http://schemas.microsoft.com/office/powerpoint/2012/main">
        <p15:guide id="1" orient="horz" pos="3768">
          <p15:clr>
            <a:srgbClr val="FBAE40"/>
          </p15:clr>
        </p15:guide>
        <p15:guide id="2" pos="3839">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A8D3CCA5-120F-4800-AC06-0B433D0F6899}"/>
              </a:ext>
            </a:extLst>
          </p:cNvPr>
          <p:cNvGrpSpPr/>
          <p:nvPr userDrawn="1"/>
        </p:nvGrpSpPr>
        <p:grpSpPr>
          <a:xfrm>
            <a:off x="3" y="-91438"/>
            <a:ext cx="39116026" cy="22037040"/>
            <a:chOff x="0" y="-28575"/>
            <a:chExt cx="12220575" cy="6886575"/>
          </a:xfrm>
        </p:grpSpPr>
        <p:sp>
          <p:nvSpPr>
            <p:cNvPr id="4" name="Rectangle 3">
              <a:extLst>
                <a:ext uri="{FF2B5EF4-FFF2-40B4-BE49-F238E27FC236}">
                  <a16:creationId xmlns:a16="http://schemas.microsoft.com/office/drawing/2014/main" id="{9357EDF4-9452-403A-A66B-233D1E757169}"/>
                </a:ext>
              </a:extLst>
            </p:cNvPr>
            <p:cNvSpPr/>
            <p:nvPr userDrawn="1"/>
          </p:nvSpPr>
          <p:spPr>
            <a:xfrm>
              <a:off x="0" y="0"/>
              <a:ext cx="12188823" cy="6858000"/>
            </a:xfrm>
            <a:prstGeom prst="rect">
              <a:avLst/>
            </a:prstGeom>
            <a:gradFill flip="none" rotWithShape="1">
              <a:gsLst>
                <a:gs pos="100000">
                  <a:schemeClr val="accent1"/>
                </a:gs>
                <a:gs pos="35000">
                  <a:schemeClr val="accent1">
                    <a:lumMod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sz="5760" b="1" dirty="0"/>
            </a:p>
          </p:txBody>
        </p:sp>
        <p:pic>
          <p:nvPicPr>
            <p:cNvPr id="31" name="Picture 30">
              <a:extLst>
                <a:ext uri="{FF2B5EF4-FFF2-40B4-BE49-F238E27FC236}">
                  <a16:creationId xmlns:a16="http://schemas.microsoft.com/office/drawing/2014/main" id="{46DF25F0-B66A-4270-902E-CBF6B7841117}"/>
                </a:ext>
              </a:extLst>
            </p:cNvPr>
            <p:cNvPicPr>
              <a:picLocks/>
            </p:cNvPicPr>
            <p:nvPr userDrawn="1"/>
          </p:nvPicPr>
          <p:blipFill rotWithShape="1">
            <a:blip r:embed="rId2">
              <a:alphaModFix amt="50000"/>
              <a:duotone>
                <a:prstClr val="black"/>
                <a:schemeClr val="accent1">
                  <a:tint val="45000"/>
                  <a:satMod val="400000"/>
                </a:schemeClr>
              </a:duotone>
              <a:extLst>
                <a:ext uri="{BEBA8EAE-BF5A-486C-A8C5-ECC9F3942E4B}">
                  <a14:imgProps xmlns:a14="http://schemas.microsoft.com/office/drawing/2010/main">
                    <a14:imgLayer r:embed="rId3">
                      <a14:imgEffect>
                        <a14:backgroundRemoval t="9959" b="98617" l="0" r="99844">
                          <a14:foregroundMark x1="1715" y1="95712" x2="13718" y2="96127"/>
                          <a14:foregroundMark x1="13718" y1="96127" x2="30008" y2="95574"/>
                          <a14:foregroundMark x1="30008" y1="95574" x2="73967" y2="96404"/>
                          <a14:foregroundMark x1="73967" y1="96404" x2="78410" y2="99585"/>
                          <a14:foregroundMark x1="78410" y1="99585" x2="88231" y2="96266"/>
                          <a14:foregroundMark x1="88231" y1="96266" x2="99922" y2="98755"/>
                          <a14:foregroundMark x1="7638" y1="68326" x2="0" y2="70954"/>
                          <a14:foregroundMark x1="234" y1="81881" x2="1559" y2="85892"/>
                          <a14:foregroundMark x1="50195" y1="70124" x2="48168" y2="73997"/>
                          <a14:foregroundMark x1="28995" y1="82434" x2="30398" y2="83541"/>
                          <a14:foregroundMark x1="52845" y1="70816" x2="54949" y2="72476"/>
                          <a14:foregroundMark x1="63757" y1="76487" x2="68044" y2="79806"/>
                          <a14:foregroundMark x1="68044" y1="79806" x2="69680" y2="82434"/>
                          <a14:foregroundMark x1="14341" y1="68880" x2="14341" y2="68880"/>
                          <a14:foregroundMark x1="45830" y1="77732" x2="45830" y2="77732"/>
                          <a14:foregroundMark x1="15588" y1="71093" x2="15588" y2="71093"/>
                          <a14:foregroundMark x1="14809" y1="69710" x2="14809" y2="69710"/>
                          <a14:foregroundMark x1="33203" y1="87552" x2="33203" y2="87552"/>
                          <a14:foregroundMark x1="35542" y1="88935" x2="35542" y2="88935"/>
                          <a14:foregroundMark x1="56898" y1="76210" x2="56898" y2="76210"/>
                          <a14:foregroundMark x1="57989" y1="76349" x2="57989" y2="76349"/>
                          <a14:foregroundMark x1="74045" y1="86722" x2="74045" y2="86722"/>
                          <a14:foregroundMark x1="72486" y1="86169" x2="72486" y2="86169"/>
                          <a14:foregroundMark x1="77864" y1="92254" x2="77864" y2="92254"/>
                          <a14:foregroundMark x1="50818" y1="69156" x2="50818" y2="69156"/>
                          <a14:foregroundMark x1="50351" y1="68741" x2="50351" y2="68741"/>
                          <a14:foregroundMark x1="58924" y1="78285" x2="58924" y2="78285"/>
                          <a14:foregroundMark x1="66251" y1="77178" x2="66251" y2="77178"/>
                          <a14:foregroundMark x1="66952" y1="77732" x2="66952" y2="77732"/>
                          <a14:foregroundMark x1="72253" y1="85201" x2="72253" y2="85201"/>
                          <a14:foregroundMark x1="73110" y1="86030" x2="73110" y2="86030"/>
                          <a14:foregroundMark x1="74435" y1="86445" x2="74435" y2="86445"/>
                          <a14:foregroundMark x1="73967" y1="86169" x2="73967" y2="86169"/>
                          <a14:foregroundMark x1="73266" y1="86030" x2="73266" y2="86030"/>
                          <a14:foregroundMark x1="72876" y1="85754" x2="72876" y2="85754"/>
                          <a14:foregroundMark x1="72564" y1="85339" x2="72564" y2="85339"/>
                          <a14:foregroundMark x1="71941" y1="84924" x2="71941" y2="84924"/>
                          <a14:backgroundMark x1="779" y1="55325" x2="84022" y2="49516"/>
                          <a14:backgroundMark x1="84022" y1="49516" x2="92362" y2="49654"/>
                          <a14:backgroundMark x1="92362" y1="49654" x2="99610" y2="48963"/>
                          <a14:backgroundMark x1="64848" y1="64039" x2="93297" y2="69156"/>
                          <a14:backgroundMark x1="75292" y1="85201" x2="79111" y2="89073"/>
                          <a14:backgroundMark x1="79111" y1="89073" x2="84957" y2="85477"/>
                          <a14:backgroundMark x1="84957" y1="85477" x2="99610" y2="91563"/>
                        </a14:backgroundRemoval>
                      </a14:imgEffect>
                    </a14:imgLayer>
                  </a14:imgProps>
                </a:ext>
              </a:extLst>
            </a:blip>
            <a:stretch/>
          </p:blipFill>
          <p:spPr>
            <a:xfrm>
              <a:off x="0" y="-28575"/>
              <a:ext cx="12220575" cy="6886575"/>
            </a:xfrm>
            <a:prstGeom prst="rect">
              <a:avLst/>
            </a:prstGeom>
            <a:noFill/>
          </p:spPr>
        </p:pic>
        <p:pic>
          <p:nvPicPr>
            <p:cNvPr id="5" name="Graphic 4">
              <a:extLst>
                <a:ext uri="{FF2B5EF4-FFF2-40B4-BE49-F238E27FC236}">
                  <a16:creationId xmlns:a16="http://schemas.microsoft.com/office/drawing/2014/main" id="{8B09D6ED-A75B-473D-8934-5EA30791EE77}"/>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8563224" y="461942"/>
              <a:ext cx="2857567" cy="857270"/>
            </a:xfrm>
            <a:prstGeom prst="rect">
              <a:avLst/>
            </a:prstGeom>
          </p:spPr>
        </p:pic>
      </p:grpSp>
      <p:sp>
        <p:nvSpPr>
          <p:cNvPr id="3" name="Subtitle 2">
            <a:extLst>
              <a:ext uri="{FF2B5EF4-FFF2-40B4-BE49-F238E27FC236}">
                <a16:creationId xmlns:a16="http://schemas.microsoft.com/office/drawing/2014/main" id="{64DECAB0-BB9C-4F11-A42D-016204B0E6B9}"/>
              </a:ext>
            </a:extLst>
          </p:cNvPr>
          <p:cNvSpPr>
            <a:spLocks noGrp="1"/>
          </p:cNvSpPr>
          <p:nvPr userDrawn="1">
            <p:ph type="subTitle" idx="1"/>
          </p:nvPr>
        </p:nvSpPr>
        <p:spPr>
          <a:xfrm>
            <a:off x="2824200" y="11374843"/>
            <a:ext cx="33366000" cy="1869430"/>
          </a:xfrm>
        </p:spPr>
        <p:txBody>
          <a:bodyPr/>
          <a:lstStyle>
            <a:lvl1pPr marL="0" indent="0" algn="l">
              <a:buNone/>
              <a:defRPr sz="7677">
                <a:solidFill>
                  <a:schemeClr val="bg2"/>
                </a:solidFill>
              </a:defRPr>
            </a:lvl1pPr>
            <a:lvl2pPr marL="1097005" indent="0" algn="ctr">
              <a:buNone/>
              <a:defRPr sz="4800"/>
            </a:lvl2pPr>
            <a:lvl3pPr marL="2194013" indent="0" algn="ctr">
              <a:buNone/>
              <a:defRPr sz="4320"/>
            </a:lvl3pPr>
            <a:lvl4pPr marL="3291018" indent="0" algn="ctr">
              <a:buNone/>
              <a:defRPr sz="3840"/>
            </a:lvl4pPr>
            <a:lvl5pPr marL="4388022" indent="0" algn="ctr">
              <a:buNone/>
              <a:defRPr sz="3840"/>
            </a:lvl5pPr>
            <a:lvl6pPr marL="5485027" indent="0" algn="ctr">
              <a:buNone/>
              <a:defRPr sz="3840"/>
            </a:lvl6pPr>
            <a:lvl7pPr marL="6582035" indent="0" algn="ctr">
              <a:buNone/>
              <a:defRPr sz="3840"/>
            </a:lvl7pPr>
            <a:lvl8pPr marL="7679040" indent="0" algn="ctr">
              <a:buNone/>
              <a:defRPr sz="3840"/>
            </a:lvl8pPr>
            <a:lvl9pPr marL="8776045" indent="0" algn="ctr">
              <a:buNone/>
              <a:defRPr sz="3840"/>
            </a:lvl9pPr>
          </a:lstStyle>
          <a:p>
            <a:r>
              <a:rPr lang="en-US" dirty="0"/>
              <a:t>Click to edit Master subtitle style</a:t>
            </a:r>
          </a:p>
        </p:txBody>
      </p:sp>
      <p:sp>
        <p:nvSpPr>
          <p:cNvPr id="2" name="Title 1">
            <a:extLst>
              <a:ext uri="{FF2B5EF4-FFF2-40B4-BE49-F238E27FC236}">
                <a16:creationId xmlns:a16="http://schemas.microsoft.com/office/drawing/2014/main" id="{0AF819C5-DBA5-4610-B809-4D2D60D88418}"/>
              </a:ext>
            </a:extLst>
          </p:cNvPr>
          <p:cNvSpPr>
            <a:spLocks noGrp="1"/>
          </p:cNvSpPr>
          <p:nvPr userDrawn="1">
            <p:ph type="ctrTitle" hasCustomPrompt="1"/>
          </p:nvPr>
        </p:nvSpPr>
        <p:spPr>
          <a:xfrm>
            <a:off x="2824200" y="4870949"/>
            <a:ext cx="33366000" cy="5912182"/>
          </a:xfrm>
        </p:spPr>
        <p:txBody>
          <a:bodyPr anchor="b"/>
          <a:lstStyle>
            <a:lvl1pPr algn="l">
              <a:lnSpc>
                <a:spcPct val="90000"/>
              </a:lnSpc>
              <a:defRPr sz="15360">
                <a:solidFill>
                  <a:schemeClr val="bg1"/>
                </a:solidFill>
                <a:latin typeface="+mn-lt"/>
              </a:defRPr>
            </a:lvl1pPr>
          </a:lstStyle>
          <a:p>
            <a:r>
              <a:rPr lang="en-US" dirty="0"/>
              <a:t>Click to edit master title style</a:t>
            </a:r>
          </a:p>
        </p:txBody>
      </p:sp>
    </p:spTree>
    <p:extLst>
      <p:ext uri="{BB962C8B-B14F-4D97-AF65-F5344CB8AC3E}">
        <p14:creationId xmlns:p14="http://schemas.microsoft.com/office/powerpoint/2010/main" val="20855234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Section Header">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88B377A-1F9F-495C-ACD8-C81627F002F6}"/>
              </a:ext>
            </a:extLst>
          </p:cNvPr>
          <p:cNvGrpSpPr/>
          <p:nvPr userDrawn="1"/>
        </p:nvGrpSpPr>
        <p:grpSpPr>
          <a:xfrm>
            <a:off x="3" y="-91438"/>
            <a:ext cx="39116026" cy="22037040"/>
            <a:chOff x="0" y="-28575"/>
            <a:chExt cx="12220575" cy="6886575"/>
          </a:xfrm>
        </p:grpSpPr>
        <p:sp>
          <p:nvSpPr>
            <p:cNvPr id="8" name="Rectangle 7">
              <a:extLst>
                <a:ext uri="{FF2B5EF4-FFF2-40B4-BE49-F238E27FC236}">
                  <a16:creationId xmlns:a16="http://schemas.microsoft.com/office/drawing/2014/main" id="{672C8B71-4425-4D0E-AD65-1689949647BB}"/>
                </a:ext>
              </a:extLst>
            </p:cNvPr>
            <p:cNvSpPr/>
            <p:nvPr userDrawn="1"/>
          </p:nvSpPr>
          <p:spPr>
            <a:xfrm>
              <a:off x="0" y="0"/>
              <a:ext cx="12188823" cy="6858000"/>
            </a:xfrm>
            <a:prstGeom prst="rect">
              <a:avLst/>
            </a:prstGeom>
            <a:gradFill flip="none" rotWithShape="1">
              <a:gsLst>
                <a:gs pos="100000">
                  <a:schemeClr val="accent1"/>
                </a:gs>
                <a:gs pos="35000">
                  <a:schemeClr val="accent1">
                    <a:lumMod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sz="5760" b="1" dirty="0"/>
            </a:p>
          </p:txBody>
        </p:sp>
        <p:pic>
          <p:nvPicPr>
            <p:cNvPr id="9" name="Picture 8">
              <a:extLst>
                <a:ext uri="{FF2B5EF4-FFF2-40B4-BE49-F238E27FC236}">
                  <a16:creationId xmlns:a16="http://schemas.microsoft.com/office/drawing/2014/main" id="{7704EFC0-8FE8-43C4-A940-9A191ED371FA}"/>
                </a:ext>
              </a:extLst>
            </p:cNvPr>
            <p:cNvPicPr>
              <a:picLocks/>
            </p:cNvPicPr>
            <p:nvPr userDrawn="1"/>
          </p:nvPicPr>
          <p:blipFill rotWithShape="1">
            <a:blip r:embed="rId2">
              <a:alphaModFix amt="50000"/>
              <a:duotone>
                <a:prstClr val="black"/>
                <a:schemeClr val="accent1">
                  <a:tint val="45000"/>
                  <a:satMod val="400000"/>
                </a:schemeClr>
              </a:duotone>
              <a:extLst>
                <a:ext uri="{BEBA8EAE-BF5A-486C-A8C5-ECC9F3942E4B}">
                  <a14:imgProps xmlns:a14="http://schemas.microsoft.com/office/drawing/2010/main">
                    <a14:imgLayer r:embed="rId3">
                      <a14:imgEffect>
                        <a14:backgroundRemoval t="9959" b="98617" l="0" r="99844">
                          <a14:foregroundMark x1="1715" y1="95712" x2="13718" y2="96127"/>
                          <a14:foregroundMark x1="13718" y1="96127" x2="30008" y2="95574"/>
                          <a14:foregroundMark x1="30008" y1="95574" x2="73967" y2="96404"/>
                          <a14:foregroundMark x1="73967" y1="96404" x2="78410" y2="99585"/>
                          <a14:foregroundMark x1="78410" y1="99585" x2="88231" y2="96266"/>
                          <a14:foregroundMark x1="88231" y1="96266" x2="99922" y2="98755"/>
                          <a14:foregroundMark x1="7638" y1="68326" x2="0" y2="70954"/>
                          <a14:foregroundMark x1="234" y1="81881" x2="1559" y2="85892"/>
                          <a14:foregroundMark x1="50195" y1="70124" x2="48168" y2="73997"/>
                          <a14:foregroundMark x1="28995" y1="82434" x2="30398" y2="83541"/>
                          <a14:foregroundMark x1="52845" y1="70816" x2="54949" y2="72476"/>
                          <a14:foregroundMark x1="63757" y1="76487" x2="68044" y2="79806"/>
                          <a14:foregroundMark x1="68044" y1="79806" x2="69680" y2="82434"/>
                          <a14:foregroundMark x1="14341" y1="68880" x2="14341" y2="68880"/>
                          <a14:foregroundMark x1="45830" y1="77732" x2="45830" y2="77732"/>
                          <a14:foregroundMark x1="15588" y1="71093" x2="15588" y2="71093"/>
                          <a14:foregroundMark x1="14809" y1="69710" x2="14809" y2="69710"/>
                          <a14:foregroundMark x1="33203" y1="87552" x2="33203" y2="87552"/>
                          <a14:foregroundMark x1="35542" y1="88935" x2="35542" y2="88935"/>
                          <a14:foregroundMark x1="56898" y1="76210" x2="56898" y2="76210"/>
                          <a14:foregroundMark x1="57989" y1="76349" x2="57989" y2="76349"/>
                          <a14:foregroundMark x1="74045" y1="86722" x2="74045" y2="86722"/>
                          <a14:foregroundMark x1="72486" y1="86169" x2="72486" y2="86169"/>
                          <a14:foregroundMark x1="77864" y1="92254" x2="77864" y2="92254"/>
                          <a14:foregroundMark x1="50818" y1="69156" x2="50818" y2="69156"/>
                          <a14:foregroundMark x1="50351" y1="68741" x2="50351" y2="68741"/>
                          <a14:foregroundMark x1="58924" y1="78285" x2="58924" y2="78285"/>
                          <a14:foregroundMark x1="66251" y1="77178" x2="66251" y2="77178"/>
                          <a14:foregroundMark x1="66952" y1="77732" x2="66952" y2="77732"/>
                          <a14:foregroundMark x1="72253" y1="85201" x2="72253" y2="85201"/>
                          <a14:foregroundMark x1="73110" y1="86030" x2="73110" y2="86030"/>
                          <a14:foregroundMark x1="74435" y1="86445" x2="74435" y2="86445"/>
                          <a14:foregroundMark x1="73967" y1="86169" x2="73967" y2="86169"/>
                          <a14:foregroundMark x1="73266" y1="86030" x2="73266" y2="86030"/>
                          <a14:foregroundMark x1="72876" y1="85754" x2="72876" y2="85754"/>
                          <a14:foregroundMark x1="72564" y1="85339" x2="72564" y2="85339"/>
                          <a14:foregroundMark x1="71941" y1="84924" x2="71941" y2="84924"/>
                          <a14:backgroundMark x1="779" y1="55325" x2="84022" y2="49516"/>
                          <a14:backgroundMark x1="84022" y1="49516" x2="92362" y2="49654"/>
                          <a14:backgroundMark x1="92362" y1="49654" x2="99610" y2="48963"/>
                          <a14:backgroundMark x1="64848" y1="64039" x2="93297" y2="69156"/>
                          <a14:backgroundMark x1="75292" y1="85201" x2="79111" y2="89073"/>
                          <a14:backgroundMark x1="79111" y1="89073" x2="84957" y2="85477"/>
                          <a14:backgroundMark x1="84957" y1="85477" x2="99610" y2="91563"/>
                        </a14:backgroundRemoval>
                      </a14:imgEffect>
                    </a14:imgLayer>
                  </a14:imgProps>
                </a:ext>
              </a:extLst>
            </a:blip>
            <a:stretch/>
          </p:blipFill>
          <p:spPr>
            <a:xfrm>
              <a:off x="0" y="-28575"/>
              <a:ext cx="12220575" cy="6886575"/>
            </a:xfrm>
            <a:prstGeom prst="rect">
              <a:avLst/>
            </a:prstGeom>
            <a:noFill/>
          </p:spPr>
        </p:pic>
        <p:pic>
          <p:nvPicPr>
            <p:cNvPr id="10" name="Graphic 9">
              <a:extLst>
                <a:ext uri="{FF2B5EF4-FFF2-40B4-BE49-F238E27FC236}">
                  <a16:creationId xmlns:a16="http://schemas.microsoft.com/office/drawing/2014/main" id="{C5C058E7-20B4-46F6-8576-ABBD7F88668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8563224" y="461942"/>
              <a:ext cx="2857567" cy="857270"/>
            </a:xfrm>
            <a:prstGeom prst="rect">
              <a:avLst/>
            </a:prstGeom>
          </p:spPr>
        </p:pic>
      </p:grpSp>
      <p:sp>
        <p:nvSpPr>
          <p:cNvPr id="3" name="Subtitle 2">
            <a:extLst>
              <a:ext uri="{FF2B5EF4-FFF2-40B4-BE49-F238E27FC236}">
                <a16:creationId xmlns:a16="http://schemas.microsoft.com/office/drawing/2014/main" id="{64DECAB0-BB9C-4F11-A42D-016204B0E6B9}"/>
              </a:ext>
            </a:extLst>
          </p:cNvPr>
          <p:cNvSpPr>
            <a:spLocks noGrp="1"/>
          </p:cNvSpPr>
          <p:nvPr userDrawn="1">
            <p:ph type="subTitle" idx="1"/>
          </p:nvPr>
        </p:nvSpPr>
        <p:spPr>
          <a:xfrm>
            <a:off x="2824200" y="6138088"/>
            <a:ext cx="33366000" cy="1869430"/>
          </a:xfrm>
        </p:spPr>
        <p:txBody>
          <a:bodyPr anchor="b"/>
          <a:lstStyle>
            <a:lvl1pPr marL="0" indent="0" algn="l">
              <a:buNone/>
              <a:defRPr sz="7677">
                <a:solidFill>
                  <a:schemeClr val="bg2"/>
                </a:solidFill>
              </a:defRPr>
            </a:lvl1pPr>
            <a:lvl2pPr marL="1097005" indent="0" algn="ctr">
              <a:buNone/>
              <a:defRPr sz="4800"/>
            </a:lvl2pPr>
            <a:lvl3pPr marL="2194013" indent="0" algn="ctr">
              <a:buNone/>
              <a:defRPr sz="4320"/>
            </a:lvl3pPr>
            <a:lvl4pPr marL="3291018" indent="0" algn="ctr">
              <a:buNone/>
              <a:defRPr sz="3840"/>
            </a:lvl4pPr>
            <a:lvl5pPr marL="4388022" indent="0" algn="ctr">
              <a:buNone/>
              <a:defRPr sz="3840"/>
            </a:lvl5pPr>
            <a:lvl6pPr marL="5485027" indent="0" algn="ctr">
              <a:buNone/>
              <a:defRPr sz="3840"/>
            </a:lvl6pPr>
            <a:lvl7pPr marL="6582035" indent="0" algn="ctr">
              <a:buNone/>
              <a:defRPr sz="3840"/>
            </a:lvl7pPr>
            <a:lvl8pPr marL="7679040" indent="0" algn="ctr">
              <a:buNone/>
              <a:defRPr sz="3840"/>
            </a:lvl8pPr>
            <a:lvl9pPr marL="8776045" indent="0" algn="ctr">
              <a:buNone/>
              <a:defRPr sz="3840"/>
            </a:lvl9pPr>
          </a:lstStyle>
          <a:p>
            <a:r>
              <a:rPr lang="en-US" dirty="0"/>
              <a:t>Click to edit Master subtitle style</a:t>
            </a:r>
          </a:p>
        </p:txBody>
      </p:sp>
      <p:sp>
        <p:nvSpPr>
          <p:cNvPr id="2" name="Title 1">
            <a:extLst>
              <a:ext uri="{FF2B5EF4-FFF2-40B4-BE49-F238E27FC236}">
                <a16:creationId xmlns:a16="http://schemas.microsoft.com/office/drawing/2014/main" id="{0AF819C5-DBA5-4610-B809-4D2D60D88418}"/>
              </a:ext>
            </a:extLst>
          </p:cNvPr>
          <p:cNvSpPr>
            <a:spLocks noGrp="1"/>
          </p:cNvSpPr>
          <p:nvPr userDrawn="1">
            <p:ph type="ctrTitle" hasCustomPrompt="1"/>
          </p:nvPr>
        </p:nvSpPr>
        <p:spPr>
          <a:xfrm>
            <a:off x="2824200" y="8685311"/>
            <a:ext cx="33366000" cy="5912182"/>
          </a:xfrm>
        </p:spPr>
        <p:txBody>
          <a:bodyPr anchor="t"/>
          <a:lstStyle>
            <a:lvl1pPr algn="l">
              <a:lnSpc>
                <a:spcPct val="90000"/>
              </a:lnSpc>
              <a:defRPr sz="15360">
                <a:solidFill>
                  <a:schemeClr val="bg1"/>
                </a:solidFill>
                <a:latin typeface="+mn-lt"/>
              </a:defRPr>
            </a:lvl1pPr>
          </a:lstStyle>
          <a:p>
            <a:r>
              <a:rPr lang="en-US" dirty="0"/>
              <a:t>Click to edit master title style</a:t>
            </a:r>
          </a:p>
        </p:txBody>
      </p:sp>
    </p:spTree>
    <p:extLst>
      <p:ext uri="{BB962C8B-B14F-4D97-AF65-F5344CB8AC3E}">
        <p14:creationId xmlns:p14="http://schemas.microsoft.com/office/powerpoint/2010/main" val="19996827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1_Section Header">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2E6C1382-3258-4ECB-A0FE-D0DC5704DE13}"/>
              </a:ext>
            </a:extLst>
          </p:cNvPr>
          <p:cNvGrpSpPr/>
          <p:nvPr userDrawn="1"/>
        </p:nvGrpSpPr>
        <p:grpSpPr>
          <a:xfrm>
            <a:off x="3" y="-91438"/>
            <a:ext cx="39116026" cy="22037040"/>
            <a:chOff x="0" y="-28575"/>
            <a:chExt cx="12220575" cy="6886575"/>
          </a:xfrm>
        </p:grpSpPr>
        <p:sp>
          <p:nvSpPr>
            <p:cNvPr id="10" name="Rectangle 9">
              <a:extLst>
                <a:ext uri="{FF2B5EF4-FFF2-40B4-BE49-F238E27FC236}">
                  <a16:creationId xmlns:a16="http://schemas.microsoft.com/office/drawing/2014/main" id="{804B09C8-BB1F-4114-9DEC-3F4EB828CE5C}"/>
                </a:ext>
              </a:extLst>
            </p:cNvPr>
            <p:cNvSpPr/>
            <p:nvPr userDrawn="1"/>
          </p:nvSpPr>
          <p:spPr>
            <a:xfrm>
              <a:off x="0" y="0"/>
              <a:ext cx="12188823" cy="6858000"/>
            </a:xfrm>
            <a:prstGeom prst="rect">
              <a:avLst/>
            </a:prstGeom>
            <a:gradFill flip="none" rotWithShape="1">
              <a:gsLst>
                <a:gs pos="100000">
                  <a:schemeClr val="accent1"/>
                </a:gs>
                <a:gs pos="35000">
                  <a:schemeClr val="accent1">
                    <a:lumMod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sz="5760" b="1" dirty="0"/>
            </a:p>
          </p:txBody>
        </p:sp>
        <p:pic>
          <p:nvPicPr>
            <p:cNvPr id="11" name="Picture 10">
              <a:extLst>
                <a:ext uri="{FF2B5EF4-FFF2-40B4-BE49-F238E27FC236}">
                  <a16:creationId xmlns:a16="http://schemas.microsoft.com/office/drawing/2014/main" id="{5A6005DB-5E8B-4993-BC97-1442A2CBFA4B}"/>
                </a:ext>
              </a:extLst>
            </p:cNvPr>
            <p:cNvPicPr>
              <a:picLocks/>
            </p:cNvPicPr>
            <p:nvPr userDrawn="1"/>
          </p:nvPicPr>
          <p:blipFill rotWithShape="1">
            <a:blip r:embed="rId2">
              <a:alphaModFix amt="50000"/>
              <a:duotone>
                <a:prstClr val="black"/>
                <a:schemeClr val="accent1">
                  <a:tint val="45000"/>
                  <a:satMod val="400000"/>
                </a:schemeClr>
              </a:duotone>
              <a:extLst>
                <a:ext uri="{BEBA8EAE-BF5A-486C-A8C5-ECC9F3942E4B}">
                  <a14:imgProps xmlns:a14="http://schemas.microsoft.com/office/drawing/2010/main">
                    <a14:imgLayer r:embed="rId3">
                      <a14:imgEffect>
                        <a14:backgroundRemoval t="9959" b="98617" l="0" r="99844">
                          <a14:foregroundMark x1="1715" y1="95712" x2="13718" y2="96127"/>
                          <a14:foregroundMark x1="13718" y1="96127" x2="30008" y2="95574"/>
                          <a14:foregroundMark x1="30008" y1="95574" x2="73967" y2="96404"/>
                          <a14:foregroundMark x1="73967" y1="96404" x2="78410" y2="99585"/>
                          <a14:foregroundMark x1="78410" y1="99585" x2="88231" y2="96266"/>
                          <a14:foregroundMark x1="88231" y1="96266" x2="99922" y2="98755"/>
                          <a14:foregroundMark x1="7638" y1="68326" x2="0" y2="70954"/>
                          <a14:foregroundMark x1="234" y1="81881" x2="1559" y2="85892"/>
                          <a14:foregroundMark x1="50195" y1="70124" x2="48168" y2="73997"/>
                          <a14:foregroundMark x1="28995" y1="82434" x2="30398" y2="83541"/>
                          <a14:foregroundMark x1="52845" y1="70816" x2="54949" y2="72476"/>
                          <a14:foregroundMark x1="63757" y1="76487" x2="68044" y2="79806"/>
                          <a14:foregroundMark x1="68044" y1="79806" x2="69680" y2="82434"/>
                          <a14:foregroundMark x1="14341" y1="68880" x2="14341" y2="68880"/>
                          <a14:foregroundMark x1="45830" y1="77732" x2="45830" y2="77732"/>
                          <a14:foregroundMark x1="15588" y1="71093" x2="15588" y2="71093"/>
                          <a14:foregroundMark x1="14809" y1="69710" x2="14809" y2="69710"/>
                          <a14:foregroundMark x1="33203" y1="87552" x2="33203" y2="87552"/>
                          <a14:foregroundMark x1="35542" y1="88935" x2="35542" y2="88935"/>
                          <a14:foregroundMark x1="56898" y1="76210" x2="56898" y2="76210"/>
                          <a14:foregroundMark x1="57989" y1="76349" x2="57989" y2="76349"/>
                          <a14:foregroundMark x1="74045" y1="86722" x2="74045" y2="86722"/>
                          <a14:foregroundMark x1="72486" y1="86169" x2="72486" y2="86169"/>
                          <a14:foregroundMark x1="77864" y1="92254" x2="77864" y2="92254"/>
                          <a14:foregroundMark x1="50818" y1="69156" x2="50818" y2="69156"/>
                          <a14:foregroundMark x1="50351" y1="68741" x2="50351" y2="68741"/>
                          <a14:foregroundMark x1="58924" y1="78285" x2="58924" y2="78285"/>
                          <a14:foregroundMark x1="66251" y1="77178" x2="66251" y2="77178"/>
                          <a14:foregroundMark x1="66952" y1="77732" x2="66952" y2="77732"/>
                          <a14:foregroundMark x1="72253" y1="85201" x2="72253" y2="85201"/>
                          <a14:foregroundMark x1="73110" y1="86030" x2="73110" y2="86030"/>
                          <a14:foregroundMark x1="74435" y1="86445" x2="74435" y2="86445"/>
                          <a14:foregroundMark x1="73967" y1="86169" x2="73967" y2="86169"/>
                          <a14:foregroundMark x1="73266" y1="86030" x2="73266" y2="86030"/>
                          <a14:foregroundMark x1="72876" y1="85754" x2="72876" y2="85754"/>
                          <a14:foregroundMark x1="72564" y1="85339" x2="72564" y2="85339"/>
                          <a14:foregroundMark x1="71941" y1="84924" x2="71941" y2="84924"/>
                          <a14:backgroundMark x1="779" y1="55325" x2="84022" y2="49516"/>
                          <a14:backgroundMark x1="84022" y1="49516" x2="92362" y2="49654"/>
                          <a14:backgroundMark x1="92362" y1="49654" x2="99610" y2="48963"/>
                          <a14:backgroundMark x1="64848" y1="64039" x2="93297" y2="69156"/>
                          <a14:backgroundMark x1="75292" y1="85201" x2="79111" y2="89073"/>
                          <a14:backgroundMark x1="79111" y1="89073" x2="84957" y2="85477"/>
                          <a14:backgroundMark x1="84957" y1="85477" x2="99610" y2="91563"/>
                        </a14:backgroundRemoval>
                      </a14:imgEffect>
                    </a14:imgLayer>
                  </a14:imgProps>
                </a:ext>
              </a:extLst>
            </a:blip>
            <a:stretch/>
          </p:blipFill>
          <p:spPr>
            <a:xfrm>
              <a:off x="0" y="-28575"/>
              <a:ext cx="12220575" cy="6886575"/>
            </a:xfrm>
            <a:prstGeom prst="rect">
              <a:avLst/>
            </a:prstGeom>
            <a:noFill/>
          </p:spPr>
        </p:pic>
        <p:pic>
          <p:nvPicPr>
            <p:cNvPr id="12" name="Graphic 11">
              <a:extLst>
                <a:ext uri="{FF2B5EF4-FFF2-40B4-BE49-F238E27FC236}">
                  <a16:creationId xmlns:a16="http://schemas.microsoft.com/office/drawing/2014/main" id="{7CE0A436-4D05-4E54-8CA0-2C5384A22D3C}"/>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8563224" y="461942"/>
              <a:ext cx="2857567" cy="857270"/>
            </a:xfrm>
            <a:prstGeom prst="rect">
              <a:avLst/>
            </a:prstGeom>
          </p:spPr>
        </p:pic>
      </p:grpSp>
      <p:sp>
        <p:nvSpPr>
          <p:cNvPr id="2" name="Title 1">
            <a:extLst>
              <a:ext uri="{FF2B5EF4-FFF2-40B4-BE49-F238E27FC236}">
                <a16:creationId xmlns:a16="http://schemas.microsoft.com/office/drawing/2014/main" id="{0AF819C5-DBA5-4610-B809-4D2D60D88418}"/>
              </a:ext>
            </a:extLst>
          </p:cNvPr>
          <p:cNvSpPr>
            <a:spLocks noGrp="1"/>
          </p:cNvSpPr>
          <p:nvPr userDrawn="1">
            <p:ph type="ctrTitle" hasCustomPrompt="1"/>
          </p:nvPr>
        </p:nvSpPr>
        <p:spPr>
          <a:xfrm>
            <a:off x="2824200" y="6771880"/>
            <a:ext cx="33366000" cy="5912182"/>
          </a:xfrm>
        </p:spPr>
        <p:txBody>
          <a:bodyPr anchor="ctr"/>
          <a:lstStyle>
            <a:lvl1pPr algn="l">
              <a:lnSpc>
                <a:spcPct val="90000"/>
              </a:lnSpc>
              <a:defRPr sz="15360">
                <a:solidFill>
                  <a:schemeClr val="bg1"/>
                </a:solidFill>
                <a:latin typeface="+mn-lt"/>
              </a:defRPr>
            </a:lvl1pPr>
          </a:lstStyle>
          <a:p>
            <a:r>
              <a:rPr lang="en-US" dirty="0"/>
              <a:t>Click to edit master title style</a:t>
            </a:r>
          </a:p>
        </p:txBody>
      </p:sp>
    </p:spTree>
    <p:extLst>
      <p:ext uri="{BB962C8B-B14F-4D97-AF65-F5344CB8AC3E}">
        <p14:creationId xmlns:p14="http://schemas.microsoft.com/office/powerpoint/2010/main" val="231362152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78734-D169-4EA9-92CB-4847660098B8}"/>
              </a:ext>
            </a:extLst>
          </p:cNvPr>
          <p:cNvSpPr>
            <a:spLocks noGrp="1"/>
          </p:cNvSpPr>
          <p:nvPr>
            <p:ph type="title" hasCustomPrompt="1"/>
          </p:nvPr>
        </p:nvSpPr>
        <p:spPr/>
        <p:txBody>
          <a:bodyPr/>
          <a:lstStyle>
            <a:lvl1pPr>
              <a:defRPr>
                <a:latin typeface="+mn-lt"/>
              </a:defRPr>
            </a:lvl1pPr>
          </a:lstStyle>
          <a:p>
            <a:r>
              <a:rPr lang="en-US" dirty="0"/>
              <a:t>Click to edit master title style</a:t>
            </a:r>
          </a:p>
        </p:txBody>
      </p:sp>
      <p:sp>
        <p:nvSpPr>
          <p:cNvPr id="3" name="Content Placeholder 2">
            <a:extLst>
              <a:ext uri="{FF2B5EF4-FFF2-40B4-BE49-F238E27FC236}">
                <a16:creationId xmlns:a16="http://schemas.microsoft.com/office/drawing/2014/main" id="{227450F4-06BC-4942-9239-A80BB5246CAA}"/>
              </a:ext>
            </a:extLst>
          </p:cNvPr>
          <p:cNvSpPr>
            <a:spLocks noGrp="1"/>
          </p:cNvSpPr>
          <p:nvPr>
            <p:ph idx="1"/>
          </p:nvPr>
        </p:nvSpPr>
        <p:spPr>
          <a:xfrm>
            <a:off x="1360774" y="3803909"/>
            <a:ext cx="36292845" cy="15489936"/>
          </a:xfrm>
        </p:spPr>
        <p:txBody>
          <a:bodyPr/>
          <a:lstStyle>
            <a:lvl1pPr>
              <a:defRPr sz="6400"/>
            </a:lvl1pPr>
            <a:lvl2pPr>
              <a:defRPr sz="5760"/>
            </a:lvl2pPr>
            <a:lvl3pPr>
              <a:defRPr sz="5760"/>
            </a:lvl3pPr>
            <a:lvl4pPr>
              <a:defRPr sz="5760"/>
            </a:lvl4pPr>
            <a:lvl5pPr>
              <a:defRPr sz="576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073998248"/>
      </p:ext>
    </p:extLst>
  </p:cSld>
  <p:clrMapOvr>
    <a:masterClrMapping/>
  </p:clrMapOvr>
  <p:extLst>
    <p:ext uri="{DCECCB84-F9BA-43D5-87BE-67443E8EF086}">
      <p15:sldGuideLst xmlns:p15="http://schemas.microsoft.com/office/powerpoint/2012/main">
        <p15:guide id="1" orient="horz" pos="3768">
          <p15:clr>
            <a:srgbClr val="FBAE40"/>
          </p15:clr>
        </p15:guide>
        <p15:guide id="2" pos="3839">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ubtitl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78734-D169-4EA9-92CB-4847660098B8}"/>
              </a:ext>
            </a:extLst>
          </p:cNvPr>
          <p:cNvSpPr>
            <a:spLocks noGrp="1"/>
          </p:cNvSpPr>
          <p:nvPr>
            <p:ph type="title" hasCustomPrompt="1"/>
          </p:nvPr>
        </p:nvSpPr>
        <p:spPr/>
        <p:txBody>
          <a:bodyPr/>
          <a:lstStyle>
            <a:lvl1pPr>
              <a:defRPr>
                <a:latin typeface="+mn-lt"/>
              </a:defRPr>
            </a:lvl1pPr>
          </a:lstStyle>
          <a:p>
            <a:r>
              <a:rPr lang="en-US" dirty="0"/>
              <a:t>Click to edit master title style</a:t>
            </a:r>
          </a:p>
        </p:txBody>
      </p:sp>
      <p:sp>
        <p:nvSpPr>
          <p:cNvPr id="3" name="Content Placeholder 2">
            <a:extLst>
              <a:ext uri="{FF2B5EF4-FFF2-40B4-BE49-F238E27FC236}">
                <a16:creationId xmlns:a16="http://schemas.microsoft.com/office/drawing/2014/main" id="{227450F4-06BC-4942-9239-A80BB5246CAA}"/>
              </a:ext>
            </a:extLst>
          </p:cNvPr>
          <p:cNvSpPr>
            <a:spLocks noGrp="1"/>
          </p:cNvSpPr>
          <p:nvPr>
            <p:ph idx="1"/>
          </p:nvPr>
        </p:nvSpPr>
        <p:spPr>
          <a:xfrm>
            <a:off x="1360774" y="5559552"/>
            <a:ext cx="36292845" cy="13752576"/>
          </a:xfrm>
        </p:spPr>
        <p:txBody>
          <a:bodyPr/>
          <a:lstStyle>
            <a:lvl1pPr>
              <a:defRPr sz="6400"/>
            </a:lvl1pPr>
            <a:lvl2pPr>
              <a:defRPr sz="5760"/>
            </a:lvl2pPr>
            <a:lvl3pPr>
              <a:defRPr sz="5760"/>
            </a:lvl3pPr>
            <a:lvl4pPr>
              <a:defRPr sz="5760"/>
            </a:lvl4pPr>
            <a:lvl5pPr>
              <a:defRPr sz="576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ubtitle 2">
            <a:extLst>
              <a:ext uri="{FF2B5EF4-FFF2-40B4-BE49-F238E27FC236}">
                <a16:creationId xmlns:a16="http://schemas.microsoft.com/office/drawing/2014/main" id="{756D7653-C318-4638-B9C9-262C2F707F86}"/>
              </a:ext>
            </a:extLst>
          </p:cNvPr>
          <p:cNvSpPr>
            <a:spLocks noGrp="1"/>
          </p:cNvSpPr>
          <p:nvPr>
            <p:ph type="subTitle" idx="11"/>
          </p:nvPr>
        </p:nvSpPr>
        <p:spPr>
          <a:xfrm>
            <a:off x="1360774" y="3803904"/>
            <a:ext cx="36292845" cy="1243584"/>
          </a:xfrm>
          <a:solidFill>
            <a:schemeClr val="bg2"/>
          </a:solidFill>
        </p:spPr>
        <p:txBody>
          <a:bodyPr lIns="91440" tIns="45720" rIns="91440" bIns="45720" anchor="t" anchorCtr="1"/>
          <a:lstStyle>
            <a:lvl1pPr marL="0" indent="0" algn="ctr">
              <a:buNone/>
              <a:defRPr sz="6400" b="1">
                <a:solidFill>
                  <a:schemeClr val="tx1"/>
                </a:solidFill>
                <a:latin typeface="+mj-lt"/>
              </a:defRPr>
            </a:lvl1pPr>
            <a:lvl2pPr marL="1097005" indent="0" algn="ctr">
              <a:buNone/>
              <a:defRPr sz="4800"/>
            </a:lvl2pPr>
            <a:lvl3pPr marL="2194013" indent="0" algn="ctr">
              <a:buNone/>
              <a:defRPr sz="4320"/>
            </a:lvl3pPr>
            <a:lvl4pPr marL="3291018" indent="0" algn="ctr">
              <a:buNone/>
              <a:defRPr sz="3840"/>
            </a:lvl4pPr>
            <a:lvl5pPr marL="4388022" indent="0" algn="ctr">
              <a:buNone/>
              <a:defRPr sz="3840"/>
            </a:lvl5pPr>
            <a:lvl6pPr marL="5485027" indent="0" algn="ctr">
              <a:buNone/>
              <a:defRPr sz="3840"/>
            </a:lvl6pPr>
            <a:lvl7pPr marL="6582035" indent="0" algn="ctr">
              <a:buNone/>
              <a:defRPr sz="3840"/>
            </a:lvl7pPr>
            <a:lvl8pPr marL="7679040" indent="0" algn="ctr">
              <a:buNone/>
              <a:defRPr sz="3840"/>
            </a:lvl8pPr>
            <a:lvl9pPr marL="8776045" indent="0" algn="ctr">
              <a:buNone/>
              <a:defRPr sz="3840"/>
            </a:lvl9pPr>
          </a:lstStyle>
          <a:p>
            <a:r>
              <a:rPr lang="en-US" dirty="0"/>
              <a:t>Click to edit Master subtitle style</a:t>
            </a:r>
          </a:p>
        </p:txBody>
      </p:sp>
    </p:spTree>
    <p:extLst>
      <p:ext uri="{BB962C8B-B14F-4D97-AF65-F5344CB8AC3E}">
        <p14:creationId xmlns:p14="http://schemas.microsoft.com/office/powerpoint/2010/main" val="39988092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78734-D169-4EA9-92CB-4847660098B8}"/>
              </a:ext>
            </a:extLst>
          </p:cNvPr>
          <p:cNvSpPr>
            <a:spLocks noGrp="1"/>
          </p:cNvSpPr>
          <p:nvPr>
            <p:ph type="title" hasCustomPrompt="1"/>
          </p:nvPr>
        </p:nvSpPr>
        <p:spPr/>
        <p:txBody>
          <a:bodyPr/>
          <a:lstStyle>
            <a:lvl1pPr>
              <a:defRPr>
                <a:latin typeface="+mn-lt"/>
              </a:defRPr>
            </a:lvl1pPr>
          </a:lstStyle>
          <a:p>
            <a:r>
              <a:rPr lang="en-US" dirty="0"/>
              <a:t>Click to edit master title style</a:t>
            </a:r>
          </a:p>
        </p:txBody>
      </p:sp>
      <p:sp>
        <p:nvSpPr>
          <p:cNvPr id="6" name="Subtitle 2">
            <a:extLst>
              <a:ext uri="{FF2B5EF4-FFF2-40B4-BE49-F238E27FC236}">
                <a16:creationId xmlns:a16="http://schemas.microsoft.com/office/drawing/2014/main" id="{756D7653-C318-4638-B9C9-262C2F707F86}"/>
              </a:ext>
            </a:extLst>
          </p:cNvPr>
          <p:cNvSpPr>
            <a:spLocks noGrp="1"/>
          </p:cNvSpPr>
          <p:nvPr>
            <p:ph type="subTitle" idx="11"/>
          </p:nvPr>
        </p:nvSpPr>
        <p:spPr>
          <a:xfrm>
            <a:off x="1360774" y="3803904"/>
            <a:ext cx="36292845" cy="1243584"/>
          </a:xfrm>
          <a:solidFill>
            <a:schemeClr val="bg2"/>
          </a:solidFill>
        </p:spPr>
        <p:txBody>
          <a:bodyPr vert="horz" lIns="91440" tIns="45720" rIns="91440" bIns="45720" rtlCol="0" anchor="t" anchorCtr="1">
            <a:noAutofit/>
          </a:bodyPr>
          <a:lstStyle>
            <a:lvl1pPr>
              <a:defRPr lang="en-US" sz="6400" b="1" dirty="0">
                <a:solidFill>
                  <a:schemeClr val="tx1"/>
                </a:solidFill>
                <a:latin typeface="+mj-lt"/>
              </a:defRPr>
            </a:lvl1pPr>
          </a:lstStyle>
          <a:p>
            <a:pPr marL="0" lvl="0" indent="0" algn="ctr">
              <a:buNone/>
            </a:pPr>
            <a:r>
              <a:rPr lang="en-US" dirty="0"/>
              <a:t>Click to edit Master subtitle style</a:t>
            </a:r>
          </a:p>
        </p:txBody>
      </p:sp>
    </p:spTree>
    <p:extLst>
      <p:ext uri="{BB962C8B-B14F-4D97-AF65-F5344CB8AC3E}">
        <p14:creationId xmlns:p14="http://schemas.microsoft.com/office/powerpoint/2010/main" val="41420569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78734-D169-4EA9-92CB-4847660098B8}"/>
              </a:ext>
            </a:extLst>
          </p:cNvPr>
          <p:cNvSpPr>
            <a:spLocks noGrp="1"/>
          </p:cNvSpPr>
          <p:nvPr>
            <p:ph type="title" hasCustomPrompt="1"/>
          </p:nvPr>
        </p:nvSpPr>
        <p:spPr>
          <a:xfrm>
            <a:off x="1360774" y="438912"/>
            <a:ext cx="36292845" cy="2340864"/>
          </a:xfrm>
        </p:spPr>
        <p:txBody>
          <a:bodyPr/>
          <a:lstStyle>
            <a:lvl1pPr>
              <a:defRPr>
                <a:latin typeface="+mn-lt"/>
              </a:defRPr>
            </a:lvl1pPr>
          </a:lstStyle>
          <a:p>
            <a:r>
              <a:rPr lang="en-US" dirty="0"/>
              <a:t>Click to edit master title style</a:t>
            </a:r>
          </a:p>
        </p:txBody>
      </p:sp>
      <p:sp>
        <p:nvSpPr>
          <p:cNvPr id="3" name="Content Placeholder 2">
            <a:extLst>
              <a:ext uri="{FF2B5EF4-FFF2-40B4-BE49-F238E27FC236}">
                <a16:creationId xmlns:a16="http://schemas.microsoft.com/office/drawing/2014/main" id="{227450F4-06BC-4942-9239-A80BB5246CAA}"/>
              </a:ext>
            </a:extLst>
          </p:cNvPr>
          <p:cNvSpPr>
            <a:spLocks noGrp="1"/>
          </p:cNvSpPr>
          <p:nvPr>
            <p:ph idx="1"/>
          </p:nvPr>
        </p:nvSpPr>
        <p:spPr>
          <a:xfrm>
            <a:off x="1360779" y="3803904"/>
            <a:ext cx="17561053" cy="15771571"/>
          </a:xfrm>
        </p:spPr>
        <p:txBody>
          <a:bodyPr/>
          <a:lstStyle>
            <a:lvl1pPr>
              <a:defRPr sz="6400"/>
            </a:lvl1pPr>
            <a:lvl2pPr>
              <a:defRPr sz="5760"/>
            </a:lvl2pPr>
            <a:lvl3pPr>
              <a:defRPr sz="5760"/>
            </a:lvl3pPr>
            <a:lvl4pPr>
              <a:defRPr sz="5760"/>
            </a:lvl4pPr>
            <a:lvl5pPr>
              <a:defRPr sz="576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Content Placeholder 2">
            <a:extLst>
              <a:ext uri="{FF2B5EF4-FFF2-40B4-BE49-F238E27FC236}">
                <a16:creationId xmlns:a16="http://schemas.microsoft.com/office/drawing/2014/main" id="{A8B60BCD-E8DF-4EE9-B92F-D0442E6D22F6}"/>
              </a:ext>
            </a:extLst>
          </p:cNvPr>
          <p:cNvSpPr>
            <a:spLocks noGrp="1"/>
          </p:cNvSpPr>
          <p:nvPr>
            <p:ph idx="10"/>
          </p:nvPr>
        </p:nvSpPr>
        <p:spPr>
          <a:xfrm>
            <a:off x="20092568" y="3803904"/>
            <a:ext cx="17561053" cy="15771571"/>
          </a:xfrm>
        </p:spPr>
        <p:txBody>
          <a:bodyPr/>
          <a:lstStyle>
            <a:lvl1pPr>
              <a:defRPr sz="6400"/>
            </a:lvl1pPr>
            <a:lvl2pPr>
              <a:defRPr sz="5760"/>
            </a:lvl2pPr>
            <a:lvl3pPr>
              <a:defRPr sz="5760"/>
            </a:lvl3pPr>
            <a:lvl4pPr>
              <a:defRPr sz="5760"/>
            </a:lvl4pPr>
            <a:lvl5pPr>
              <a:defRPr sz="576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6283001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wo Subtitle, Two Content">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F4742132-1444-4BFE-9A69-B34DE26D3902}"/>
              </a:ext>
            </a:extLst>
          </p:cNvPr>
          <p:cNvSpPr>
            <a:spLocks noGrp="1"/>
          </p:cNvSpPr>
          <p:nvPr>
            <p:ph type="subTitle" idx="12"/>
          </p:nvPr>
        </p:nvSpPr>
        <p:spPr>
          <a:xfrm>
            <a:off x="1360779" y="3803904"/>
            <a:ext cx="17561053" cy="1243584"/>
          </a:xfrm>
          <a:solidFill>
            <a:schemeClr val="bg2"/>
          </a:solidFill>
        </p:spPr>
        <p:txBody>
          <a:bodyPr vert="horz" lIns="91440" tIns="45720" rIns="91440" bIns="45720" rtlCol="0" anchor="t" anchorCtr="1">
            <a:noAutofit/>
          </a:bodyPr>
          <a:lstStyle>
            <a:lvl1pPr>
              <a:defRPr lang="en-US" sz="6400" b="1" dirty="0">
                <a:solidFill>
                  <a:schemeClr val="tx1"/>
                </a:solidFill>
                <a:latin typeface="+mj-lt"/>
              </a:defRPr>
            </a:lvl1pPr>
          </a:lstStyle>
          <a:p>
            <a:pPr marL="0" lvl="0" indent="0" algn="ctr">
              <a:buNone/>
            </a:pPr>
            <a:r>
              <a:rPr lang="en-US" dirty="0"/>
              <a:t>Click to edit Master subtitle style</a:t>
            </a:r>
          </a:p>
        </p:txBody>
      </p:sp>
      <p:sp>
        <p:nvSpPr>
          <p:cNvPr id="9" name="Text Placeholder 8">
            <a:extLst>
              <a:ext uri="{FF2B5EF4-FFF2-40B4-BE49-F238E27FC236}">
                <a16:creationId xmlns:a16="http://schemas.microsoft.com/office/drawing/2014/main" id="{F957E541-44FE-4090-A017-BDD942C805ED}"/>
              </a:ext>
            </a:extLst>
          </p:cNvPr>
          <p:cNvSpPr>
            <a:spLocks noGrp="1"/>
          </p:cNvSpPr>
          <p:nvPr>
            <p:ph type="body" sz="quarter" idx="13"/>
          </p:nvPr>
        </p:nvSpPr>
        <p:spPr>
          <a:xfrm>
            <a:off x="20092568" y="3803909"/>
            <a:ext cx="17561053" cy="1244598"/>
          </a:xfrm>
          <a:solidFill>
            <a:schemeClr val="bg2"/>
          </a:solidFill>
        </p:spPr>
        <p:txBody>
          <a:bodyPr vert="horz" lIns="91440" tIns="45720" rIns="91440" bIns="45720" rtlCol="0" anchor="t" anchorCtr="1">
            <a:noAutofit/>
          </a:bodyPr>
          <a:lstStyle>
            <a:lvl1pPr>
              <a:defRPr lang="en-US" sz="6400" b="1" dirty="0">
                <a:solidFill>
                  <a:schemeClr val="tx1"/>
                </a:solidFill>
                <a:latin typeface="+mj-lt"/>
              </a:defRPr>
            </a:lvl1pPr>
          </a:lstStyle>
          <a:p>
            <a:pPr marL="0" lvl="0" indent="0" algn="ctr">
              <a:buNone/>
            </a:pPr>
            <a:r>
              <a:rPr lang="en-US" dirty="0"/>
              <a:t>Click to edit Master text styles</a:t>
            </a:r>
          </a:p>
        </p:txBody>
      </p:sp>
      <p:sp>
        <p:nvSpPr>
          <p:cNvPr id="2" name="Title 1">
            <a:extLst>
              <a:ext uri="{FF2B5EF4-FFF2-40B4-BE49-F238E27FC236}">
                <a16:creationId xmlns:a16="http://schemas.microsoft.com/office/drawing/2014/main" id="{A1D78734-D169-4EA9-92CB-4847660098B8}"/>
              </a:ext>
            </a:extLst>
          </p:cNvPr>
          <p:cNvSpPr>
            <a:spLocks noGrp="1"/>
          </p:cNvSpPr>
          <p:nvPr>
            <p:ph type="title" hasCustomPrompt="1"/>
          </p:nvPr>
        </p:nvSpPr>
        <p:spPr>
          <a:xfrm>
            <a:off x="1360774" y="438912"/>
            <a:ext cx="36292845" cy="2340864"/>
          </a:xfrm>
        </p:spPr>
        <p:txBody>
          <a:bodyPr/>
          <a:lstStyle>
            <a:lvl1pPr>
              <a:defRPr>
                <a:latin typeface="+mn-lt"/>
              </a:defRPr>
            </a:lvl1pPr>
          </a:lstStyle>
          <a:p>
            <a:r>
              <a:rPr lang="en-US" dirty="0"/>
              <a:t>Click to edit master title style</a:t>
            </a:r>
          </a:p>
        </p:txBody>
      </p:sp>
      <p:sp>
        <p:nvSpPr>
          <p:cNvPr id="3" name="Content Placeholder 2">
            <a:extLst>
              <a:ext uri="{FF2B5EF4-FFF2-40B4-BE49-F238E27FC236}">
                <a16:creationId xmlns:a16="http://schemas.microsoft.com/office/drawing/2014/main" id="{227450F4-06BC-4942-9239-A80BB5246CAA}"/>
              </a:ext>
            </a:extLst>
          </p:cNvPr>
          <p:cNvSpPr>
            <a:spLocks noGrp="1"/>
          </p:cNvSpPr>
          <p:nvPr>
            <p:ph idx="1"/>
          </p:nvPr>
        </p:nvSpPr>
        <p:spPr>
          <a:xfrm>
            <a:off x="1360779" y="5559552"/>
            <a:ext cx="17561053" cy="13723315"/>
          </a:xfrm>
        </p:spPr>
        <p:txBody>
          <a:bodyPr/>
          <a:lstStyle>
            <a:lvl1pPr>
              <a:defRPr sz="6400"/>
            </a:lvl1pPr>
            <a:lvl2pPr>
              <a:defRPr sz="5760"/>
            </a:lvl2pPr>
            <a:lvl3pPr>
              <a:defRPr sz="5760"/>
            </a:lvl3pPr>
            <a:lvl4pPr>
              <a:defRPr sz="5760"/>
            </a:lvl4pPr>
            <a:lvl5pPr>
              <a:defRPr sz="576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Content Placeholder 2">
            <a:extLst>
              <a:ext uri="{FF2B5EF4-FFF2-40B4-BE49-F238E27FC236}">
                <a16:creationId xmlns:a16="http://schemas.microsoft.com/office/drawing/2014/main" id="{A8B60BCD-E8DF-4EE9-B92F-D0442E6D22F6}"/>
              </a:ext>
            </a:extLst>
          </p:cNvPr>
          <p:cNvSpPr>
            <a:spLocks noGrp="1"/>
          </p:cNvSpPr>
          <p:nvPr>
            <p:ph idx="10"/>
          </p:nvPr>
        </p:nvSpPr>
        <p:spPr>
          <a:xfrm>
            <a:off x="20092568" y="5559552"/>
            <a:ext cx="17561053" cy="13723315"/>
          </a:xfrm>
        </p:spPr>
        <p:txBody>
          <a:bodyPr/>
          <a:lstStyle>
            <a:lvl1pPr>
              <a:defRPr sz="6400"/>
            </a:lvl1pPr>
            <a:lvl2pPr>
              <a:defRPr sz="5760"/>
            </a:lvl2pPr>
            <a:lvl3pPr>
              <a:defRPr sz="5760"/>
            </a:lvl3pPr>
            <a:lvl4pPr>
              <a:defRPr sz="5760"/>
            </a:lvl4pPr>
            <a:lvl5pPr>
              <a:defRPr sz="576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801250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Two Subtitle">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F4742132-1444-4BFE-9A69-B34DE26D3902}"/>
              </a:ext>
            </a:extLst>
          </p:cNvPr>
          <p:cNvSpPr>
            <a:spLocks noGrp="1"/>
          </p:cNvSpPr>
          <p:nvPr>
            <p:ph type="subTitle" idx="12"/>
          </p:nvPr>
        </p:nvSpPr>
        <p:spPr>
          <a:xfrm>
            <a:off x="1360779" y="3803904"/>
            <a:ext cx="17561053" cy="1243584"/>
          </a:xfrm>
          <a:solidFill>
            <a:schemeClr val="bg2"/>
          </a:solidFill>
        </p:spPr>
        <p:txBody>
          <a:bodyPr vert="horz" lIns="91440" tIns="45720" rIns="91440" bIns="45720" rtlCol="0" anchor="t" anchorCtr="1">
            <a:noAutofit/>
          </a:bodyPr>
          <a:lstStyle>
            <a:lvl1pPr>
              <a:defRPr lang="en-US" sz="6400" b="1" dirty="0">
                <a:solidFill>
                  <a:schemeClr val="tx1"/>
                </a:solidFill>
                <a:latin typeface="+mj-lt"/>
              </a:defRPr>
            </a:lvl1pPr>
          </a:lstStyle>
          <a:p>
            <a:pPr marL="0" lvl="0" indent="0" algn="ctr">
              <a:buNone/>
            </a:pPr>
            <a:r>
              <a:rPr lang="en-US" dirty="0"/>
              <a:t>Click to edit Master subtitle style</a:t>
            </a:r>
          </a:p>
        </p:txBody>
      </p:sp>
      <p:sp>
        <p:nvSpPr>
          <p:cNvPr id="9" name="Text Placeholder 8">
            <a:extLst>
              <a:ext uri="{FF2B5EF4-FFF2-40B4-BE49-F238E27FC236}">
                <a16:creationId xmlns:a16="http://schemas.microsoft.com/office/drawing/2014/main" id="{F957E541-44FE-4090-A017-BDD942C805ED}"/>
              </a:ext>
            </a:extLst>
          </p:cNvPr>
          <p:cNvSpPr>
            <a:spLocks noGrp="1"/>
          </p:cNvSpPr>
          <p:nvPr>
            <p:ph type="body" sz="quarter" idx="13"/>
          </p:nvPr>
        </p:nvSpPr>
        <p:spPr>
          <a:xfrm>
            <a:off x="20092568" y="3803909"/>
            <a:ext cx="17561053" cy="1244598"/>
          </a:xfrm>
          <a:solidFill>
            <a:schemeClr val="bg2"/>
          </a:solidFill>
        </p:spPr>
        <p:txBody>
          <a:bodyPr vert="horz" lIns="91440" tIns="45720" rIns="91440" bIns="45720" rtlCol="0" anchor="t" anchorCtr="1">
            <a:noAutofit/>
          </a:bodyPr>
          <a:lstStyle>
            <a:lvl1pPr>
              <a:defRPr lang="en-US" sz="6400" b="1" dirty="0">
                <a:solidFill>
                  <a:schemeClr val="tx1"/>
                </a:solidFill>
                <a:latin typeface="+mj-lt"/>
              </a:defRPr>
            </a:lvl1pPr>
          </a:lstStyle>
          <a:p>
            <a:pPr marL="0" lvl="0" indent="0" algn="ctr">
              <a:buNone/>
            </a:pPr>
            <a:r>
              <a:rPr lang="en-US" dirty="0"/>
              <a:t>Click to edit Master text styles</a:t>
            </a:r>
          </a:p>
        </p:txBody>
      </p:sp>
      <p:sp>
        <p:nvSpPr>
          <p:cNvPr id="2" name="Title 1">
            <a:extLst>
              <a:ext uri="{FF2B5EF4-FFF2-40B4-BE49-F238E27FC236}">
                <a16:creationId xmlns:a16="http://schemas.microsoft.com/office/drawing/2014/main" id="{A1D78734-D169-4EA9-92CB-4847660098B8}"/>
              </a:ext>
            </a:extLst>
          </p:cNvPr>
          <p:cNvSpPr>
            <a:spLocks noGrp="1"/>
          </p:cNvSpPr>
          <p:nvPr>
            <p:ph type="title" hasCustomPrompt="1"/>
          </p:nvPr>
        </p:nvSpPr>
        <p:spPr>
          <a:xfrm>
            <a:off x="1360774" y="438912"/>
            <a:ext cx="36292845" cy="2340864"/>
          </a:xfrm>
        </p:spPr>
        <p:txBody>
          <a:bodyPr/>
          <a:lstStyle>
            <a:lvl1pPr>
              <a:defRPr>
                <a:latin typeface="+mn-lt"/>
              </a:defRPr>
            </a:lvl1pPr>
          </a:lstStyle>
          <a:p>
            <a:r>
              <a:rPr lang="en-US" dirty="0"/>
              <a:t>Click to edit master title style</a:t>
            </a:r>
          </a:p>
        </p:txBody>
      </p:sp>
    </p:spTree>
    <p:extLst>
      <p:ext uri="{BB962C8B-B14F-4D97-AF65-F5344CB8AC3E}">
        <p14:creationId xmlns:p14="http://schemas.microsoft.com/office/powerpoint/2010/main" val="345411630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78734-D169-4EA9-92CB-4847660098B8}"/>
              </a:ext>
            </a:extLst>
          </p:cNvPr>
          <p:cNvSpPr>
            <a:spLocks noGrp="1"/>
          </p:cNvSpPr>
          <p:nvPr>
            <p:ph type="title" hasCustomPrompt="1"/>
          </p:nvPr>
        </p:nvSpPr>
        <p:spPr/>
        <p:txBody>
          <a:bodyPr/>
          <a:lstStyle>
            <a:lvl1pPr>
              <a:defRPr>
                <a:latin typeface="+mn-lt"/>
              </a:defRPr>
            </a:lvl1pPr>
          </a:lstStyle>
          <a:p>
            <a:r>
              <a:rPr lang="en-US" dirty="0"/>
              <a:t>Click to edit master title style</a:t>
            </a:r>
          </a:p>
        </p:txBody>
      </p:sp>
    </p:spTree>
    <p:extLst>
      <p:ext uri="{BB962C8B-B14F-4D97-AF65-F5344CB8AC3E}">
        <p14:creationId xmlns:p14="http://schemas.microsoft.com/office/powerpoint/2010/main" val="38411648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No Content">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A152EF5A-3961-46D6-B03E-61BB62C76933}"/>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1951368" y="640793"/>
            <a:ext cx="5845981" cy="1753338"/>
          </a:xfrm>
          <a:prstGeom prst="rect">
            <a:avLst/>
          </a:prstGeom>
        </p:spPr>
      </p:pic>
      <p:sp>
        <p:nvSpPr>
          <p:cNvPr id="15" name="TextBox 14">
            <a:extLst>
              <a:ext uri="{FF2B5EF4-FFF2-40B4-BE49-F238E27FC236}">
                <a16:creationId xmlns:a16="http://schemas.microsoft.com/office/drawing/2014/main" id="{F1FCAB69-7713-4A74-B616-73C2CB79714D}"/>
              </a:ext>
            </a:extLst>
          </p:cNvPr>
          <p:cNvSpPr txBox="1"/>
          <p:nvPr userDrawn="1"/>
        </p:nvSpPr>
        <p:spPr>
          <a:xfrm>
            <a:off x="36802426" y="20707631"/>
            <a:ext cx="851195" cy="590931"/>
          </a:xfrm>
          <a:prstGeom prst="rect">
            <a:avLst/>
          </a:prstGeom>
          <a:noFill/>
        </p:spPr>
        <p:txBody>
          <a:bodyPr wrap="none" lIns="0" tIns="0" rIns="0" bIns="0" rtlCol="0" anchor="b">
            <a:spAutoFit/>
          </a:bodyPr>
          <a:lstStyle/>
          <a:p>
            <a:pPr algn="r"/>
            <a:fld id="{86389EEA-C087-4231-BF5F-FD189003B17A}" type="slidenum">
              <a:rPr lang="en-US" sz="3840" smtClean="0">
                <a:solidFill>
                  <a:schemeClr val="tx1"/>
                </a:solidFill>
              </a:rPr>
              <a:pPr algn="r"/>
              <a:t>‹#›</a:t>
            </a:fld>
            <a:endParaRPr lang="en-US" sz="3840" dirty="0">
              <a:solidFill>
                <a:schemeClr val="tx1"/>
              </a:solidFill>
            </a:endParaRPr>
          </a:p>
        </p:txBody>
      </p:sp>
    </p:spTree>
    <p:extLst>
      <p:ext uri="{BB962C8B-B14F-4D97-AF65-F5344CB8AC3E}">
        <p14:creationId xmlns:p14="http://schemas.microsoft.com/office/powerpoint/2010/main" val="289786892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Disclaimer">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BF769A02-D4F1-4986-B31B-C6C837C636CA}"/>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1951368" y="640793"/>
            <a:ext cx="5845981" cy="1753338"/>
          </a:xfrm>
          <a:prstGeom prst="rect">
            <a:avLst/>
          </a:prstGeom>
        </p:spPr>
      </p:pic>
      <p:sp>
        <p:nvSpPr>
          <p:cNvPr id="10" name="TextBox 9">
            <a:extLst>
              <a:ext uri="{FF2B5EF4-FFF2-40B4-BE49-F238E27FC236}">
                <a16:creationId xmlns:a16="http://schemas.microsoft.com/office/drawing/2014/main" id="{C9A5CB04-EBC6-4029-B5CB-2CFCF7CD3FDD}"/>
              </a:ext>
            </a:extLst>
          </p:cNvPr>
          <p:cNvSpPr txBox="1"/>
          <p:nvPr userDrawn="1"/>
        </p:nvSpPr>
        <p:spPr>
          <a:xfrm>
            <a:off x="36802426" y="20707631"/>
            <a:ext cx="851195" cy="590931"/>
          </a:xfrm>
          <a:prstGeom prst="rect">
            <a:avLst/>
          </a:prstGeom>
          <a:noFill/>
        </p:spPr>
        <p:txBody>
          <a:bodyPr wrap="none" lIns="0" tIns="0" rIns="0" bIns="0" rtlCol="0" anchor="b">
            <a:spAutoFit/>
          </a:bodyPr>
          <a:lstStyle/>
          <a:p>
            <a:pPr algn="r"/>
            <a:fld id="{86389EEA-C087-4231-BF5F-FD189003B17A}" type="slidenum">
              <a:rPr lang="en-US" sz="3840" smtClean="0">
                <a:solidFill>
                  <a:schemeClr val="tx1"/>
                </a:solidFill>
              </a:rPr>
              <a:pPr algn="r"/>
              <a:t>‹#›</a:t>
            </a:fld>
            <a:endParaRPr lang="en-US" sz="3840" dirty="0">
              <a:solidFill>
                <a:schemeClr val="tx1"/>
              </a:solidFill>
            </a:endParaRPr>
          </a:p>
        </p:txBody>
      </p:sp>
      <p:sp>
        <p:nvSpPr>
          <p:cNvPr id="3" name="Content Placeholder 2">
            <a:extLst>
              <a:ext uri="{FF2B5EF4-FFF2-40B4-BE49-F238E27FC236}">
                <a16:creationId xmlns:a16="http://schemas.microsoft.com/office/drawing/2014/main" id="{945F6C06-B426-48AE-B7F0-3572EFE2A3D3}"/>
              </a:ext>
            </a:extLst>
          </p:cNvPr>
          <p:cNvSpPr>
            <a:spLocks noGrp="1"/>
          </p:cNvSpPr>
          <p:nvPr>
            <p:ph sz="quarter" idx="11"/>
          </p:nvPr>
        </p:nvSpPr>
        <p:spPr>
          <a:xfrm>
            <a:off x="1946144" y="3511293"/>
            <a:ext cx="35122106" cy="14630400"/>
          </a:xfrm>
          <a:solidFill>
            <a:schemeClr val="bg1"/>
          </a:solidFill>
          <a:ln>
            <a:solidFill>
              <a:schemeClr val="bg1">
                <a:lumMod val="75000"/>
              </a:schemeClr>
            </a:solidFill>
          </a:ln>
        </p:spPr>
        <p:txBody>
          <a:bodyPr lIns="274320" tIns="91440" rIns="274320" bIns="91440" anchor="ctr" anchorCtr="1"/>
          <a:lstStyle>
            <a:lvl1pPr marL="0" indent="0">
              <a:spcBef>
                <a:spcPts val="3840"/>
              </a:spcBef>
              <a:buNone/>
              <a:defRPr b="1">
                <a:solidFill>
                  <a:schemeClr val="accent1"/>
                </a:solidFill>
              </a:defRPr>
            </a:lvl1pPr>
            <a:lvl2pPr marL="553722" indent="-553722">
              <a:buFont typeface="Arial" panose="020B0604020202020204" pitchFamily="34" charset="0"/>
              <a:buChar char="•"/>
              <a:defRPr/>
            </a:lvl2pPr>
            <a:lvl3pPr marL="1463040" indent="-558800">
              <a:buFont typeface="Arial Narrow" panose="020B0606020202030204" pitchFamily="34" charset="0"/>
              <a:buChar char="–"/>
              <a:defRPr/>
            </a:lvl3pPr>
            <a:lvl4pPr marL="2743200" indent="-660400">
              <a:buFont typeface="Arial" panose="020B0604020202020204" pitchFamily="34" charset="0"/>
              <a:buChar char="•"/>
              <a:defRPr/>
            </a:lvl4pPr>
            <a:lvl5pPr marL="3657600" indent="-543562">
              <a:buFont typeface="Arial Narrow" panose="020B0606020202030204" pitchFamily="34" charset="0"/>
              <a:buChar cha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7895892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Black for Video">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90807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6B1D86BD-47B8-4837-B8D6-BDC1AC39FBEE}"/>
              </a:ext>
            </a:extLst>
          </p:cNvPr>
          <p:cNvSpPr>
            <a:spLocks noGrp="1"/>
          </p:cNvSpPr>
          <p:nvPr>
            <p:ph type="body" sz="quarter" idx="10"/>
          </p:nvPr>
        </p:nvSpPr>
        <p:spPr>
          <a:xfrm>
            <a:off x="1482550" y="4096512"/>
            <a:ext cx="36049306" cy="158008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CD9EE379-5827-5947-9240-65380196DD9B}"/>
              </a:ext>
            </a:extLst>
          </p:cNvPr>
          <p:cNvSpPr>
            <a:spLocks noGrp="1"/>
          </p:cNvSpPr>
          <p:nvPr>
            <p:ph type="title"/>
          </p:nvPr>
        </p:nvSpPr>
        <p:spPr/>
        <p:txBody>
          <a:bodyPr/>
          <a:lstStyle/>
          <a:p>
            <a:r>
              <a:rPr lang="en-US"/>
              <a:t>Click to edit Master title style</a:t>
            </a:r>
          </a:p>
        </p:txBody>
      </p:sp>
      <p:sp>
        <p:nvSpPr>
          <p:cNvPr id="4" name="TextBox 3">
            <a:extLst>
              <a:ext uri="{FF2B5EF4-FFF2-40B4-BE49-F238E27FC236}">
                <a16:creationId xmlns:a16="http://schemas.microsoft.com/office/drawing/2014/main" id="{A9FD8922-5F67-271F-9522-90FD11AE3A6F}"/>
              </a:ext>
            </a:extLst>
          </p:cNvPr>
          <p:cNvSpPr txBox="1"/>
          <p:nvPr userDrawn="1"/>
        </p:nvSpPr>
        <p:spPr>
          <a:xfrm>
            <a:off x="17855642" y="20775174"/>
            <a:ext cx="5808834" cy="683264"/>
          </a:xfrm>
          <a:prstGeom prst="rect">
            <a:avLst/>
          </a:prstGeom>
          <a:noFill/>
        </p:spPr>
        <p:txBody>
          <a:bodyPr wrap="none" rtlCol="0">
            <a:spAutoFit/>
          </a:bodyPr>
          <a:lstStyle/>
          <a:p>
            <a:pPr algn="l"/>
            <a:r>
              <a:rPr lang="en-US" sz="3840" b="1">
                <a:solidFill>
                  <a:schemeClr val="accent3"/>
                </a:solidFill>
              </a:rPr>
              <a:t>DRAFT / PRELIMINARY</a:t>
            </a:r>
          </a:p>
        </p:txBody>
      </p:sp>
    </p:spTree>
    <p:extLst>
      <p:ext uri="{BB962C8B-B14F-4D97-AF65-F5344CB8AC3E}">
        <p14:creationId xmlns:p14="http://schemas.microsoft.com/office/powerpoint/2010/main" val="152745773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097BA39-4B5C-A06D-CF4E-3F70B1BF5F52}"/>
              </a:ext>
            </a:extLst>
          </p:cNvPr>
          <p:cNvSpPr/>
          <p:nvPr userDrawn="1"/>
        </p:nvSpPr>
        <p:spPr>
          <a:xfrm>
            <a:off x="14955520" y="0"/>
            <a:ext cx="24058880" cy="219456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2926080" rtl="0" eaLnBrk="1" fontAlgn="auto" latinLnBrk="0" hangingPunct="1">
              <a:lnSpc>
                <a:spcPct val="100000"/>
              </a:lnSpc>
              <a:spcBef>
                <a:spcPts val="0"/>
              </a:spcBef>
              <a:spcAft>
                <a:spcPts val="0"/>
              </a:spcAft>
              <a:buClr>
                <a:srgbClr val="000000"/>
              </a:buClr>
              <a:buSzTx/>
              <a:buFont typeface="Arial"/>
              <a:buNone/>
              <a:tabLst/>
              <a:defRPr/>
            </a:pPr>
            <a:endParaRPr kumimoji="0" lang="en-US" sz="4480" b="0" i="0" u="none" strike="noStrike" kern="0" cap="none" spc="0" normalizeH="0" baseline="0" noProof="0" dirty="0">
              <a:ln>
                <a:noFill/>
              </a:ln>
              <a:solidFill>
                <a:srgbClr val="FF0000"/>
              </a:solidFill>
              <a:effectLst/>
              <a:uLnTx/>
              <a:uFillTx/>
              <a:latin typeface="Segoe UI" panose="020B0502040204020203" pitchFamily="34" charset="0"/>
              <a:ea typeface="+mn-ea"/>
              <a:cs typeface="+mn-cs"/>
              <a:sym typeface="Arial"/>
            </a:endParaRPr>
          </a:p>
        </p:txBody>
      </p:sp>
      <p:sp>
        <p:nvSpPr>
          <p:cNvPr id="2" name="Title 1">
            <a:extLst>
              <a:ext uri="{FF2B5EF4-FFF2-40B4-BE49-F238E27FC236}">
                <a16:creationId xmlns:a16="http://schemas.microsoft.com/office/drawing/2014/main" id="{0F0F6208-9687-1173-039B-4BDA862BD3F9}"/>
              </a:ext>
            </a:extLst>
          </p:cNvPr>
          <p:cNvSpPr>
            <a:spLocks noGrp="1"/>
          </p:cNvSpPr>
          <p:nvPr>
            <p:ph type="ctrTitle"/>
          </p:nvPr>
        </p:nvSpPr>
        <p:spPr>
          <a:xfrm>
            <a:off x="16936293" y="1161256"/>
            <a:ext cx="18999139" cy="8891741"/>
          </a:xfrm>
        </p:spPr>
        <p:txBody>
          <a:bodyPr anchor="b"/>
          <a:lstStyle>
            <a:lvl1pPr algn="ctr">
              <a:defRPr sz="19200" b="1">
                <a:solidFill>
                  <a:schemeClr val="bg1"/>
                </a:solidFill>
                <a:latin typeface="Bahnschrift" panose="020B0502040204020203" pitchFamily="34" charset="0"/>
              </a:defRPr>
            </a:lvl1pPr>
          </a:lstStyle>
          <a:p>
            <a:r>
              <a:rPr lang="en-US" dirty="0"/>
              <a:t>Click to edit Master title style</a:t>
            </a:r>
          </a:p>
        </p:txBody>
      </p:sp>
      <p:pic>
        <p:nvPicPr>
          <p:cNvPr id="8" name="Picture 7">
            <a:extLst>
              <a:ext uri="{FF2B5EF4-FFF2-40B4-BE49-F238E27FC236}">
                <a16:creationId xmlns:a16="http://schemas.microsoft.com/office/drawing/2014/main" id="{99BF2FD8-9C00-2E46-C255-6546EBCEDE9B}"/>
              </a:ext>
            </a:extLst>
          </p:cNvPr>
          <p:cNvPicPr>
            <a:picLocks noChangeAspect="1"/>
          </p:cNvPicPr>
          <p:nvPr userDrawn="1"/>
        </p:nvPicPr>
        <p:blipFill>
          <a:blip r:embed="rId2">
            <a:extLst>
              <a:ext uri="{28A0092B-C50C-407E-A947-70E740481C1C}">
                <a14:useLocalDpi xmlns:a14="http://schemas.microsoft.com/office/drawing/2010/main" val="0"/>
              </a:ext>
            </a:extLst>
          </a:blip>
          <a:srcRect l="28539" t="20155" r="28021" b="23005"/>
          <a:stretch/>
        </p:blipFill>
        <p:spPr>
          <a:xfrm>
            <a:off x="2648101" y="6071616"/>
            <a:ext cx="9228451" cy="9334195"/>
          </a:xfrm>
          <a:prstGeom prst="rect">
            <a:avLst/>
          </a:prstGeom>
        </p:spPr>
      </p:pic>
      <p:sp>
        <p:nvSpPr>
          <p:cNvPr id="9" name="TextBox 8">
            <a:extLst>
              <a:ext uri="{FF2B5EF4-FFF2-40B4-BE49-F238E27FC236}">
                <a16:creationId xmlns:a16="http://schemas.microsoft.com/office/drawing/2014/main" id="{F73C3316-FE8A-C79B-34CC-0C86F7D3F8B3}"/>
              </a:ext>
            </a:extLst>
          </p:cNvPr>
          <p:cNvSpPr txBox="1"/>
          <p:nvPr userDrawn="1"/>
        </p:nvSpPr>
        <p:spPr>
          <a:xfrm>
            <a:off x="4693839" y="1614797"/>
            <a:ext cx="5856410" cy="2751522"/>
          </a:xfrm>
          <a:prstGeom prst="rect">
            <a:avLst/>
          </a:prstGeom>
          <a:noFill/>
        </p:spPr>
        <p:txBody>
          <a:bodyPr wrap="none" rtlCol="0">
            <a:spAutoFit/>
          </a:bodyPr>
          <a:lstStyle/>
          <a:p>
            <a:pPr algn="ctr"/>
            <a:r>
              <a:rPr lang="en-US" sz="5760" b="1" dirty="0">
                <a:solidFill>
                  <a:srgbClr val="34489D"/>
                </a:solidFill>
                <a:latin typeface="Segoe UI" panose="020B0502040204020203" pitchFamily="34" charset="0"/>
              </a:rPr>
              <a:t>Better Comfort</a:t>
            </a:r>
          </a:p>
          <a:p>
            <a:pPr algn="ctr"/>
            <a:r>
              <a:rPr lang="en-US" sz="5760" b="1" dirty="0">
                <a:solidFill>
                  <a:srgbClr val="34489D"/>
                </a:solidFill>
                <a:latin typeface="Segoe UI" panose="020B0502040204020203" pitchFamily="34" charset="0"/>
              </a:rPr>
              <a:t>Better Efficiency</a:t>
            </a:r>
          </a:p>
          <a:p>
            <a:pPr algn="ctr"/>
            <a:r>
              <a:rPr lang="en-US" sz="5760" b="1" dirty="0">
                <a:solidFill>
                  <a:srgbClr val="34489D"/>
                </a:solidFill>
                <a:latin typeface="Segoe UI" panose="020B0502040204020203" pitchFamily="34" charset="0"/>
              </a:rPr>
              <a:t>Better Planet</a:t>
            </a:r>
          </a:p>
        </p:txBody>
      </p:sp>
      <p:sp>
        <p:nvSpPr>
          <p:cNvPr id="10" name="TextBox 9">
            <a:extLst>
              <a:ext uri="{FF2B5EF4-FFF2-40B4-BE49-F238E27FC236}">
                <a16:creationId xmlns:a16="http://schemas.microsoft.com/office/drawing/2014/main" id="{182D397E-0C6F-9B19-DB07-C7E01B02E28D}"/>
              </a:ext>
            </a:extLst>
          </p:cNvPr>
          <p:cNvSpPr txBox="1"/>
          <p:nvPr userDrawn="1"/>
        </p:nvSpPr>
        <p:spPr>
          <a:xfrm>
            <a:off x="1758176" y="20032975"/>
            <a:ext cx="11727731" cy="880241"/>
          </a:xfrm>
          <a:prstGeom prst="rect">
            <a:avLst/>
          </a:prstGeom>
          <a:noFill/>
        </p:spPr>
        <p:txBody>
          <a:bodyPr wrap="square" rtlCol="0">
            <a:spAutoFit/>
          </a:bodyPr>
          <a:lstStyle/>
          <a:p>
            <a:pPr marL="0" marR="0" lvl="0" indent="0" algn="ctr" defTabSz="2926080" rtl="0" eaLnBrk="1" fontAlgn="auto" latinLnBrk="0" hangingPunct="1">
              <a:lnSpc>
                <a:spcPct val="100000"/>
              </a:lnSpc>
              <a:spcBef>
                <a:spcPts val="3840"/>
              </a:spcBef>
              <a:spcAft>
                <a:spcPts val="3840"/>
              </a:spcAft>
              <a:buClrTx/>
              <a:buSzTx/>
              <a:buFontTx/>
              <a:buNone/>
              <a:tabLst/>
              <a:defRPr/>
            </a:pPr>
            <a:r>
              <a:rPr kumimoji="0" lang="en-US" sz="5120" i="0" u="none" strike="noStrike" kern="1200" cap="none" spc="640" normalizeH="0" baseline="0" noProof="0" dirty="0">
                <a:ln>
                  <a:noFill/>
                </a:ln>
                <a:effectLst/>
                <a:uLnTx/>
                <a:uFillTx/>
                <a:latin typeface="Bahnschrift Light" panose="020B0502040204020203" pitchFamily="34" charset="0"/>
                <a:cs typeface="Segoe UI" panose="020B0502040204020203" pitchFamily="34" charset="0"/>
              </a:rPr>
              <a:t>www.</a:t>
            </a:r>
            <a:r>
              <a:rPr kumimoji="0" lang="en-US" sz="4480" i="0" u="none" strike="noStrike" kern="1200" cap="none" spc="640" normalizeH="0" baseline="0" noProof="0" dirty="0">
                <a:ln>
                  <a:noFill/>
                </a:ln>
                <a:effectLst/>
                <a:uLnTx/>
                <a:uFillTx/>
                <a:latin typeface="Bahnschrift Light" panose="020B0502040204020203" pitchFamily="34" charset="0"/>
                <a:cs typeface="Segoe UI" panose="020B0502040204020203" pitchFamily="34" charset="0"/>
              </a:rPr>
              <a:t>AnesiComfort</a:t>
            </a:r>
            <a:r>
              <a:rPr kumimoji="0" lang="en-US" sz="5120" i="0" u="none" strike="noStrike" kern="1200" cap="none" spc="640" normalizeH="0" baseline="0" noProof="0" dirty="0">
                <a:ln>
                  <a:noFill/>
                </a:ln>
                <a:effectLst/>
                <a:uLnTx/>
                <a:uFillTx/>
                <a:latin typeface="Bahnschrift Light" panose="020B0502040204020203" pitchFamily="34" charset="0"/>
                <a:cs typeface="Segoe UI" panose="020B0502040204020203" pitchFamily="34" charset="0"/>
              </a:rPr>
              <a:t>.com</a:t>
            </a:r>
          </a:p>
        </p:txBody>
      </p:sp>
    </p:spTree>
    <p:extLst>
      <p:ext uri="{BB962C8B-B14F-4D97-AF65-F5344CB8AC3E}">
        <p14:creationId xmlns:p14="http://schemas.microsoft.com/office/powerpoint/2010/main" val="412620559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A365F-6196-9B7D-15AB-E6BADA5655DB}"/>
              </a:ext>
            </a:extLst>
          </p:cNvPr>
          <p:cNvSpPr>
            <a:spLocks noGrp="1"/>
          </p:cNvSpPr>
          <p:nvPr>
            <p:ph type="title"/>
          </p:nvPr>
        </p:nvSpPr>
        <p:spPr>
          <a:xfrm>
            <a:off x="536448" y="585216"/>
            <a:ext cx="38039040" cy="2048256"/>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42D6FA1-2709-B73E-1FB4-79D124F29973}"/>
              </a:ext>
            </a:extLst>
          </p:cNvPr>
          <p:cNvSpPr>
            <a:spLocks noGrp="1"/>
          </p:cNvSpPr>
          <p:nvPr>
            <p:ph idx="1"/>
          </p:nvPr>
        </p:nvSpPr>
        <p:spPr>
          <a:xfrm>
            <a:off x="536448" y="3212326"/>
            <a:ext cx="37990272" cy="16678656"/>
          </a:xfrm>
        </p:spPr>
        <p:txBody>
          <a:bodyPr>
            <a:normAutofit/>
          </a:bodyPr>
          <a:lstStyle>
            <a:lvl1pPr>
              <a:defRPr sz="11520">
                <a:latin typeface="Segoe UI" panose="020B0502040204020203" pitchFamily="34" charset="0"/>
                <a:cs typeface="Segoe UI" panose="020B0502040204020203" pitchFamily="34" charset="0"/>
              </a:defRPr>
            </a:lvl1pPr>
            <a:lvl2pPr>
              <a:defRPr sz="10240">
                <a:latin typeface="Segoe UI" panose="020B0502040204020203" pitchFamily="34" charset="0"/>
                <a:cs typeface="Segoe UI" panose="020B0502040204020203" pitchFamily="34" charset="0"/>
              </a:defRPr>
            </a:lvl2pPr>
            <a:lvl3pPr>
              <a:defRPr sz="8960">
                <a:latin typeface="Segoe UI" panose="020B0502040204020203" pitchFamily="34" charset="0"/>
                <a:cs typeface="Segoe UI" panose="020B0502040204020203" pitchFamily="34" charset="0"/>
              </a:defRPr>
            </a:lvl3pPr>
            <a:lvl4pPr>
              <a:defRPr sz="7680">
                <a:latin typeface="Segoe UI" panose="020B0502040204020203" pitchFamily="34" charset="0"/>
                <a:cs typeface="Segoe UI" panose="020B0502040204020203" pitchFamily="34" charset="0"/>
              </a:defRPr>
            </a:lvl4pPr>
            <a:lvl5pPr>
              <a:defRPr sz="7680">
                <a:latin typeface="Segoe UI" panose="020B0502040204020203" pitchFamily="34" charset="0"/>
                <a:cs typeface="Segoe UI" panose="020B0502040204020203"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a:extLst>
              <a:ext uri="{FF2B5EF4-FFF2-40B4-BE49-F238E27FC236}">
                <a16:creationId xmlns:a16="http://schemas.microsoft.com/office/drawing/2014/main" id="{B01D0307-2E6D-D4AF-A077-9E25834B7979}"/>
              </a:ext>
            </a:extLst>
          </p:cNvPr>
          <p:cNvSpPr>
            <a:spLocks noGrp="1"/>
          </p:cNvSpPr>
          <p:nvPr>
            <p:ph type="sldNum" sz="quarter" idx="11"/>
          </p:nvPr>
        </p:nvSpPr>
        <p:spPr/>
        <p:txBody>
          <a:bodyPr/>
          <a:lstStyle>
            <a:lvl1pPr>
              <a:defRPr>
                <a:cs typeface="Segoe UI" panose="020B0502040204020203" pitchFamily="34" charset="0"/>
              </a:defRPr>
            </a:lvl1pPr>
          </a:lstStyle>
          <a:p>
            <a:fld id="{7CC41F94-DB9E-41FE-8C91-009968630FE3}" type="slidenum">
              <a:rPr lang="en-US" smtClean="0"/>
              <a:pPr/>
              <a:t>‹#›</a:t>
            </a:fld>
            <a:endParaRPr lang="en-US" dirty="0"/>
          </a:p>
        </p:txBody>
      </p:sp>
    </p:spTree>
    <p:extLst>
      <p:ext uri="{BB962C8B-B14F-4D97-AF65-F5344CB8AC3E}">
        <p14:creationId xmlns:p14="http://schemas.microsoft.com/office/powerpoint/2010/main" val="232526098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0EA44F-0922-3376-A4C8-2DE5CB534547}"/>
              </a:ext>
            </a:extLst>
          </p:cNvPr>
          <p:cNvSpPr>
            <a:spLocks noGrp="1"/>
          </p:cNvSpPr>
          <p:nvPr>
            <p:ph type="ctrTitle"/>
          </p:nvPr>
        </p:nvSpPr>
        <p:spPr>
          <a:xfrm>
            <a:off x="4876800" y="3591562"/>
            <a:ext cx="29260800" cy="7640320"/>
          </a:xfrm>
        </p:spPr>
        <p:txBody>
          <a:bodyPr anchor="b"/>
          <a:lstStyle>
            <a:lvl1pPr algn="ctr">
              <a:defRPr sz="192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61EA08EC-CCD4-DCD6-108F-696B1E93874E}"/>
              </a:ext>
            </a:extLst>
          </p:cNvPr>
          <p:cNvSpPr>
            <a:spLocks noGrp="1"/>
          </p:cNvSpPr>
          <p:nvPr>
            <p:ph type="subTitle" idx="1"/>
          </p:nvPr>
        </p:nvSpPr>
        <p:spPr>
          <a:xfrm>
            <a:off x="4876800" y="11526522"/>
            <a:ext cx="29260800" cy="5298438"/>
          </a:xfrm>
        </p:spPr>
        <p:txBody>
          <a:bodyPr>
            <a:normAutofit/>
          </a:bodyPr>
          <a:lstStyle>
            <a:lvl1pPr marL="0" indent="0" algn="ctr">
              <a:buNone/>
              <a:defRPr sz="10240">
                <a:latin typeface="Segoe UI" panose="020B0502040204020203" pitchFamily="34" charset="0"/>
                <a:cs typeface="Segoe UI" panose="020B0502040204020203" pitchFamily="34" charset="0"/>
              </a:defRPr>
            </a:lvl1pPr>
            <a:lvl2pPr marL="1463040" indent="0" algn="ctr">
              <a:buNone/>
              <a:defRPr sz="6400"/>
            </a:lvl2pPr>
            <a:lvl3pPr marL="2926080" indent="0" algn="ctr">
              <a:buNone/>
              <a:defRPr sz="5760"/>
            </a:lvl3pPr>
            <a:lvl4pPr marL="4389120" indent="0" algn="ctr">
              <a:buNone/>
              <a:defRPr sz="5120"/>
            </a:lvl4pPr>
            <a:lvl5pPr marL="5852160" indent="0" algn="ctr">
              <a:buNone/>
              <a:defRPr sz="5120"/>
            </a:lvl5pPr>
            <a:lvl6pPr marL="7315200" indent="0" algn="ctr">
              <a:buNone/>
              <a:defRPr sz="5120"/>
            </a:lvl6pPr>
            <a:lvl7pPr marL="8778240" indent="0" algn="ctr">
              <a:buNone/>
              <a:defRPr sz="5120"/>
            </a:lvl7pPr>
            <a:lvl8pPr marL="10241280" indent="0" algn="ctr">
              <a:buNone/>
              <a:defRPr sz="5120"/>
            </a:lvl8pPr>
            <a:lvl9pPr marL="11704320" indent="0" algn="ctr">
              <a:buNone/>
              <a:defRPr sz="5120"/>
            </a:lvl9pPr>
          </a:lstStyle>
          <a:p>
            <a:r>
              <a:rPr lang="en-US"/>
              <a:t>Click to edit Master subtitle style</a:t>
            </a:r>
            <a:endParaRPr lang="en-US" dirty="0"/>
          </a:p>
        </p:txBody>
      </p:sp>
      <p:sp>
        <p:nvSpPr>
          <p:cNvPr id="9" name="Slide Number Placeholder 8">
            <a:extLst>
              <a:ext uri="{FF2B5EF4-FFF2-40B4-BE49-F238E27FC236}">
                <a16:creationId xmlns:a16="http://schemas.microsoft.com/office/drawing/2014/main" id="{6B379078-8826-1B36-F956-7068F92149CF}"/>
              </a:ext>
            </a:extLst>
          </p:cNvPr>
          <p:cNvSpPr>
            <a:spLocks noGrp="1"/>
          </p:cNvSpPr>
          <p:nvPr>
            <p:ph type="sldNum" sz="quarter" idx="11"/>
          </p:nvPr>
        </p:nvSpPr>
        <p:spPr/>
        <p:txBody>
          <a:bodyPr/>
          <a:lstStyle>
            <a:lvl1pPr>
              <a:defRPr>
                <a:cs typeface="Segoe UI" panose="020B0502040204020203" pitchFamily="34" charset="0"/>
              </a:defRPr>
            </a:lvl1pPr>
          </a:lstStyle>
          <a:p>
            <a:fld id="{7CC41F94-DB9E-41FE-8C91-009968630FE3}" type="slidenum">
              <a:rPr lang="en-US" smtClean="0"/>
              <a:pPr/>
              <a:t>‹#›</a:t>
            </a:fld>
            <a:endParaRPr lang="en-US" dirty="0"/>
          </a:p>
        </p:txBody>
      </p:sp>
    </p:spTree>
    <p:extLst>
      <p:ext uri="{BB962C8B-B14F-4D97-AF65-F5344CB8AC3E}">
        <p14:creationId xmlns:p14="http://schemas.microsoft.com/office/powerpoint/2010/main" val="175725339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A365F-6196-9B7D-15AB-E6BADA5655DB}"/>
              </a:ext>
            </a:extLst>
          </p:cNvPr>
          <p:cNvSpPr>
            <a:spLocks noGrp="1"/>
          </p:cNvSpPr>
          <p:nvPr>
            <p:ph type="title"/>
          </p:nvPr>
        </p:nvSpPr>
        <p:spPr>
          <a:xfrm>
            <a:off x="536448" y="585216"/>
            <a:ext cx="38039040" cy="2048256"/>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42D6FA1-2709-B73E-1FB4-79D124F29973}"/>
              </a:ext>
            </a:extLst>
          </p:cNvPr>
          <p:cNvSpPr>
            <a:spLocks noGrp="1"/>
          </p:cNvSpPr>
          <p:nvPr>
            <p:ph idx="1"/>
          </p:nvPr>
        </p:nvSpPr>
        <p:spPr>
          <a:xfrm>
            <a:off x="536448" y="3212326"/>
            <a:ext cx="37990272" cy="16678656"/>
          </a:xfrm>
        </p:spPr>
        <p:txBody>
          <a:bodyPr>
            <a:normAutofit/>
          </a:bodyPr>
          <a:lstStyle>
            <a:lvl1pPr>
              <a:defRPr sz="11520">
                <a:latin typeface="Segoe UI" panose="020B0502040204020203" pitchFamily="34" charset="0"/>
                <a:cs typeface="Segoe UI" panose="020B0502040204020203" pitchFamily="34" charset="0"/>
              </a:defRPr>
            </a:lvl1pPr>
            <a:lvl2pPr>
              <a:defRPr sz="10240">
                <a:latin typeface="Segoe UI" panose="020B0502040204020203" pitchFamily="34" charset="0"/>
                <a:cs typeface="Segoe UI" panose="020B0502040204020203" pitchFamily="34" charset="0"/>
              </a:defRPr>
            </a:lvl2pPr>
            <a:lvl3pPr>
              <a:defRPr sz="8960">
                <a:latin typeface="Segoe UI" panose="020B0502040204020203" pitchFamily="34" charset="0"/>
                <a:cs typeface="Segoe UI" panose="020B0502040204020203" pitchFamily="34" charset="0"/>
              </a:defRPr>
            </a:lvl3pPr>
            <a:lvl4pPr>
              <a:defRPr sz="7680">
                <a:latin typeface="Segoe UI" panose="020B0502040204020203" pitchFamily="34" charset="0"/>
                <a:cs typeface="Segoe UI" panose="020B0502040204020203" pitchFamily="34" charset="0"/>
              </a:defRPr>
            </a:lvl4pPr>
            <a:lvl5pPr>
              <a:defRPr sz="7680">
                <a:latin typeface="Segoe UI" panose="020B0502040204020203" pitchFamily="34" charset="0"/>
                <a:cs typeface="Segoe UI" panose="020B0502040204020203"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a:extLst>
              <a:ext uri="{FF2B5EF4-FFF2-40B4-BE49-F238E27FC236}">
                <a16:creationId xmlns:a16="http://schemas.microsoft.com/office/drawing/2014/main" id="{B01D0307-2E6D-D4AF-A077-9E25834B7979}"/>
              </a:ext>
            </a:extLst>
          </p:cNvPr>
          <p:cNvSpPr>
            <a:spLocks noGrp="1"/>
          </p:cNvSpPr>
          <p:nvPr>
            <p:ph type="sldNum" sz="quarter" idx="11"/>
          </p:nvPr>
        </p:nvSpPr>
        <p:spPr/>
        <p:txBody>
          <a:bodyPr/>
          <a:lstStyle>
            <a:lvl1pPr>
              <a:defRPr>
                <a:cs typeface="Segoe UI" panose="020B0502040204020203" pitchFamily="34" charset="0"/>
              </a:defRPr>
            </a:lvl1pPr>
          </a:lstStyle>
          <a:p>
            <a:fld id="{7CC41F94-DB9E-41FE-8C91-009968630FE3}" type="slidenum">
              <a:rPr lang="en-US" smtClean="0"/>
              <a:pPr/>
              <a:t>‹#›</a:t>
            </a:fld>
            <a:endParaRPr lang="en-US" dirty="0"/>
          </a:p>
        </p:txBody>
      </p:sp>
    </p:spTree>
    <p:extLst>
      <p:ext uri="{BB962C8B-B14F-4D97-AF65-F5344CB8AC3E}">
        <p14:creationId xmlns:p14="http://schemas.microsoft.com/office/powerpoint/2010/main" val="347827628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Divi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768691-D933-8A46-B823-FD76C6DCDFCC}"/>
              </a:ext>
            </a:extLst>
          </p:cNvPr>
          <p:cNvSpPr>
            <a:spLocks noGrp="1"/>
          </p:cNvSpPr>
          <p:nvPr>
            <p:ph type="title"/>
          </p:nvPr>
        </p:nvSpPr>
        <p:spPr>
          <a:xfrm>
            <a:off x="2661920" y="5471163"/>
            <a:ext cx="33649920" cy="9128758"/>
          </a:xfrm>
        </p:spPr>
        <p:txBody>
          <a:bodyPr anchor="t"/>
          <a:lstStyle>
            <a:lvl1pPr>
              <a:defRPr sz="192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05B48DF-F630-0CA4-6FC4-2656A360ABBB}"/>
              </a:ext>
            </a:extLst>
          </p:cNvPr>
          <p:cNvSpPr>
            <a:spLocks noGrp="1"/>
          </p:cNvSpPr>
          <p:nvPr>
            <p:ph type="body" idx="1"/>
          </p:nvPr>
        </p:nvSpPr>
        <p:spPr>
          <a:xfrm>
            <a:off x="2661920" y="14686283"/>
            <a:ext cx="33649920" cy="4800598"/>
          </a:xfrm>
        </p:spPr>
        <p:txBody>
          <a:bodyPr>
            <a:normAutofit/>
          </a:bodyPr>
          <a:lstStyle>
            <a:lvl1pPr marL="0" indent="0">
              <a:buNone/>
              <a:defRPr sz="11520">
                <a:solidFill>
                  <a:schemeClr val="tx1">
                    <a:tint val="75000"/>
                  </a:schemeClr>
                </a:solidFill>
                <a:latin typeface="Segoe UI" panose="020B0502040204020203" pitchFamily="34" charset="0"/>
                <a:cs typeface="Segoe UI" panose="020B0502040204020203" pitchFamily="34" charset="0"/>
              </a:defRPr>
            </a:lvl1pPr>
            <a:lvl2pPr marL="1463040" indent="0">
              <a:buNone/>
              <a:defRPr sz="6400">
                <a:solidFill>
                  <a:schemeClr val="tx1">
                    <a:tint val="75000"/>
                  </a:schemeClr>
                </a:solidFill>
              </a:defRPr>
            </a:lvl2pPr>
            <a:lvl3pPr marL="2926080" indent="0">
              <a:buNone/>
              <a:defRPr sz="5760">
                <a:solidFill>
                  <a:schemeClr val="tx1">
                    <a:tint val="75000"/>
                  </a:schemeClr>
                </a:solidFill>
              </a:defRPr>
            </a:lvl3pPr>
            <a:lvl4pPr marL="4389120" indent="0">
              <a:buNone/>
              <a:defRPr sz="5120">
                <a:solidFill>
                  <a:schemeClr val="tx1">
                    <a:tint val="75000"/>
                  </a:schemeClr>
                </a:solidFill>
              </a:defRPr>
            </a:lvl4pPr>
            <a:lvl5pPr marL="5852160" indent="0">
              <a:buNone/>
              <a:defRPr sz="5120">
                <a:solidFill>
                  <a:schemeClr val="tx1">
                    <a:tint val="75000"/>
                  </a:schemeClr>
                </a:solidFill>
              </a:defRPr>
            </a:lvl5pPr>
            <a:lvl6pPr marL="7315200" indent="0">
              <a:buNone/>
              <a:defRPr sz="5120">
                <a:solidFill>
                  <a:schemeClr val="tx1">
                    <a:tint val="75000"/>
                  </a:schemeClr>
                </a:solidFill>
              </a:defRPr>
            </a:lvl6pPr>
            <a:lvl7pPr marL="8778240" indent="0">
              <a:buNone/>
              <a:defRPr sz="5120">
                <a:solidFill>
                  <a:schemeClr val="tx1">
                    <a:tint val="75000"/>
                  </a:schemeClr>
                </a:solidFill>
              </a:defRPr>
            </a:lvl7pPr>
            <a:lvl8pPr marL="10241280" indent="0">
              <a:buNone/>
              <a:defRPr sz="5120">
                <a:solidFill>
                  <a:schemeClr val="tx1">
                    <a:tint val="75000"/>
                  </a:schemeClr>
                </a:solidFill>
              </a:defRPr>
            </a:lvl8pPr>
            <a:lvl9pPr marL="11704320" indent="0">
              <a:buNone/>
              <a:defRPr sz="5120">
                <a:solidFill>
                  <a:schemeClr val="tx1">
                    <a:tint val="75000"/>
                  </a:schemeClr>
                </a:solidFill>
              </a:defRPr>
            </a:lvl9pPr>
          </a:lstStyle>
          <a:p>
            <a:pPr lvl="0"/>
            <a:r>
              <a:rPr lang="en-US"/>
              <a:t>Click to edit Master text styles</a:t>
            </a:r>
          </a:p>
        </p:txBody>
      </p:sp>
      <p:sp>
        <p:nvSpPr>
          <p:cNvPr id="10" name="Slide Number Placeholder 9">
            <a:extLst>
              <a:ext uri="{FF2B5EF4-FFF2-40B4-BE49-F238E27FC236}">
                <a16:creationId xmlns:a16="http://schemas.microsoft.com/office/drawing/2014/main" id="{92E27287-5C23-BD04-8E41-564245D67677}"/>
              </a:ext>
            </a:extLst>
          </p:cNvPr>
          <p:cNvSpPr>
            <a:spLocks noGrp="1"/>
          </p:cNvSpPr>
          <p:nvPr>
            <p:ph type="sldNum" sz="quarter" idx="11"/>
          </p:nvPr>
        </p:nvSpPr>
        <p:spPr/>
        <p:txBody>
          <a:bodyPr/>
          <a:lstStyle>
            <a:lvl1pPr>
              <a:defRPr>
                <a:cs typeface="Segoe UI" panose="020B0502040204020203" pitchFamily="34" charset="0"/>
              </a:defRPr>
            </a:lvl1pPr>
          </a:lstStyle>
          <a:p>
            <a:fld id="{7CC41F94-DB9E-41FE-8C91-009968630FE3}" type="slidenum">
              <a:rPr lang="en-US" smtClean="0"/>
              <a:pPr/>
              <a:t>‹#›</a:t>
            </a:fld>
            <a:endParaRPr lang="en-US" dirty="0"/>
          </a:p>
        </p:txBody>
      </p:sp>
    </p:spTree>
    <p:extLst>
      <p:ext uri="{BB962C8B-B14F-4D97-AF65-F5344CB8AC3E}">
        <p14:creationId xmlns:p14="http://schemas.microsoft.com/office/powerpoint/2010/main" val="350023352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Section Summar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768691-D933-8A46-B823-FD76C6DCDFCC}"/>
              </a:ext>
            </a:extLst>
          </p:cNvPr>
          <p:cNvSpPr>
            <a:spLocks noGrp="1"/>
          </p:cNvSpPr>
          <p:nvPr>
            <p:ph type="title"/>
          </p:nvPr>
        </p:nvSpPr>
        <p:spPr>
          <a:xfrm>
            <a:off x="2661920" y="5471163"/>
            <a:ext cx="33649920" cy="3237411"/>
          </a:xfrm>
        </p:spPr>
        <p:txBody>
          <a:bodyPr anchor="t"/>
          <a:lstStyle>
            <a:lvl1pPr>
              <a:defRPr sz="192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05B48DF-F630-0CA4-6FC4-2656A360ABBB}"/>
              </a:ext>
            </a:extLst>
          </p:cNvPr>
          <p:cNvSpPr>
            <a:spLocks noGrp="1"/>
          </p:cNvSpPr>
          <p:nvPr>
            <p:ph type="body" idx="1"/>
          </p:nvPr>
        </p:nvSpPr>
        <p:spPr>
          <a:xfrm>
            <a:off x="2661920" y="9022083"/>
            <a:ext cx="33649920" cy="10464800"/>
          </a:xfrm>
        </p:spPr>
        <p:txBody>
          <a:bodyPr>
            <a:normAutofit/>
          </a:bodyPr>
          <a:lstStyle>
            <a:lvl1pPr marL="0" indent="0">
              <a:buNone/>
              <a:defRPr sz="11520">
                <a:solidFill>
                  <a:schemeClr val="tx1">
                    <a:tint val="75000"/>
                  </a:schemeClr>
                </a:solidFill>
                <a:latin typeface="Segoe UI" panose="020B0502040204020203" pitchFamily="34" charset="0"/>
                <a:cs typeface="Segoe UI" panose="020B0502040204020203" pitchFamily="34" charset="0"/>
              </a:defRPr>
            </a:lvl1pPr>
            <a:lvl2pPr marL="1463040" indent="0">
              <a:buNone/>
              <a:defRPr sz="6400">
                <a:solidFill>
                  <a:schemeClr val="tx1">
                    <a:tint val="75000"/>
                  </a:schemeClr>
                </a:solidFill>
              </a:defRPr>
            </a:lvl2pPr>
            <a:lvl3pPr marL="2926080" indent="0">
              <a:buNone/>
              <a:defRPr sz="5760">
                <a:solidFill>
                  <a:schemeClr val="tx1">
                    <a:tint val="75000"/>
                  </a:schemeClr>
                </a:solidFill>
              </a:defRPr>
            </a:lvl3pPr>
            <a:lvl4pPr marL="4389120" indent="0">
              <a:buNone/>
              <a:defRPr sz="5120">
                <a:solidFill>
                  <a:schemeClr val="tx1">
                    <a:tint val="75000"/>
                  </a:schemeClr>
                </a:solidFill>
              </a:defRPr>
            </a:lvl4pPr>
            <a:lvl5pPr marL="5852160" indent="0">
              <a:buNone/>
              <a:defRPr sz="5120">
                <a:solidFill>
                  <a:schemeClr val="tx1">
                    <a:tint val="75000"/>
                  </a:schemeClr>
                </a:solidFill>
              </a:defRPr>
            </a:lvl5pPr>
            <a:lvl6pPr marL="7315200" indent="0">
              <a:buNone/>
              <a:defRPr sz="5120">
                <a:solidFill>
                  <a:schemeClr val="tx1">
                    <a:tint val="75000"/>
                  </a:schemeClr>
                </a:solidFill>
              </a:defRPr>
            </a:lvl6pPr>
            <a:lvl7pPr marL="8778240" indent="0">
              <a:buNone/>
              <a:defRPr sz="5120">
                <a:solidFill>
                  <a:schemeClr val="tx1">
                    <a:tint val="75000"/>
                  </a:schemeClr>
                </a:solidFill>
              </a:defRPr>
            </a:lvl7pPr>
            <a:lvl8pPr marL="10241280" indent="0">
              <a:buNone/>
              <a:defRPr sz="5120">
                <a:solidFill>
                  <a:schemeClr val="tx1">
                    <a:tint val="75000"/>
                  </a:schemeClr>
                </a:solidFill>
              </a:defRPr>
            </a:lvl8pPr>
            <a:lvl9pPr marL="11704320" indent="0">
              <a:buNone/>
              <a:defRPr sz="5120">
                <a:solidFill>
                  <a:schemeClr val="tx1">
                    <a:tint val="75000"/>
                  </a:schemeClr>
                </a:solidFill>
              </a:defRPr>
            </a:lvl9pPr>
          </a:lstStyle>
          <a:p>
            <a:pPr lvl="0"/>
            <a:r>
              <a:rPr lang="en-US"/>
              <a:t>Click to edit Master text styles</a:t>
            </a:r>
          </a:p>
        </p:txBody>
      </p:sp>
      <p:sp>
        <p:nvSpPr>
          <p:cNvPr id="10" name="Slide Number Placeholder 9">
            <a:extLst>
              <a:ext uri="{FF2B5EF4-FFF2-40B4-BE49-F238E27FC236}">
                <a16:creationId xmlns:a16="http://schemas.microsoft.com/office/drawing/2014/main" id="{EA0FB9A4-D1B7-DF3F-6C67-37E2C549C02C}"/>
              </a:ext>
            </a:extLst>
          </p:cNvPr>
          <p:cNvSpPr>
            <a:spLocks noGrp="1"/>
          </p:cNvSpPr>
          <p:nvPr>
            <p:ph type="sldNum" sz="quarter" idx="11"/>
          </p:nvPr>
        </p:nvSpPr>
        <p:spPr/>
        <p:txBody>
          <a:bodyPr/>
          <a:lstStyle>
            <a:lvl1pPr>
              <a:defRPr>
                <a:cs typeface="Segoe UI" panose="020B0502040204020203" pitchFamily="34" charset="0"/>
              </a:defRPr>
            </a:lvl1pPr>
          </a:lstStyle>
          <a:p>
            <a:fld id="{7CC41F94-DB9E-41FE-8C91-009968630FE3}" type="slidenum">
              <a:rPr lang="en-US" smtClean="0"/>
              <a:pPr/>
              <a:t>‹#›</a:t>
            </a:fld>
            <a:endParaRPr lang="en-US" dirty="0"/>
          </a:p>
        </p:txBody>
      </p:sp>
    </p:spTree>
    <p:extLst>
      <p:ext uri="{BB962C8B-B14F-4D97-AF65-F5344CB8AC3E}">
        <p14:creationId xmlns:p14="http://schemas.microsoft.com/office/powerpoint/2010/main" val="18375082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AFD9D3-1B70-40B0-5499-F6539B9E664A}"/>
              </a:ext>
            </a:extLst>
          </p:cNvPr>
          <p:cNvSpPr>
            <a:spLocks noGrp="1"/>
          </p:cNvSpPr>
          <p:nvPr>
            <p:ph type="title"/>
          </p:nvPr>
        </p:nvSpPr>
        <p:spPr>
          <a:xfrm>
            <a:off x="487680" y="585216"/>
            <a:ext cx="38039040" cy="2048256"/>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36E7E51-79CD-65EC-A3E5-5CB3790EDC81}"/>
              </a:ext>
            </a:extLst>
          </p:cNvPr>
          <p:cNvSpPr>
            <a:spLocks noGrp="1"/>
          </p:cNvSpPr>
          <p:nvPr>
            <p:ph sz="half" idx="1"/>
          </p:nvPr>
        </p:nvSpPr>
        <p:spPr>
          <a:xfrm>
            <a:off x="487682" y="3225051"/>
            <a:ext cx="18678147" cy="16589597"/>
          </a:xfrm>
        </p:spPr>
        <p:txBody>
          <a:bodyPr>
            <a:normAutofit/>
          </a:bodyPr>
          <a:lstStyle>
            <a:lvl1pPr>
              <a:defRPr sz="11520">
                <a:latin typeface="Segoe UI" panose="020B0502040204020203" pitchFamily="34" charset="0"/>
                <a:cs typeface="Segoe UI" panose="020B0502040204020203" pitchFamily="34" charset="0"/>
              </a:defRPr>
            </a:lvl1pPr>
            <a:lvl2pPr>
              <a:defRPr sz="10240">
                <a:latin typeface="Segoe UI" panose="020B0502040204020203" pitchFamily="34" charset="0"/>
                <a:cs typeface="Segoe UI" panose="020B0502040204020203" pitchFamily="34" charset="0"/>
              </a:defRPr>
            </a:lvl2pPr>
            <a:lvl3pPr>
              <a:defRPr sz="8960">
                <a:latin typeface="Segoe UI" panose="020B0502040204020203" pitchFamily="34" charset="0"/>
                <a:cs typeface="Segoe UI" panose="020B0502040204020203" pitchFamily="34" charset="0"/>
              </a:defRPr>
            </a:lvl3pPr>
            <a:lvl4pPr>
              <a:defRPr sz="7680">
                <a:latin typeface="Segoe UI" panose="020B0502040204020203" pitchFamily="34" charset="0"/>
                <a:cs typeface="Segoe UI" panose="020B0502040204020203" pitchFamily="34" charset="0"/>
              </a:defRPr>
            </a:lvl4pPr>
            <a:lvl5pPr>
              <a:defRPr sz="7680">
                <a:latin typeface="Segoe UI" panose="020B0502040204020203" pitchFamily="34" charset="0"/>
                <a:cs typeface="Segoe UI" panose="020B0502040204020203"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47FC5F9-8BF8-ABD1-71AA-C9714FF47F69}"/>
              </a:ext>
            </a:extLst>
          </p:cNvPr>
          <p:cNvSpPr>
            <a:spLocks noGrp="1"/>
          </p:cNvSpPr>
          <p:nvPr>
            <p:ph sz="half" idx="2"/>
          </p:nvPr>
        </p:nvSpPr>
        <p:spPr>
          <a:xfrm>
            <a:off x="19812000" y="3235480"/>
            <a:ext cx="18714720" cy="16589597"/>
          </a:xfrm>
        </p:spPr>
        <p:txBody>
          <a:bodyPr>
            <a:normAutofit/>
          </a:bodyPr>
          <a:lstStyle>
            <a:lvl1pPr>
              <a:defRPr sz="11520">
                <a:latin typeface="Segoe UI" panose="020B0502040204020203" pitchFamily="34" charset="0"/>
                <a:cs typeface="Segoe UI" panose="020B0502040204020203" pitchFamily="34" charset="0"/>
              </a:defRPr>
            </a:lvl1pPr>
            <a:lvl2pPr>
              <a:defRPr sz="10240">
                <a:latin typeface="Segoe UI" panose="020B0502040204020203" pitchFamily="34" charset="0"/>
                <a:cs typeface="Segoe UI" panose="020B0502040204020203" pitchFamily="34" charset="0"/>
              </a:defRPr>
            </a:lvl2pPr>
            <a:lvl3pPr>
              <a:defRPr sz="8960">
                <a:latin typeface="Segoe UI" panose="020B0502040204020203" pitchFamily="34" charset="0"/>
                <a:cs typeface="Segoe UI" panose="020B0502040204020203" pitchFamily="34" charset="0"/>
              </a:defRPr>
            </a:lvl3pPr>
            <a:lvl4pPr>
              <a:defRPr sz="7680">
                <a:latin typeface="Segoe UI" panose="020B0502040204020203" pitchFamily="34" charset="0"/>
                <a:cs typeface="Segoe UI" panose="020B0502040204020203" pitchFamily="34" charset="0"/>
              </a:defRPr>
            </a:lvl4pPr>
            <a:lvl5pPr>
              <a:defRPr sz="7680">
                <a:latin typeface="Segoe UI" panose="020B0502040204020203" pitchFamily="34" charset="0"/>
                <a:cs typeface="Segoe UI" panose="020B0502040204020203"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Slide Number Placeholder 10">
            <a:extLst>
              <a:ext uri="{FF2B5EF4-FFF2-40B4-BE49-F238E27FC236}">
                <a16:creationId xmlns:a16="http://schemas.microsoft.com/office/drawing/2014/main" id="{CCD226D3-D2B7-727B-900F-89644C80554E}"/>
              </a:ext>
            </a:extLst>
          </p:cNvPr>
          <p:cNvSpPr>
            <a:spLocks noGrp="1"/>
          </p:cNvSpPr>
          <p:nvPr>
            <p:ph type="sldNum" sz="quarter" idx="11"/>
          </p:nvPr>
        </p:nvSpPr>
        <p:spPr/>
        <p:txBody>
          <a:bodyPr/>
          <a:lstStyle>
            <a:lvl1pPr>
              <a:defRPr>
                <a:cs typeface="Segoe UI" panose="020B0502040204020203" pitchFamily="34" charset="0"/>
              </a:defRPr>
            </a:lvl1pPr>
          </a:lstStyle>
          <a:p>
            <a:fld id="{7CC41F94-DB9E-41FE-8C91-009968630FE3}" type="slidenum">
              <a:rPr lang="en-US" smtClean="0"/>
              <a:pPr/>
              <a:t>‹#›</a:t>
            </a:fld>
            <a:endParaRPr lang="en-US" dirty="0"/>
          </a:p>
        </p:txBody>
      </p:sp>
    </p:spTree>
    <p:extLst>
      <p:ext uri="{BB962C8B-B14F-4D97-AF65-F5344CB8AC3E}">
        <p14:creationId xmlns:p14="http://schemas.microsoft.com/office/powerpoint/2010/main" val="123074329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01DE4-42CA-F807-E2F1-5BF904FEBCA3}"/>
              </a:ext>
            </a:extLst>
          </p:cNvPr>
          <p:cNvSpPr>
            <a:spLocks noGrp="1"/>
          </p:cNvSpPr>
          <p:nvPr>
            <p:ph type="title"/>
          </p:nvPr>
        </p:nvSpPr>
        <p:spPr>
          <a:xfrm>
            <a:off x="487680" y="585216"/>
            <a:ext cx="38039040" cy="204825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FC2EBA3-F103-438B-0744-A5E2FC1B25FD}"/>
              </a:ext>
            </a:extLst>
          </p:cNvPr>
          <p:cNvSpPr>
            <a:spLocks noGrp="1"/>
          </p:cNvSpPr>
          <p:nvPr>
            <p:ph type="body" idx="1"/>
          </p:nvPr>
        </p:nvSpPr>
        <p:spPr>
          <a:xfrm>
            <a:off x="487680" y="3198682"/>
            <a:ext cx="18536634" cy="1463040"/>
          </a:xfrm>
        </p:spPr>
        <p:txBody>
          <a:bodyPr anchor="b"/>
          <a:lstStyle>
            <a:lvl1pPr marL="0" indent="0">
              <a:buNone/>
              <a:defRPr sz="7680" b="1">
                <a:latin typeface="Segoe UI" panose="020B0502040204020203" pitchFamily="34" charset="0"/>
                <a:cs typeface="Segoe UI" panose="020B0502040204020203" pitchFamily="34" charset="0"/>
              </a:defRPr>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a:t>Click to edit Master text styles</a:t>
            </a:r>
          </a:p>
        </p:txBody>
      </p:sp>
      <p:sp>
        <p:nvSpPr>
          <p:cNvPr id="4" name="Content Placeholder 3">
            <a:extLst>
              <a:ext uri="{FF2B5EF4-FFF2-40B4-BE49-F238E27FC236}">
                <a16:creationId xmlns:a16="http://schemas.microsoft.com/office/drawing/2014/main" id="{575F02D3-61AF-8FD6-8AD8-2BD069D933DC}"/>
              </a:ext>
            </a:extLst>
          </p:cNvPr>
          <p:cNvSpPr>
            <a:spLocks noGrp="1"/>
          </p:cNvSpPr>
          <p:nvPr>
            <p:ph sz="half" idx="2"/>
          </p:nvPr>
        </p:nvSpPr>
        <p:spPr>
          <a:xfrm>
            <a:off x="538989" y="5077451"/>
            <a:ext cx="18536634" cy="14729462"/>
          </a:xfrm>
        </p:spPr>
        <p:txBody>
          <a:bodyPr/>
          <a:lstStyle>
            <a:lvl1pPr>
              <a:defRPr>
                <a:latin typeface="Segoe UI" panose="020B0502040204020203" pitchFamily="34" charset="0"/>
                <a:cs typeface="Segoe UI" panose="020B0502040204020203" pitchFamily="34" charset="0"/>
              </a:defRPr>
            </a:lvl1pPr>
            <a:lvl2pPr>
              <a:defRPr>
                <a:latin typeface="Segoe UI" panose="020B0502040204020203" pitchFamily="34" charset="0"/>
                <a:cs typeface="Segoe UI" panose="020B0502040204020203" pitchFamily="34" charset="0"/>
              </a:defRPr>
            </a:lvl2pPr>
            <a:lvl3pPr>
              <a:defRPr>
                <a:latin typeface="Segoe UI" panose="020B0502040204020203" pitchFamily="34" charset="0"/>
                <a:cs typeface="Segoe UI" panose="020B0502040204020203" pitchFamily="34" charset="0"/>
              </a:defRPr>
            </a:lvl3pPr>
            <a:lvl4pPr>
              <a:defRPr>
                <a:latin typeface="Segoe UI" panose="020B0502040204020203" pitchFamily="34" charset="0"/>
                <a:cs typeface="Segoe UI" panose="020B0502040204020203" pitchFamily="34" charset="0"/>
              </a:defRPr>
            </a:lvl4pPr>
            <a:lvl5pPr>
              <a:defRPr>
                <a:latin typeface="Segoe UI" panose="020B0502040204020203" pitchFamily="34" charset="0"/>
                <a:cs typeface="Segoe UI" panose="020B0502040204020203"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C5358E7-780C-D2FE-9629-78167A54CF28}"/>
              </a:ext>
            </a:extLst>
          </p:cNvPr>
          <p:cNvSpPr>
            <a:spLocks noGrp="1"/>
          </p:cNvSpPr>
          <p:nvPr>
            <p:ph type="body" sz="quarter" idx="3"/>
          </p:nvPr>
        </p:nvSpPr>
        <p:spPr>
          <a:xfrm>
            <a:off x="19745958" y="3237514"/>
            <a:ext cx="18775680" cy="1463040"/>
          </a:xfrm>
        </p:spPr>
        <p:txBody>
          <a:bodyPr anchor="b"/>
          <a:lstStyle>
            <a:lvl1pPr marL="0" indent="0">
              <a:buNone/>
              <a:defRPr sz="7680" b="1">
                <a:latin typeface="Segoe UI" panose="020B0502040204020203" pitchFamily="34" charset="0"/>
                <a:cs typeface="Segoe UI" panose="020B0502040204020203" pitchFamily="34" charset="0"/>
              </a:defRPr>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a:t>Click to edit Master text styles</a:t>
            </a:r>
          </a:p>
        </p:txBody>
      </p:sp>
      <p:sp>
        <p:nvSpPr>
          <p:cNvPr id="6" name="Content Placeholder 5">
            <a:extLst>
              <a:ext uri="{FF2B5EF4-FFF2-40B4-BE49-F238E27FC236}">
                <a16:creationId xmlns:a16="http://schemas.microsoft.com/office/drawing/2014/main" id="{2B1FC435-0548-3CBE-7260-1CFD0D843C6E}"/>
              </a:ext>
            </a:extLst>
          </p:cNvPr>
          <p:cNvSpPr>
            <a:spLocks noGrp="1"/>
          </p:cNvSpPr>
          <p:nvPr>
            <p:ph sz="quarter" idx="4"/>
          </p:nvPr>
        </p:nvSpPr>
        <p:spPr>
          <a:xfrm>
            <a:off x="19745958" y="5077455"/>
            <a:ext cx="18775680" cy="14729462"/>
          </a:xfrm>
        </p:spPr>
        <p:txBody>
          <a:bodyPr/>
          <a:lstStyle>
            <a:lvl1pPr>
              <a:defRPr>
                <a:latin typeface="Segoe UI" panose="020B0502040204020203" pitchFamily="34" charset="0"/>
                <a:cs typeface="Segoe UI" panose="020B0502040204020203" pitchFamily="34" charset="0"/>
              </a:defRPr>
            </a:lvl1pPr>
            <a:lvl2pPr>
              <a:defRPr>
                <a:latin typeface="Segoe UI" panose="020B0502040204020203" pitchFamily="34" charset="0"/>
                <a:cs typeface="Segoe UI" panose="020B0502040204020203" pitchFamily="34" charset="0"/>
              </a:defRPr>
            </a:lvl2pPr>
            <a:lvl3pPr>
              <a:defRPr>
                <a:latin typeface="Segoe UI" panose="020B0502040204020203" pitchFamily="34" charset="0"/>
                <a:cs typeface="Segoe UI" panose="020B0502040204020203" pitchFamily="34" charset="0"/>
              </a:defRPr>
            </a:lvl3pPr>
            <a:lvl4pPr>
              <a:defRPr>
                <a:latin typeface="Segoe UI" panose="020B0502040204020203" pitchFamily="34" charset="0"/>
                <a:cs typeface="Segoe UI" panose="020B0502040204020203" pitchFamily="34" charset="0"/>
              </a:defRPr>
            </a:lvl4pPr>
            <a:lvl5pPr>
              <a:defRPr>
                <a:latin typeface="Segoe UI" panose="020B0502040204020203" pitchFamily="34" charset="0"/>
                <a:cs typeface="Segoe UI" panose="020B0502040204020203"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Slide Number Placeholder 12">
            <a:extLst>
              <a:ext uri="{FF2B5EF4-FFF2-40B4-BE49-F238E27FC236}">
                <a16:creationId xmlns:a16="http://schemas.microsoft.com/office/drawing/2014/main" id="{FF146B11-052F-0011-53AC-03DE26E9905C}"/>
              </a:ext>
            </a:extLst>
          </p:cNvPr>
          <p:cNvSpPr>
            <a:spLocks noGrp="1"/>
          </p:cNvSpPr>
          <p:nvPr>
            <p:ph type="sldNum" sz="quarter" idx="11"/>
          </p:nvPr>
        </p:nvSpPr>
        <p:spPr/>
        <p:txBody>
          <a:bodyPr/>
          <a:lstStyle>
            <a:lvl1pPr>
              <a:defRPr>
                <a:cs typeface="Segoe UI" panose="020B0502040204020203" pitchFamily="34" charset="0"/>
              </a:defRPr>
            </a:lvl1pPr>
          </a:lstStyle>
          <a:p>
            <a:fld id="{7CC41F94-DB9E-41FE-8C91-009968630FE3}" type="slidenum">
              <a:rPr lang="en-US" smtClean="0"/>
              <a:pPr/>
              <a:t>‹#›</a:t>
            </a:fld>
            <a:endParaRPr lang="en-US" dirty="0"/>
          </a:p>
        </p:txBody>
      </p:sp>
    </p:spTree>
    <p:extLst>
      <p:ext uri="{BB962C8B-B14F-4D97-AF65-F5344CB8AC3E}">
        <p14:creationId xmlns:p14="http://schemas.microsoft.com/office/powerpoint/2010/main" val="7817473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B6E1A-6FC9-D7FD-9D7F-3C3016BB81B1}"/>
              </a:ext>
            </a:extLst>
          </p:cNvPr>
          <p:cNvSpPr>
            <a:spLocks noGrp="1"/>
          </p:cNvSpPr>
          <p:nvPr>
            <p:ph type="title"/>
          </p:nvPr>
        </p:nvSpPr>
        <p:spPr>
          <a:xfrm>
            <a:off x="487680" y="585216"/>
            <a:ext cx="38039040" cy="2048256"/>
          </a:xfrm>
        </p:spPr>
        <p:txBody>
          <a:bodyPr/>
          <a:lstStyle/>
          <a:p>
            <a:r>
              <a:rPr lang="en-US"/>
              <a:t>Click to edit Master title style</a:t>
            </a:r>
            <a:endParaRPr lang="en-US" dirty="0"/>
          </a:p>
        </p:txBody>
      </p:sp>
      <p:sp>
        <p:nvSpPr>
          <p:cNvPr id="7" name="Picture Placeholder 6">
            <a:extLst>
              <a:ext uri="{FF2B5EF4-FFF2-40B4-BE49-F238E27FC236}">
                <a16:creationId xmlns:a16="http://schemas.microsoft.com/office/drawing/2014/main" id="{0EEEA910-0ABA-C488-BB13-6FF36ED0A8FE}"/>
              </a:ext>
            </a:extLst>
          </p:cNvPr>
          <p:cNvSpPr>
            <a:spLocks noGrp="1"/>
          </p:cNvSpPr>
          <p:nvPr>
            <p:ph type="pic" sz="quarter" idx="13"/>
          </p:nvPr>
        </p:nvSpPr>
        <p:spPr>
          <a:xfrm>
            <a:off x="487680" y="3212326"/>
            <a:ext cx="38039040" cy="16538714"/>
          </a:xfrm>
        </p:spPr>
        <p:txBody>
          <a:bodyPr/>
          <a:lstStyle>
            <a:lvl1pPr>
              <a:defRPr>
                <a:latin typeface="Segoe UI" panose="020B0502040204020203" pitchFamily="34" charset="0"/>
                <a:cs typeface="Segoe UI" panose="020B0502040204020203" pitchFamily="34" charset="0"/>
              </a:defRPr>
            </a:lvl1pPr>
          </a:lstStyle>
          <a:p>
            <a:r>
              <a:rPr lang="en-US"/>
              <a:t>Click icon to add picture</a:t>
            </a:r>
          </a:p>
        </p:txBody>
      </p:sp>
      <p:sp>
        <p:nvSpPr>
          <p:cNvPr id="10" name="Slide Number Placeholder 9">
            <a:extLst>
              <a:ext uri="{FF2B5EF4-FFF2-40B4-BE49-F238E27FC236}">
                <a16:creationId xmlns:a16="http://schemas.microsoft.com/office/drawing/2014/main" id="{B921B515-B1D6-627B-227B-2D8638646D8A}"/>
              </a:ext>
            </a:extLst>
          </p:cNvPr>
          <p:cNvSpPr>
            <a:spLocks noGrp="1"/>
          </p:cNvSpPr>
          <p:nvPr>
            <p:ph type="sldNum" sz="quarter" idx="15"/>
          </p:nvPr>
        </p:nvSpPr>
        <p:spPr/>
        <p:txBody>
          <a:bodyPr/>
          <a:lstStyle>
            <a:lvl1pPr>
              <a:defRPr>
                <a:cs typeface="Segoe UI" panose="020B0502040204020203" pitchFamily="34" charset="0"/>
              </a:defRPr>
            </a:lvl1pPr>
          </a:lstStyle>
          <a:p>
            <a:fld id="{7CC41F94-DB9E-41FE-8C91-009968630FE3}" type="slidenum">
              <a:rPr lang="en-US" smtClean="0"/>
              <a:pPr/>
              <a:t>‹#›</a:t>
            </a:fld>
            <a:endParaRPr lang="en-US" dirty="0"/>
          </a:p>
        </p:txBody>
      </p:sp>
    </p:spTree>
    <p:extLst>
      <p:ext uri="{BB962C8B-B14F-4D97-AF65-F5344CB8AC3E}">
        <p14:creationId xmlns:p14="http://schemas.microsoft.com/office/powerpoint/2010/main" val="404959739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BBD9716D-544C-FC9C-FDB5-A5AC197E43C3}"/>
              </a:ext>
            </a:extLst>
          </p:cNvPr>
          <p:cNvSpPr>
            <a:spLocks noGrp="1"/>
          </p:cNvSpPr>
          <p:nvPr>
            <p:ph type="sldNum" sz="quarter" idx="11"/>
          </p:nvPr>
        </p:nvSpPr>
        <p:spPr/>
        <p:txBody>
          <a:bodyPr/>
          <a:lstStyle>
            <a:lvl1pPr>
              <a:defRPr>
                <a:cs typeface="Segoe UI" panose="020B0502040204020203" pitchFamily="34" charset="0"/>
              </a:defRPr>
            </a:lvl1pPr>
          </a:lstStyle>
          <a:p>
            <a:fld id="{7CC41F94-DB9E-41FE-8C91-009968630FE3}" type="slidenum">
              <a:rPr lang="en-US" smtClean="0"/>
              <a:pPr/>
              <a:t>‹#›</a:t>
            </a:fld>
            <a:endParaRPr lang="en-US" dirty="0"/>
          </a:p>
        </p:txBody>
      </p:sp>
    </p:spTree>
    <p:extLst>
      <p:ext uri="{BB962C8B-B14F-4D97-AF65-F5344CB8AC3E}">
        <p14:creationId xmlns:p14="http://schemas.microsoft.com/office/powerpoint/2010/main" val="210986581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A41611-59AD-0628-2DAC-664CF7C95E05}"/>
              </a:ext>
            </a:extLst>
          </p:cNvPr>
          <p:cNvSpPr>
            <a:spLocks noGrp="1"/>
          </p:cNvSpPr>
          <p:nvPr>
            <p:ph type="title"/>
          </p:nvPr>
        </p:nvSpPr>
        <p:spPr>
          <a:xfrm>
            <a:off x="585218" y="585219"/>
            <a:ext cx="17670979" cy="2048256"/>
          </a:xfrm>
        </p:spPr>
        <p:txBody>
          <a:bodyPr anchor="t"/>
          <a:lstStyle>
            <a:lvl1pPr>
              <a:defRPr sz="1024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ED20D25-50DC-869C-E87E-03DE96ABD8E2}"/>
              </a:ext>
            </a:extLst>
          </p:cNvPr>
          <p:cNvSpPr>
            <a:spLocks noGrp="1"/>
          </p:cNvSpPr>
          <p:nvPr>
            <p:ph idx="1"/>
          </p:nvPr>
        </p:nvSpPr>
        <p:spPr>
          <a:xfrm>
            <a:off x="18726912" y="585215"/>
            <a:ext cx="19751040" cy="19229430"/>
          </a:xfrm>
        </p:spPr>
        <p:txBody>
          <a:bodyPr/>
          <a:lstStyle>
            <a:lvl1pPr>
              <a:defRPr sz="10240">
                <a:latin typeface="Segoe UI" panose="020B0502040204020203" pitchFamily="34" charset="0"/>
                <a:cs typeface="Segoe UI" panose="020B0502040204020203" pitchFamily="34" charset="0"/>
              </a:defRPr>
            </a:lvl1pPr>
            <a:lvl2pPr>
              <a:defRPr sz="8960">
                <a:latin typeface="Segoe UI" panose="020B0502040204020203" pitchFamily="34" charset="0"/>
                <a:cs typeface="Segoe UI" panose="020B0502040204020203" pitchFamily="34" charset="0"/>
              </a:defRPr>
            </a:lvl2pPr>
            <a:lvl3pPr>
              <a:defRPr sz="7680">
                <a:latin typeface="Segoe UI" panose="020B0502040204020203" pitchFamily="34" charset="0"/>
                <a:cs typeface="Segoe UI" panose="020B0502040204020203" pitchFamily="34" charset="0"/>
              </a:defRPr>
            </a:lvl3pPr>
            <a:lvl4pPr>
              <a:defRPr sz="6400">
                <a:latin typeface="Segoe UI" panose="020B0502040204020203" pitchFamily="34" charset="0"/>
                <a:cs typeface="Segoe UI" panose="020B0502040204020203" pitchFamily="34" charset="0"/>
              </a:defRPr>
            </a:lvl4pPr>
            <a:lvl5pPr>
              <a:defRPr sz="6400">
                <a:latin typeface="Segoe UI" panose="020B0502040204020203" pitchFamily="34" charset="0"/>
                <a:cs typeface="Segoe UI" panose="020B0502040204020203" pitchFamily="34" charset="0"/>
              </a:defRPr>
            </a:lvl5pPr>
            <a:lvl6pPr>
              <a:defRPr sz="6400"/>
            </a:lvl6pPr>
            <a:lvl7pPr>
              <a:defRPr sz="6400"/>
            </a:lvl7pPr>
            <a:lvl8pPr>
              <a:defRPr sz="6400"/>
            </a:lvl8pPr>
            <a:lvl9pPr>
              <a:defRPr sz="6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A7E043D-4B20-4AA6-AB59-0A24B879D457}"/>
              </a:ext>
            </a:extLst>
          </p:cNvPr>
          <p:cNvSpPr>
            <a:spLocks noGrp="1"/>
          </p:cNvSpPr>
          <p:nvPr>
            <p:ph type="body" sz="half" idx="2"/>
          </p:nvPr>
        </p:nvSpPr>
        <p:spPr>
          <a:xfrm>
            <a:off x="585218" y="3225055"/>
            <a:ext cx="17670979" cy="16589590"/>
          </a:xfrm>
        </p:spPr>
        <p:txBody>
          <a:bodyPr>
            <a:normAutofit/>
          </a:bodyPr>
          <a:lstStyle>
            <a:lvl1pPr marL="0" indent="0">
              <a:buNone/>
              <a:defRPr sz="8960">
                <a:latin typeface="Segoe UI" panose="020B0502040204020203" pitchFamily="34" charset="0"/>
                <a:cs typeface="Segoe UI" panose="020B0502040204020203" pitchFamily="34" charset="0"/>
              </a:defRPr>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a:t>Click to edit Master text styles</a:t>
            </a:r>
          </a:p>
        </p:txBody>
      </p:sp>
      <p:sp>
        <p:nvSpPr>
          <p:cNvPr id="11" name="Slide Number Placeholder 10">
            <a:extLst>
              <a:ext uri="{FF2B5EF4-FFF2-40B4-BE49-F238E27FC236}">
                <a16:creationId xmlns:a16="http://schemas.microsoft.com/office/drawing/2014/main" id="{07EF964C-9B26-75FA-3B0A-4F420C2B9BC1}"/>
              </a:ext>
            </a:extLst>
          </p:cNvPr>
          <p:cNvSpPr>
            <a:spLocks noGrp="1"/>
          </p:cNvSpPr>
          <p:nvPr>
            <p:ph type="sldNum" sz="quarter" idx="11"/>
          </p:nvPr>
        </p:nvSpPr>
        <p:spPr/>
        <p:txBody>
          <a:bodyPr/>
          <a:lstStyle>
            <a:lvl1pPr>
              <a:defRPr>
                <a:cs typeface="Segoe UI" panose="020B0502040204020203" pitchFamily="34" charset="0"/>
              </a:defRPr>
            </a:lvl1pPr>
          </a:lstStyle>
          <a:p>
            <a:fld id="{7CC41F94-DB9E-41FE-8C91-009968630FE3}" type="slidenum">
              <a:rPr lang="en-US" smtClean="0"/>
              <a:pPr/>
              <a:t>‹#›</a:t>
            </a:fld>
            <a:endParaRPr lang="en-US" dirty="0"/>
          </a:p>
        </p:txBody>
      </p:sp>
    </p:spTree>
    <p:extLst>
      <p:ext uri="{BB962C8B-B14F-4D97-AF65-F5344CB8AC3E}">
        <p14:creationId xmlns:p14="http://schemas.microsoft.com/office/powerpoint/2010/main" val="390434155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D3156-25D8-A237-E0ED-CD4B33F4FBDF}"/>
              </a:ext>
            </a:extLst>
          </p:cNvPr>
          <p:cNvSpPr>
            <a:spLocks noGrp="1"/>
          </p:cNvSpPr>
          <p:nvPr>
            <p:ph type="title"/>
          </p:nvPr>
        </p:nvSpPr>
        <p:spPr>
          <a:xfrm>
            <a:off x="585218" y="585216"/>
            <a:ext cx="17670979" cy="2048256"/>
          </a:xfrm>
        </p:spPr>
        <p:txBody>
          <a:bodyPr anchor="t"/>
          <a:lstStyle>
            <a:lvl1pPr>
              <a:defRPr sz="10240"/>
            </a:lvl1pPr>
          </a:lstStyle>
          <a:p>
            <a:r>
              <a:rPr lang="en-US"/>
              <a:t>Click to edit Master title style</a:t>
            </a:r>
          </a:p>
        </p:txBody>
      </p:sp>
      <p:sp>
        <p:nvSpPr>
          <p:cNvPr id="3" name="Picture Placeholder 2">
            <a:extLst>
              <a:ext uri="{FF2B5EF4-FFF2-40B4-BE49-F238E27FC236}">
                <a16:creationId xmlns:a16="http://schemas.microsoft.com/office/drawing/2014/main" id="{FF095F80-52C7-760E-3299-A0B857218CFB}"/>
              </a:ext>
            </a:extLst>
          </p:cNvPr>
          <p:cNvSpPr>
            <a:spLocks noGrp="1"/>
          </p:cNvSpPr>
          <p:nvPr>
            <p:ph type="pic" idx="1"/>
          </p:nvPr>
        </p:nvSpPr>
        <p:spPr>
          <a:xfrm>
            <a:off x="18907984" y="585214"/>
            <a:ext cx="19604736" cy="19165821"/>
          </a:xfrm>
        </p:spPr>
        <p:txBody>
          <a:bodyPr/>
          <a:lstStyle>
            <a:lvl1pPr marL="0" indent="0">
              <a:buNone/>
              <a:defRPr sz="10240">
                <a:latin typeface="Segoe UI" panose="020B0502040204020203" pitchFamily="34" charset="0"/>
                <a:cs typeface="Segoe UI" panose="020B0502040204020203" pitchFamily="34" charset="0"/>
              </a:defRPr>
            </a:lvl1pPr>
            <a:lvl2pPr marL="1463040" indent="0">
              <a:buNone/>
              <a:defRPr sz="8960"/>
            </a:lvl2pPr>
            <a:lvl3pPr marL="2926080" indent="0">
              <a:buNone/>
              <a:defRPr sz="7680"/>
            </a:lvl3pPr>
            <a:lvl4pPr marL="4389120" indent="0">
              <a:buNone/>
              <a:defRPr sz="6400"/>
            </a:lvl4pPr>
            <a:lvl5pPr marL="5852160" indent="0">
              <a:buNone/>
              <a:defRPr sz="6400"/>
            </a:lvl5pPr>
            <a:lvl6pPr marL="7315200" indent="0">
              <a:buNone/>
              <a:defRPr sz="6400"/>
            </a:lvl6pPr>
            <a:lvl7pPr marL="8778240" indent="0">
              <a:buNone/>
              <a:defRPr sz="6400"/>
            </a:lvl7pPr>
            <a:lvl8pPr marL="10241280" indent="0">
              <a:buNone/>
              <a:defRPr sz="6400"/>
            </a:lvl8pPr>
            <a:lvl9pPr marL="11704320" indent="0">
              <a:buNone/>
              <a:defRPr sz="6400"/>
            </a:lvl9pPr>
          </a:lstStyle>
          <a:p>
            <a:r>
              <a:rPr lang="en-US"/>
              <a:t>Click icon to add picture</a:t>
            </a:r>
          </a:p>
        </p:txBody>
      </p:sp>
      <p:sp>
        <p:nvSpPr>
          <p:cNvPr id="8" name="Text Placeholder 3">
            <a:extLst>
              <a:ext uri="{FF2B5EF4-FFF2-40B4-BE49-F238E27FC236}">
                <a16:creationId xmlns:a16="http://schemas.microsoft.com/office/drawing/2014/main" id="{691F4C10-7BAD-369C-F3D0-BE88A951814F}"/>
              </a:ext>
            </a:extLst>
          </p:cNvPr>
          <p:cNvSpPr>
            <a:spLocks noGrp="1"/>
          </p:cNvSpPr>
          <p:nvPr>
            <p:ph type="body" sz="half" idx="2"/>
          </p:nvPr>
        </p:nvSpPr>
        <p:spPr>
          <a:xfrm>
            <a:off x="585218" y="3225055"/>
            <a:ext cx="17670979" cy="16589590"/>
          </a:xfrm>
        </p:spPr>
        <p:txBody>
          <a:bodyPr>
            <a:normAutofit/>
          </a:bodyPr>
          <a:lstStyle>
            <a:lvl1pPr marL="0" indent="0">
              <a:buNone/>
              <a:defRPr sz="8960">
                <a:latin typeface="Segoe UI" panose="020B0502040204020203" pitchFamily="34" charset="0"/>
                <a:cs typeface="Segoe UI" panose="020B0502040204020203" pitchFamily="34" charset="0"/>
              </a:defRPr>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a:t>Click to edit Master text styles</a:t>
            </a:r>
          </a:p>
        </p:txBody>
      </p:sp>
      <p:sp>
        <p:nvSpPr>
          <p:cNvPr id="11" name="Slide Number Placeholder 10">
            <a:extLst>
              <a:ext uri="{FF2B5EF4-FFF2-40B4-BE49-F238E27FC236}">
                <a16:creationId xmlns:a16="http://schemas.microsoft.com/office/drawing/2014/main" id="{55A359F5-25B1-6FDD-5303-D2C247CFF0BC}"/>
              </a:ext>
            </a:extLst>
          </p:cNvPr>
          <p:cNvSpPr>
            <a:spLocks noGrp="1"/>
          </p:cNvSpPr>
          <p:nvPr>
            <p:ph type="sldNum" sz="quarter" idx="11"/>
          </p:nvPr>
        </p:nvSpPr>
        <p:spPr/>
        <p:txBody>
          <a:bodyPr/>
          <a:lstStyle>
            <a:lvl1pPr>
              <a:defRPr>
                <a:cs typeface="Segoe UI" panose="020B0502040204020203" pitchFamily="34" charset="0"/>
              </a:defRPr>
            </a:lvl1pPr>
          </a:lstStyle>
          <a:p>
            <a:fld id="{7CC41F94-DB9E-41FE-8C91-009968630FE3}" type="slidenum">
              <a:rPr lang="en-US" smtClean="0"/>
              <a:pPr/>
              <a:t>‹#›</a:t>
            </a:fld>
            <a:endParaRPr lang="en-US" dirty="0"/>
          </a:p>
        </p:txBody>
      </p:sp>
    </p:spTree>
    <p:extLst>
      <p:ext uri="{BB962C8B-B14F-4D97-AF65-F5344CB8AC3E}">
        <p14:creationId xmlns:p14="http://schemas.microsoft.com/office/powerpoint/2010/main" val="287121223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aption no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D3156-25D8-A237-E0ED-CD4B33F4FBDF}"/>
              </a:ext>
            </a:extLst>
          </p:cNvPr>
          <p:cNvSpPr>
            <a:spLocks noGrp="1"/>
          </p:cNvSpPr>
          <p:nvPr>
            <p:ph type="title"/>
          </p:nvPr>
        </p:nvSpPr>
        <p:spPr>
          <a:xfrm>
            <a:off x="585218" y="585216"/>
            <a:ext cx="17670979" cy="2048256"/>
          </a:xfrm>
        </p:spPr>
        <p:txBody>
          <a:bodyPr anchor="t"/>
          <a:lstStyle>
            <a:lvl1pPr>
              <a:defRPr sz="10240"/>
            </a:lvl1pPr>
          </a:lstStyle>
          <a:p>
            <a:r>
              <a:rPr lang="en-US"/>
              <a:t>Click to edit Master title style</a:t>
            </a:r>
          </a:p>
        </p:txBody>
      </p:sp>
      <p:sp>
        <p:nvSpPr>
          <p:cNvPr id="8" name="Text Placeholder 3">
            <a:extLst>
              <a:ext uri="{FF2B5EF4-FFF2-40B4-BE49-F238E27FC236}">
                <a16:creationId xmlns:a16="http://schemas.microsoft.com/office/drawing/2014/main" id="{691F4C10-7BAD-369C-F3D0-BE88A951814F}"/>
              </a:ext>
            </a:extLst>
          </p:cNvPr>
          <p:cNvSpPr>
            <a:spLocks noGrp="1"/>
          </p:cNvSpPr>
          <p:nvPr>
            <p:ph type="body" sz="half" idx="2"/>
          </p:nvPr>
        </p:nvSpPr>
        <p:spPr>
          <a:xfrm>
            <a:off x="585218" y="3225055"/>
            <a:ext cx="17670979" cy="16589590"/>
          </a:xfrm>
        </p:spPr>
        <p:txBody>
          <a:bodyPr>
            <a:normAutofit/>
          </a:bodyPr>
          <a:lstStyle>
            <a:lvl1pPr marL="0" indent="0">
              <a:buNone/>
              <a:defRPr sz="8960">
                <a:latin typeface="Segoe UI" panose="020B0502040204020203" pitchFamily="34" charset="0"/>
                <a:cs typeface="Segoe UI" panose="020B0502040204020203" pitchFamily="34" charset="0"/>
              </a:defRPr>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a:t>Click to edit Master text styles</a:t>
            </a:r>
          </a:p>
        </p:txBody>
      </p:sp>
      <p:sp>
        <p:nvSpPr>
          <p:cNvPr id="10" name="Slide Number Placeholder 9">
            <a:extLst>
              <a:ext uri="{FF2B5EF4-FFF2-40B4-BE49-F238E27FC236}">
                <a16:creationId xmlns:a16="http://schemas.microsoft.com/office/drawing/2014/main" id="{901A8B7F-0987-C9E8-93D4-16B767A04C48}"/>
              </a:ext>
            </a:extLst>
          </p:cNvPr>
          <p:cNvSpPr>
            <a:spLocks noGrp="1"/>
          </p:cNvSpPr>
          <p:nvPr>
            <p:ph type="sldNum" sz="quarter" idx="11"/>
          </p:nvPr>
        </p:nvSpPr>
        <p:spPr/>
        <p:txBody>
          <a:bodyPr/>
          <a:lstStyle>
            <a:lvl1pPr>
              <a:defRPr>
                <a:cs typeface="Segoe UI" panose="020B0502040204020203" pitchFamily="34" charset="0"/>
              </a:defRPr>
            </a:lvl1pPr>
          </a:lstStyle>
          <a:p>
            <a:fld id="{7CC41F94-DB9E-41FE-8C91-009968630FE3}" type="slidenum">
              <a:rPr lang="en-US" smtClean="0"/>
              <a:pPr/>
              <a:t>‹#›</a:t>
            </a:fld>
            <a:endParaRPr lang="en-US" dirty="0"/>
          </a:p>
        </p:txBody>
      </p:sp>
    </p:spTree>
    <p:extLst>
      <p:ext uri="{BB962C8B-B14F-4D97-AF65-F5344CB8AC3E}">
        <p14:creationId xmlns:p14="http://schemas.microsoft.com/office/powerpoint/2010/main" val="8297016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B6E1A-6FC9-D7FD-9D7F-3C3016BB81B1}"/>
              </a:ext>
            </a:extLst>
          </p:cNvPr>
          <p:cNvSpPr>
            <a:spLocks noGrp="1"/>
          </p:cNvSpPr>
          <p:nvPr>
            <p:ph type="title"/>
          </p:nvPr>
        </p:nvSpPr>
        <p:spPr>
          <a:xfrm>
            <a:off x="487680" y="585216"/>
            <a:ext cx="38039040" cy="2048256"/>
          </a:xfrm>
        </p:spPr>
        <p:txBody>
          <a:bodyPr/>
          <a:lstStyle/>
          <a:p>
            <a:r>
              <a:rPr lang="en-US" dirty="0"/>
              <a:t>Click to edit Master title style</a:t>
            </a:r>
          </a:p>
        </p:txBody>
      </p:sp>
      <p:sp>
        <p:nvSpPr>
          <p:cNvPr id="7" name="Picture Placeholder 6">
            <a:extLst>
              <a:ext uri="{FF2B5EF4-FFF2-40B4-BE49-F238E27FC236}">
                <a16:creationId xmlns:a16="http://schemas.microsoft.com/office/drawing/2014/main" id="{0EEEA910-0ABA-C488-BB13-6FF36ED0A8FE}"/>
              </a:ext>
            </a:extLst>
          </p:cNvPr>
          <p:cNvSpPr>
            <a:spLocks noGrp="1"/>
          </p:cNvSpPr>
          <p:nvPr>
            <p:ph type="pic" sz="quarter" idx="13"/>
          </p:nvPr>
        </p:nvSpPr>
        <p:spPr>
          <a:xfrm>
            <a:off x="487680" y="3212326"/>
            <a:ext cx="38039040" cy="16538714"/>
          </a:xfrm>
        </p:spPr>
        <p:txBody>
          <a:bodyPr/>
          <a:lstStyle>
            <a:lvl1pPr>
              <a:defRPr>
                <a:latin typeface="Segoe UI" panose="020B0502040204020203" pitchFamily="34" charset="0"/>
                <a:cs typeface="Segoe UI" panose="020B0502040204020203" pitchFamily="34" charset="0"/>
              </a:defRPr>
            </a:lvl1pPr>
          </a:lstStyle>
          <a:p>
            <a:endParaRPr lang="en-US"/>
          </a:p>
        </p:txBody>
      </p:sp>
      <p:sp>
        <p:nvSpPr>
          <p:cNvPr id="10" name="Slide Number Placeholder 9">
            <a:extLst>
              <a:ext uri="{FF2B5EF4-FFF2-40B4-BE49-F238E27FC236}">
                <a16:creationId xmlns:a16="http://schemas.microsoft.com/office/drawing/2014/main" id="{B921B515-B1D6-627B-227B-2D8638646D8A}"/>
              </a:ext>
            </a:extLst>
          </p:cNvPr>
          <p:cNvSpPr>
            <a:spLocks noGrp="1"/>
          </p:cNvSpPr>
          <p:nvPr>
            <p:ph type="sldNum" sz="quarter" idx="15"/>
          </p:nvPr>
        </p:nvSpPr>
        <p:spPr/>
        <p:txBody>
          <a:bodyPr/>
          <a:lstStyle>
            <a:lvl1pPr>
              <a:defRPr>
                <a:cs typeface="Segoe UI" panose="020B0502040204020203" pitchFamily="34" charset="0"/>
              </a:defRPr>
            </a:lvl1pPr>
          </a:lstStyle>
          <a:p>
            <a:fld id="{7CC41F94-DB9E-41FE-8C91-009968630FE3}" type="slidenum">
              <a:rPr lang="en-US" smtClean="0"/>
              <a:pPr/>
              <a:t>‹#›</a:t>
            </a:fld>
            <a:endParaRPr lang="en-US" dirty="0"/>
          </a:p>
        </p:txBody>
      </p:sp>
    </p:spTree>
    <p:extLst>
      <p:ext uri="{BB962C8B-B14F-4D97-AF65-F5344CB8AC3E}">
        <p14:creationId xmlns:p14="http://schemas.microsoft.com/office/powerpoint/2010/main" val="7763692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D3156-25D8-A237-E0ED-CD4B33F4FBDF}"/>
              </a:ext>
            </a:extLst>
          </p:cNvPr>
          <p:cNvSpPr>
            <a:spLocks noGrp="1"/>
          </p:cNvSpPr>
          <p:nvPr>
            <p:ph type="title"/>
          </p:nvPr>
        </p:nvSpPr>
        <p:spPr>
          <a:xfrm>
            <a:off x="585218" y="585216"/>
            <a:ext cx="17670979" cy="2048256"/>
          </a:xfrm>
        </p:spPr>
        <p:txBody>
          <a:bodyPr anchor="t"/>
          <a:lstStyle>
            <a:lvl1pPr>
              <a:defRPr sz="10240"/>
            </a:lvl1pPr>
          </a:lstStyle>
          <a:p>
            <a:r>
              <a:rPr lang="en-US"/>
              <a:t>Click to edit Master title style</a:t>
            </a:r>
          </a:p>
        </p:txBody>
      </p:sp>
      <p:sp>
        <p:nvSpPr>
          <p:cNvPr id="3" name="Picture Placeholder 2">
            <a:extLst>
              <a:ext uri="{FF2B5EF4-FFF2-40B4-BE49-F238E27FC236}">
                <a16:creationId xmlns:a16="http://schemas.microsoft.com/office/drawing/2014/main" id="{FF095F80-52C7-760E-3299-A0B857218CFB}"/>
              </a:ext>
            </a:extLst>
          </p:cNvPr>
          <p:cNvSpPr>
            <a:spLocks noGrp="1"/>
          </p:cNvSpPr>
          <p:nvPr>
            <p:ph type="pic" idx="1"/>
          </p:nvPr>
        </p:nvSpPr>
        <p:spPr>
          <a:xfrm>
            <a:off x="18907984" y="585214"/>
            <a:ext cx="19604736" cy="19165821"/>
          </a:xfrm>
        </p:spPr>
        <p:txBody>
          <a:bodyPr/>
          <a:lstStyle>
            <a:lvl1pPr marL="0" indent="0">
              <a:buNone/>
              <a:defRPr sz="10240">
                <a:latin typeface="Segoe UI" panose="020B0502040204020203" pitchFamily="34" charset="0"/>
                <a:cs typeface="Segoe UI" panose="020B0502040204020203" pitchFamily="34" charset="0"/>
              </a:defRPr>
            </a:lvl1pPr>
            <a:lvl2pPr marL="1463040" indent="0">
              <a:buNone/>
              <a:defRPr sz="8960"/>
            </a:lvl2pPr>
            <a:lvl3pPr marL="2926080" indent="0">
              <a:buNone/>
              <a:defRPr sz="7680"/>
            </a:lvl3pPr>
            <a:lvl4pPr marL="4389120" indent="0">
              <a:buNone/>
              <a:defRPr sz="6400"/>
            </a:lvl4pPr>
            <a:lvl5pPr marL="5852160" indent="0">
              <a:buNone/>
              <a:defRPr sz="6400"/>
            </a:lvl5pPr>
            <a:lvl6pPr marL="7315200" indent="0">
              <a:buNone/>
              <a:defRPr sz="6400"/>
            </a:lvl6pPr>
            <a:lvl7pPr marL="8778240" indent="0">
              <a:buNone/>
              <a:defRPr sz="6400"/>
            </a:lvl7pPr>
            <a:lvl8pPr marL="10241280" indent="0">
              <a:buNone/>
              <a:defRPr sz="6400"/>
            </a:lvl8pPr>
            <a:lvl9pPr marL="11704320" indent="0">
              <a:buNone/>
              <a:defRPr sz="6400"/>
            </a:lvl9pPr>
          </a:lstStyle>
          <a:p>
            <a:endParaRPr lang="en-US"/>
          </a:p>
        </p:txBody>
      </p:sp>
      <p:sp>
        <p:nvSpPr>
          <p:cNvPr id="8" name="Text Placeholder 3">
            <a:extLst>
              <a:ext uri="{FF2B5EF4-FFF2-40B4-BE49-F238E27FC236}">
                <a16:creationId xmlns:a16="http://schemas.microsoft.com/office/drawing/2014/main" id="{691F4C10-7BAD-369C-F3D0-BE88A951814F}"/>
              </a:ext>
            </a:extLst>
          </p:cNvPr>
          <p:cNvSpPr>
            <a:spLocks noGrp="1"/>
          </p:cNvSpPr>
          <p:nvPr>
            <p:ph type="body" sz="half" idx="2"/>
          </p:nvPr>
        </p:nvSpPr>
        <p:spPr>
          <a:xfrm>
            <a:off x="585218" y="3225055"/>
            <a:ext cx="17670979" cy="16589590"/>
          </a:xfrm>
        </p:spPr>
        <p:txBody>
          <a:bodyPr>
            <a:normAutofit/>
          </a:bodyPr>
          <a:lstStyle>
            <a:lvl1pPr marL="0" indent="0">
              <a:buNone/>
              <a:defRPr sz="8960">
                <a:latin typeface="Segoe UI" panose="020B0502040204020203" pitchFamily="34" charset="0"/>
                <a:cs typeface="Segoe UI" panose="020B0502040204020203" pitchFamily="34" charset="0"/>
              </a:defRPr>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dirty="0"/>
              <a:t>Click to edit Master text styles</a:t>
            </a:r>
          </a:p>
        </p:txBody>
      </p:sp>
      <p:sp>
        <p:nvSpPr>
          <p:cNvPr id="11" name="Slide Number Placeholder 10">
            <a:extLst>
              <a:ext uri="{FF2B5EF4-FFF2-40B4-BE49-F238E27FC236}">
                <a16:creationId xmlns:a16="http://schemas.microsoft.com/office/drawing/2014/main" id="{55A359F5-25B1-6FDD-5303-D2C247CFF0BC}"/>
              </a:ext>
            </a:extLst>
          </p:cNvPr>
          <p:cNvSpPr>
            <a:spLocks noGrp="1"/>
          </p:cNvSpPr>
          <p:nvPr>
            <p:ph type="sldNum" sz="quarter" idx="11"/>
          </p:nvPr>
        </p:nvSpPr>
        <p:spPr/>
        <p:txBody>
          <a:bodyPr/>
          <a:lstStyle>
            <a:lvl1pPr>
              <a:defRPr>
                <a:cs typeface="Segoe UI" panose="020B0502040204020203" pitchFamily="34" charset="0"/>
              </a:defRPr>
            </a:lvl1pPr>
          </a:lstStyle>
          <a:p>
            <a:fld id="{7CC41F94-DB9E-41FE-8C91-009968630FE3}" type="slidenum">
              <a:rPr lang="en-US" smtClean="0"/>
              <a:pPr/>
              <a:t>‹#›</a:t>
            </a:fld>
            <a:endParaRPr lang="en-US" dirty="0"/>
          </a:p>
        </p:txBody>
      </p:sp>
    </p:spTree>
    <p:extLst>
      <p:ext uri="{BB962C8B-B14F-4D97-AF65-F5344CB8AC3E}">
        <p14:creationId xmlns:p14="http://schemas.microsoft.com/office/powerpoint/2010/main" val="131315690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_Caption no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D3156-25D8-A237-E0ED-CD4B33F4FBDF}"/>
              </a:ext>
            </a:extLst>
          </p:cNvPr>
          <p:cNvSpPr>
            <a:spLocks noGrp="1"/>
          </p:cNvSpPr>
          <p:nvPr>
            <p:ph type="title"/>
          </p:nvPr>
        </p:nvSpPr>
        <p:spPr>
          <a:xfrm>
            <a:off x="585218" y="585216"/>
            <a:ext cx="17670979" cy="2048256"/>
          </a:xfrm>
        </p:spPr>
        <p:txBody>
          <a:bodyPr anchor="t"/>
          <a:lstStyle>
            <a:lvl1pPr>
              <a:defRPr sz="10240"/>
            </a:lvl1pPr>
          </a:lstStyle>
          <a:p>
            <a:r>
              <a:rPr lang="en-US"/>
              <a:t>Click to edit Master title style</a:t>
            </a:r>
          </a:p>
        </p:txBody>
      </p:sp>
      <p:sp>
        <p:nvSpPr>
          <p:cNvPr id="8" name="Text Placeholder 3">
            <a:extLst>
              <a:ext uri="{FF2B5EF4-FFF2-40B4-BE49-F238E27FC236}">
                <a16:creationId xmlns:a16="http://schemas.microsoft.com/office/drawing/2014/main" id="{691F4C10-7BAD-369C-F3D0-BE88A951814F}"/>
              </a:ext>
            </a:extLst>
          </p:cNvPr>
          <p:cNvSpPr>
            <a:spLocks noGrp="1"/>
          </p:cNvSpPr>
          <p:nvPr>
            <p:ph type="body" sz="half" idx="2"/>
          </p:nvPr>
        </p:nvSpPr>
        <p:spPr>
          <a:xfrm>
            <a:off x="585218" y="3225055"/>
            <a:ext cx="17670979" cy="16589590"/>
          </a:xfrm>
        </p:spPr>
        <p:txBody>
          <a:bodyPr>
            <a:normAutofit/>
          </a:bodyPr>
          <a:lstStyle>
            <a:lvl1pPr marL="0" indent="0">
              <a:buNone/>
              <a:defRPr sz="8960">
                <a:latin typeface="Segoe UI" panose="020B0502040204020203" pitchFamily="34" charset="0"/>
                <a:cs typeface="Segoe UI" panose="020B0502040204020203" pitchFamily="34" charset="0"/>
              </a:defRPr>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dirty="0"/>
              <a:t>Click to edit Master text styles</a:t>
            </a:r>
          </a:p>
        </p:txBody>
      </p:sp>
      <p:sp>
        <p:nvSpPr>
          <p:cNvPr id="10" name="Slide Number Placeholder 9">
            <a:extLst>
              <a:ext uri="{FF2B5EF4-FFF2-40B4-BE49-F238E27FC236}">
                <a16:creationId xmlns:a16="http://schemas.microsoft.com/office/drawing/2014/main" id="{901A8B7F-0987-C9E8-93D4-16B767A04C48}"/>
              </a:ext>
            </a:extLst>
          </p:cNvPr>
          <p:cNvSpPr>
            <a:spLocks noGrp="1"/>
          </p:cNvSpPr>
          <p:nvPr>
            <p:ph type="sldNum" sz="quarter" idx="11"/>
          </p:nvPr>
        </p:nvSpPr>
        <p:spPr/>
        <p:txBody>
          <a:bodyPr/>
          <a:lstStyle>
            <a:lvl1pPr>
              <a:defRPr>
                <a:cs typeface="Segoe UI" panose="020B0502040204020203" pitchFamily="34" charset="0"/>
              </a:defRPr>
            </a:lvl1pPr>
          </a:lstStyle>
          <a:p>
            <a:fld id="{7CC41F94-DB9E-41FE-8C91-009968630FE3}" type="slidenum">
              <a:rPr lang="en-US" smtClean="0"/>
              <a:pPr/>
              <a:t>‹#›</a:t>
            </a:fld>
            <a:endParaRPr lang="en-US" dirty="0"/>
          </a:p>
        </p:txBody>
      </p:sp>
    </p:spTree>
    <p:extLst>
      <p:ext uri="{BB962C8B-B14F-4D97-AF65-F5344CB8AC3E}">
        <p14:creationId xmlns:p14="http://schemas.microsoft.com/office/powerpoint/2010/main" val="239660467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097BA39-4B5C-A06D-CF4E-3F70B1BF5F52}"/>
              </a:ext>
            </a:extLst>
          </p:cNvPr>
          <p:cNvSpPr/>
          <p:nvPr userDrawn="1"/>
        </p:nvSpPr>
        <p:spPr>
          <a:xfrm>
            <a:off x="14955520" y="0"/>
            <a:ext cx="24058880" cy="219456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2926080" rtl="0" eaLnBrk="1" fontAlgn="auto" latinLnBrk="0" hangingPunct="1">
              <a:lnSpc>
                <a:spcPct val="100000"/>
              </a:lnSpc>
              <a:spcBef>
                <a:spcPts val="0"/>
              </a:spcBef>
              <a:spcAft>
                <a:spcPts val="0"/>
              </a:spcAft>
              <a:buClr>
                <a:srgbClr val="000000"/>
              </a:buClr>
              <a:buSzTx/>
              <a:buFont typeface="Arial"/>
              <a:buNone/>
              <a:tabLst/>
              <a:defRPr/>
            </a:pPr>
            <a:endParaRPr kumimoji="0" lang="en-US" sz="4480" b="0" i="0" u="none" strike="noStrike" kern="0" cap="none" spc="0" normalizeH="0" baseline="0" noProof="0" dirty="0">
              <a:ln>
                <a:noFill/>
              </a:ln>
              <a:solidFill>
                <a:srgbClr val="FF0000"/>
              </a:solidFill>
              <a:effectLst/>
              <a:uLnTx/>
              <a:uFillTx/>
              <a:latin typeface="Segoe UI" panose="020B0502040204020203" pitchFamily="34" charset="0"/>
              <a:ea typeface="+mn-ea"/>
              <a:cs typeface="+mn-cs"/>
              <a:sym typeface="Arial"/>
            </a:endParaRPr>
          </a:p>
        </p:txBody>
      </p:sp>
      <p:sp>
        <p:nvSpPr>
          <p:cNvPr id="2" name="Title 1">
            <a:extLst>
              <a:ext uri="{FF2B5EF4-FFF2-40B4-BE49-F238E27FC236}">
                <a16:creationId xmlns:a16="http://schemas.microsoft.com/office/drawing/2014/main" id="{0F0F6208-9687-1173-039B-4BDA862BD3F9}"/>
              </a:ext>
            </a:extLst>
          </p:cNvPr>
          <p:cNvSpPr>
            <a:spLocks noGrp="1"/>
          </p:cNvSpPr>
          <p:nvPr>
            <p:ph type="ctrTitle"/>
          </p:nvPr>
        </p:nvSpPr>
        <p:spPr>
          <a:xfrm>
            <a:off x="16936293" y="1161256"/>
            <a:ext cx="18999139" cy="8891741"/>
          </a:xfrm>
        </p:spPr>
        <p:txBody>
          <a:bodyPr anchor="b"/>
          <a:lstStyle>
            <a:lvl1pPr algn="ctr">
              <a:defRPr sz="19200" b="1">
                <a:solidFill>
                  <a:schemeClr val="bg1"/>
                </a:solidFill>
                <a:latin typeface="Bahnschrift" panose="020B0502040204020203" pitchFamily="34" charset="0"/>
              </a:defRPr>
            </a:lvl1pPr>
          </a:lstStyle>
          <a:p>
            <a:r>
              <a:rPr lang="en-US" dirty="0"/>
              <a:t>Click to edit Master title style</a:t>
            </a:r>
          </a:p>
        </p:txBody>
      </p:sp>
      <p:pic>
        <p:nvPicPr>
          <p:cNvPr id="8" name="Picture 7">
            <a:extLst>
              <a:ext uri="{FF2B5EF4-FFF2-40B4-BE49-F238E27FC236}">
                <a16:creationId xmlns:a16="http://schemas.microsoft.com/office/drawing/2014/main" id="{99BF2FD8-9C00-2E46-C255-6546EBCEDE9B}"/>
              </a:ext>
            </a:extLst>
          </p:cNvPr>
          <p:cNvPicPr>
            <a:picLocks noChangeAspect="1"/>
          </p:cNvPicPr>
          <p:nvPr userDrawn="1"/>
        </p:nvPicPr>
        <p:blipFill>
          <a:blip r:embed="rId2">
            <a:extLst>
              <a:ext uri="{28A0092B-C50C-407E-A947-70E740481C1C}">
                <a14:useLocalDpi xmlns:a14="http://schemas.microsoft.com/office/drawing/2010/main" val="0"/>
              </a:ext>
            </a:extLst>
          </a:blip>
          <a:srcRect l="28539" t="20155" r="28021" b="23005"/>
          <a:stretch/>
        </p:blipFill>
        <p:spPr>
          <a:xfrm>
            <a:off x="2648101" y="6071616"/>
            <a:ext cx="9228451" cy="9334195"/>
          </a:xfrm>
          <a:prstGeom prst="rect">
            <a:avLst/>
          </a:prstGeom>
        </p:spPr>
      </p:pic>
      <p:sp>
        <p:nvSpPr>
          <p:cNvPr id="9" name="TextBox 8">
            <a:extLst>
              <a:ext uri="{FF2B5EF4-FFF2-40B4-BE49-F238E27FC236}">
                <a16:creationId xmlns:a16="http://schemas.microsoft.com/office/drawing/2014/main" id="{F73C3316-FE8A-C79B-34CC-0C86F7D3F8B3}"/>
              </a:ext>
            </a:extLst>
          </p:cNvPr>
          <p:cNvSpPr txBox="1"/>
          <p:nvPr userDrawn="1"/>
        </p:nvSpPr>
        <p:spPr>
          <a:xfrm>
            <a:off x="4693839" y="1614797"/>
            <a:ext cx="5856410" cy="2751522"/>
          </a:xfrm>
          <a:prstGeom prst="rect">
            <a:avLst/>
          </a:prstGeom>
          <a:noFill/>
        </p:spPr>
        <p:txBody>
          <a:bodyPr wrap="none" rtlCol="0">
            <a:spAutoFit/>
          </a:bodyPr>
          <a:lstStyle/>
          <a:p>
            <a:pPr algn="ctr"/>
            <a:r>
              <a:rPr lang="en-US" sz="5760" b="1" dirty="0">
                <a:solidFill>
                  <a:srgbClr val="34489D"/>
                </a:solidFill>
                <a:latin typeface="Segoe UI" panose="020B0502040204020203" pitchFamily="34" charset="0"/>
              </a:rPr>
              <a:t>Better Comfort</a:t>
            </a:r>
          </a:p>
          <a:p>
            <a:pPr algn="ctr"/>
            <a:r>
              <a:rPr lang="en-US" sz="5760" b="1" dirty="0">
                <a:solidFill>
                  <a:srgbClr val="34489D"/>
                </a:solidFill>
                <a:latin typeface="Segoe UI" panose="020B0502040204020203" pitchFamily="34" charset="0"/>
              </a:rPr>
              <a:t>Better Efficiency</a:t>
            </a:r>
          </a:p>
          <a:p>
            <a:pPr algn="ctr"/>
            <a:r>
              <a:rPr lang="en-US" sz="5760" b="1" dirty="0">
                <a:solidFill>
                  <a:srgbClr val="34489D"/>
                </a:solidFill>
                <a:latin typeface="Segoe UI" panose="020B0502040204020203" pitchFamily="34" charset="0"/>
              </a:rPr>
              <a:t>Better Planet</a:t>
            </a:r>
          </a:p>
        </p:txBody>
      </p:sp>
    </p:spTree>
    <p:extLst>
      <p:ext uri="{BB962C8B-B14F-4D97-AF65-F5344CB8AC3E}">
        <p14:creationId xmlns:p14="http://schemas.microsoft.com/office/powerpoint/2010/main" val="71227665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30"/>
        <p:cNvGrpSpPr/>
        <p:nvPr/>
      </p:nvGrpSpPr>
      <p:grpSpPr>
        <a:xfrm>
          <a:off x="0" y="0"/>
          <a:ext cx="0" cy="0"/>
          <a:chOff x="0" y="0"/>
          <a:chExt cx="0" cy="0"/>
        </a:xfrm>
      </p:grpSpPr>
      <p:sp>
        <p:nvSpPr>
          <p:cNvPr id="31" name="Google Shape;31;g35c202e54d7_0_855"/>
          <p:cNvSpPr txBox="1">
            <a:spLocks noGrp="1"/>
          </p:cNvSpPr>
          <p:nvPr>
            <p:ph type="ctrTitle"/>
          </p:nvPr>
        </p:nvSpPr>
        <p:spPr>
          <a:xfrm>
            <a:off x="4876800" y="3591562"/>
            <a:ext cx="29260800" cy="7640640"/>
          </a:xfrm>
          <a:prstGeom prst="rect">
            <a:avLst/>
          </a:prstGeom>
          <a:noFill/>
          <a:ln>
            <a:noFill/>
          </a:ln>
        </p:spPr>
        <p:txBody>
          <a:bodyPr spcFirstLastPara="1" wrap="square" lIns="91425" tIns="45700" rIns="91425" bIns="45700" anchor="b" anchorCtr="0">
            <a:noAutofit/>
          </a:bodyPr>
          <a:lstStyle>
            <a:lvl1pPr marR="0" lvl="0" algn="ctr">
              <a:lnSpc>
                <a:spcPct val="100000"/>
              </a:lnSpc>
              <a:spcBef>
                <a:spcPts val="0"/>
              </a:spcBef>
              <a:spcAft>
                <a:spcPts val="0"/>
              </a:spcAft>
              <a:buClr>
                <a:srgbClr val="000000"/>
              </a:buClr>
              <a:buSzPts val="1400"/>
              <a:buFont typeface="Arial"/>
              <a:buNone/>
              <a:defRPr sz="19200" b="0" i="0" u="none" strike="noStrike" cap="none">
                <a:solidFill>
                  <a:srgbClr val="000000"/>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9pPr>
          </a:lstStyle>
          <a:p>
            <a:endParaRPr/>
          </a:p>
        </p:txBody>
      </p:sp>
      <p:sp>
        <p:nvSpPr>
          <p:cNvPr id="32" name="Google Shape;32;g35c202e54d7_0_855"/>
          <p:cNvSpPr txBox="1">
            <a:spLocks noGrp="1"/>
          </p:cNvSpPr>
          <p:nvPr>
            <p:ph type="subTitle" idx="1"/>
          </p:nvPr>
        </p:nvSpPr>
        <p:spPr>
          <a:xfrm>
            <a:off x="4876800" y="11526522"/>
            <a:ext cx="29260800" cy="5298240"/>
          </a:xfrm>
          <a:prstGeom prst="rect">
            <a:avLst/>
          </a:prstGeom>
          <a:noFill/>
          <a:ln>
            <a:noFill/>
          </a:ln>
        </p:spPr>
        <p:txBody>
          <a:bodyPr spcFirstLastPara="1" wrap="square" lIns="91425" tIns="45700" rIns="91425" bIns="45700" anchor="t" anchorCtr="0">
            <a:noAutofit/>
          </a:bodyPr>
          <a:lstStyle>
            <a:lvl1pPr marR="0" lvl="0" algn="ctr">
              <a:lnSpc>
                <a:spcPct val="100000"/>
              </a:lnSpc>
              <a:spcBef>
                <a:spcPts val="0"/>
              </a:spcBef>
              <a:spcAft>
                <a:spcPts val="0"/>
              </a:spcAft>
              <a:buClr>
                <a:srgbClr val="000000"/>
              </a:buClr>
              <a:buSzPts val="2400"/>
              <a:buFont typeface="Arial"/>
              <a:buNone/>
              <a:defRPr sz="7680" b="0" i="0" u="none" strike="noStrike" cap="none">
                <a:solidFill>
                  <a:srgbClr val="000000"/>
                </a:solidFill>
                <a:latin typeface="Arial"/>
                <a:ea typeface="Arial"/>
                <a:cs typeface="Arial"/>
                <a:sym typeface="Arial"/>
              </a:defRPr>
            </a:lvl1pPr>
            <a:lvl2pPr marR="0" lvl="1" algn="ctr">
              <a:lnSpc>
                <a:spcPct val="100000"/>
              </a:lnSpc>
              <a:spcBef>
                <a:spcPts val="0"/>
              </a:spcBef>
              <a:spcAft>
                <a:spcPts val="0"/>
              </a:spcAft>
              <a:buClr>
                <a:srgbClr val="000000"/>
              </a:buClr>
              <a:buSzPts val="2000"/>
              <a:buFont typeface="Arial"/>
              <a:buNone/>
              <a:defRPr sz="6400" b="0" i="0" u="none" strike="noStrike" cap="none">
                <a:solidFill>
                  <a:srgbClr val="000000"/>
                </a:solidFill>
                <a:latin typeface="Arial"/>
                <a:ea typeface="Arial"/>
                <a:cs typeface="Arial"/>
                <a:sym typeface="Arial"/>
              </a:defRPr>
            </a:lvl2pPr>
            <a:lvl3pPr marR="0" lvl="2" algn="ctr">
              <a:lnSpc>
                <a:spcPct val="100000"/>
              </a:lnSpc>
              <a:spcBef>
                <a:spcPts val="0"/>
              </a:spcBef>
              <a:spcAft>
                <a:spcPts val="0"/>
              </a:spcAft>
              <a:buClr>
                <a:srgbClr val="000000"/>
              </a:buClr>
              <a:buSzPts val="1800"/>
              <a:buFont typeface="Arial"/>
              <a:buNone/>
              <a:defRPr sz="5760" b="0" i="0" u="none" strike="noStrike" cap="none">
                <a:solidFill>
                  <a:srgbClr val="000000"/>
                </a:solidFill>
                <a:latin typeface="Arial"/>
                <a:ea typeface="Arial"/>
                <a:cs typeface="Arial"/>
                <a:sym typeface="Arial"/>
              </a:defRPr>
            </a:lvl3pPr>
            <a:lvl4pPr marR="0" lvl="3" algn="ctr">
              <a:lnSpc>
                <a:spcPct val="100000"/>
              </a:lnSpc>
              <a:spcBef>
                <a:spcPts val="0"/>
              </a:spcBef>
              <a:spcAft>
                <a:spcPts val="0"/>
              </a:spcAft>
              <a:buClr>
                <a:srgbClr val="000000"/>
              </a:buClr>
              <a:buSzPts val="1600"/>
              <a:buFont typeface="Arial"/>
              <a:buNone/>
              <a:defRPr sz="5120" b="0" i="0" u="none" strike="noStrike" cap="none">
                <a:solidFill>
                  <a:srgbClr val="000000"/>
                </a:solidFill>
                <a:latin typeface="Arial"/>
                <a:ea typeface="Arial"/>
                <a:cs typeface="Arial"/>
                <a:sym typeface="Arial"/>
              </a:defRPr>
            </a:lvl4pPr>
            <a:lvl5pPr marR="0" lvl="4" algn="ctr">
              <a:lnSpc>
                <a:spcPct val="100000"/>
              </a:lnSpc>
              <a:spcBef>
                <a:spcPts val="0"/>
              </a:spcBef>
              <a:spcAft>
                <a:spcPts val="0"/>
              </a:spcAft>
              <a:buClr>
                <a:srgbClr val="000000"/>
              </a:buClr>
              <a:buSzPts val="1600"/>
              <a:buFont typeface="Arial"/>
              <a:buNone/>
              <a:defRPr sz="5120" b="0" i="0" u="none" strike="noStrike" cap="none">
                <a:solidFill>
                  <a:srgbClr val="000000"/>
                </a:solidFill>
                <a:latin typeface="Arial"/>
                <a:ea typeface="Arial"/>
                <a:cs typeface="Arial"/>
                <a:sym typeface="Arial"/>
              </a:defRPr>
            </a:lvl5pPr>
            <a:lvl6pPr marR="0" lvl="5" algn="ctr">
              <a:lnSpc>
                <a:spcPct val="100000"/>
              </a:lnSpc>
              <a:spcBef>
                <a:spcPts val="0"/>
              </a:spcBef>
              <a:spcAft>
                <a:spcPts val="0"/>
              </a:spcAft>
              <a:buClr>
                <a:srgbClr val="000000"/>
              </a:buClr>
              <a:buSzPts val="1600"/>
              <a:buFont typeface="Arial"/>
              <a:buNone/>
              <a:defRPr sz="5120" b="0" i="0" u="none" strike="noStrike" cap="none">
                <a:solidFill>
                  <a:srgbClr val="000000"/>
                </a:solidFill>
                <a:latin typeface="Arial"/>
                <a:ea typeface="Arial"/>
                <a:cs typeface="Arial"/>
                <a:sym typeface="Arial"/>
              </a:defRPr>
            </a:lvl6pPr>
            <a:lvl7pPr marR="0" lvl="6" algn="ctr">
              <a:lnSpc>
                <a:spcPct val="100000"/>
              </a:lnSpc>
              <a:spcBef>
                <a:spcPts val="0"/>
              </a:spcBef>
              <a:spcAft>
                <a:spcPts val="0"/>
              </a:spcAft>
              <a:buClr>
                <a:srgbClr val="000000"/>
              </a:buClr>
              <a:buSzPts val="1600"/>
              <a:buFont typeface="Arial"/>
              <a:buNone/>
              <a:defRPr sz="5120" b="0" i="0" u="none" strike="noStrike" cap="none">
                <a:solidFill>
                  <a:srgbClr val="000000"/>
                </a:solidFill>
                <a:latin typeface="Arial"/>
                <a:ea typeface="Arial"/>
                <a:cs typeface="Arial"/>
                <a:sym typeface="Arial"/>
              </a:defRPr>
            </a:lvl7pPr>
            <a:lvl8pPr marR="0" lvl="7" algn="ctr">
              <a:lnSpc>
                <a:spcPct val="100000"/>
              </a:lnSpc>
              <a:spcBef>
                <a:spcPts val="0"/>
              </a:spcBef>
              <a:spcAft>
                <a:spcPts val="0"/>
              </a:spcAft>
              <a:buClr>
                <a:srgbClr val="000000"/>
              </a:buClr>
              <a:buSzPts val="1600"/>
              <a:buFont typeface="Arial"/>
              <a:buNone/>
              <a:defRPr sz="5120" b="0" i="0" u="none" strike="noStrike" cap="none">
                <a:solidFill>
                  <a:srgbClr val="000000"/>
                </a:solidFill>
                <a:latin typeface="Arial"/>
                <a:ea typeface="Arial"/>
                <a:cs typeface="Arial"/>
                <a:sym typeface="Arial"/>
              </a:defRPr>
            </a:lvl8pPr>
            <a:lvl9pPr marR="0" lvl="8" algn="ctr">
              <a:lnSpc>
                <a:spcPct val="100000"/>
              </a:lnSpc>
              <a:spcBef>
                <a:spcPts val="0"/>
              </a:spcBef>
              <a:spcAft>
                <a:spcPts val="0"/>
              </a:spcAft>
              <a:buClr>
                <a:srgbClr val="000000"/>
              </a:buClr>
              <a:buSzPts val="1600"/>
              <a:buFont typeface="Arial"/>
              <a:buNone/>
              <a:defRPr sz="5120" b="0" i="0" u="none" strike="noStrike" cap="none">
                <a:solidFill>
                  <a:srgbClr val="000000"/>
                </a:solidFill>
                <a:latin typeface="Arial"/>
                <a:ea typeface="Arial"/>
                <a:cs typeface="Arial"/>
                <a:sym typeface="Arial"/>
              </a:defRPr>
            </a:lvl9pPr>
          </a:lstStyle>
          <a:p>
            <a:endParaRPr/>
          </a:p>
        </p:txBody>
      </p:sp>
      <p:sp>
        <p:nvSpPr>
          <p:cNvPr id="33" name="Google Shape;33;g35c202e54d7_0_855"/>
          <p:cNvSpPr txBox="1">
            <a:spLocks noGrp="1"/>
          </p:cNvSpPr>
          <p:nvPr>
            <p:ph type="dt" idx="10"/>
          </p:nvPr>
        </p:nvSpPr>
        <p:spPr>
          <a:xfrm>
            <a:off x="0" y="0"/>
            <a:ext cx="9600000" cy="9600000"/>
          </a:xfrm>
          <a:prstGeom prst="rect">
            <a:avLst/>
          </a:prstGeom>
          <a:noFill/>
          <a:ln>
            <a:noFill/>
          </a:ln>
        </p:spPr>
        <p:txBody>
          <a:bodyPr spcFirstLastPara="1" wrap="square" lIns="91425" tIns="45700" rIns="91425" bIns="45700" anchor="t" anchorCtr="0">
            <a:noAutofit/>
          </a:bodyPr>
          <a:lstStyle>
            <a:lvl1pPr marR="0" lvl="0"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9pPr>
          </a:lstStyle>
          <a:p>
            <a:endParaRPr/>
          </a:p>
        </p:txBody>
      </p:sp>
      <p:sp>
        <p:nvSpPr>
          <p:cNvPr id="34" name="Google Shape;34;g35c202e54d7_0_855"/>
          <p:cNvSpPr txBox="1">
            <a:spLocks noGrp="1"/>
          </p:cNvSpPr>
          <p:nvPr>
            <p:ph type="ftr" idx="11"/>
          </p:nvPr>
        </p:nvSpPr>
        <p:spPr>
          <a:xfrm>
            <a:off x="0" y="0"/>
            <a:ext cx="9600000" cy="9600000"/>
          </a:xfrm>
          <a:prstGeom prst="rect">
            <a:avLst/>
          </a:prstGeom>
          <a:noFill/>
          <a:ln>
            <a:noFill/>
          </a:ln>
        </p:spPr>
        <p:txBody>
          <a:bodyPr spcFirstLastPara="1" wrap="square" lIns="91425" tIns="45700" rIns="91425" bIns="45700" anchor="t" anchorCtr="0">
            <a:noAutofit/>
          </a:bodyPr>
          <a:lstStyle>
            <a:lvl1pPr marR="0" lvl="0"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9pPr>
          </a:lstStyle>
          <a:p>
            <a:endParaRPr/>
          </a:p>
        </p:txBody>
      </p:sp>
      <p:sp>
        <p:nvSpPr>
          <p:cNvPr id="35" name="Google Shape;35;g35c202e54d7_0_855"/>
          <p:cNvSpPr txBox="1">
            <a:spLocks noGrp="1"/>
          </p:cNvSpPr>
          <p:nvPr>
            <p:ph type="sldNum" idx="12"/>
          </p:nvPr>
        </p:nvSpPr>
        <p:spPr>
          <a:xfrm>
            <a:off x="0" y="0"/>
            <a:ext cx="9600000" cy="9600000"/>
          </a:xfrm>
          <a:prstGeom prst="rect">
            <a:avLst/>
          </a:prstGeom>
          <a:noFill/>
          <a:ln>
            <a:noFill/>
          </a:ln>
        </p:spPr>
        <p:txBody>
          <a:bodyPr spcFirstLastPara="1" wrap="square" lIns="91425" tIns="45700" rIns="91425" bIns="45700" anchor="t" anchorCtr="0">
            <a:noAutofit/>
          </a:bodyPr>
          <a:lstStyle>
            <a:lvl1pPr marL="0" marR="0" lvl="0" indent="0"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400"/>
              <a:buFont typeface="Arial"/>
              <a:buNone/>
              <a:defRPr sz="4480" b="0" i="0" u="none" strike="noStrike" cap="none">
                <a:solidFill>
                  <a:srgbClr val="000000"/>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11007719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Title slide 1">
  <p:cSld name="Title slide 1">
    <p:spTree>
      <p:nvGrpSpPr>
        <p:cNvPr id="1" name="Shape 37"/>
        <p:cNvGrpSpPr/>
        <p:nvPr/>
      </p:nvGrpSpPr>
      <p:grpSpPr>
        <a:xfrm>
          <a:off x="0" y="0"/>
          <a:ext cx="0" cy="0"/>
          <a:chOff x="0" y="0"/>
          <a:chExt cx="0" cy="0"/>
        </a:xfrm>
      </p:grpSpPr>
      <p:sp>
        <p:nvSpPr>
          <p:cNvPr id="38" name="Google Shape;38;g35c202e54d7_0_862"/>
          <p:cNvSpPr txBox="1"/>
          <p:nvPr/>
        </p:nvSpPr>
        <p:spPr>
          <a:xfrm>
            <a:off x="1329920" y="911786"/>
            <a:ext cx="36354240" cy="1986240"/>
          </a:xfrm>
          <a:prstGeom prst="rect">
            <a:avLst/>
          </a:prstGeom>
          <a:noFill/>
          <a:ln>
            <a:noFill/>
          </a:ln>
        </p:spPr>
        <p:txBody>
          <a:bodyPr spcFirstLastPara="1" wrap="square" lIns="390080" tIns="390080" rIns="390080" bIns="390080" anchor="t" anchorCtr="0">
            <a:noAutofit/>
          </a:bodyPr>
          <a:lstStyle/>
          <a:p>
            <a:pPr marL="0" marR="0" lvl="0" indent="0" algn="l" rtl="0">
              <a:lnSpc>
                <a:spcPct val="100000"/>
              </a:lnSpc>
              <a:spcBef>
                <a:spcPts val="0"/>
              </a:spcBef>
              <a:spcAft>
                <a:spcPts val="0"/>
              </a:spcAft>
              <a:buClr>
                <a:srgbClr val="000000"/>
              </a:buClr>
              <a:buSzPts val="2800"/>
              <a:buFont typeface="Arial"/>
              <a:buNone/>
            </a:pPr>
            <a:endParaRPr sz="11946" b="0" i="0" u="none" strike="noStrike" cap="none">
              <a:solidFill>
                <a:srgbClr val="566579"/>
              </a:solidFill>
              <a:latin typeface="Trebuchet MS"/>
              <a:ea typeface="Trebuchet MS"/>
              <a:cs typeface="Trebuchet MS"/>
              <a:sym typeface="Trebuchet MS"/>
            </a:endParaRPr>
          </a:p>
        </p:txBody>
      </p:sp>
      <p:sp>
        <p:nvSpPr>
          <p:cNvPr id="39" name="Google Shape;39;g35c202e54d7_0_862"/>
          <p:cNvSpPr txBox="1"/>
          <p:nvPr/>
        </p:nvSpPr>
        <p:spPr>
          <a:xfrm>
            <a:off x="1651626" y="20208586"/>
            <a:ext cx="1620480" cy="744960"/>
          </a:xfrm>
          <a:prstGeom prst="rect">
            <a:avLst/>
          </a:prstGeom>
          <a:solidFill>
            <a:srgbClr val="FFFFFF"/>
          </a:solidFill>
          <a:ln>
            <a:noFill/>
          </a:ln>
        </p:spPr>
        <p:txBody>
          <a:bodyPr spcFirstLastPara="1" wrap="square" lIns="390080" tIns="390080" rIns="390080" bIns="390080" anchor="ctr" anchorCtr="0">
            <a:noAutofit/>
          </a:bodyPr>
          <a:lstStyle/>
          <a:p>
            <a:pPr marL="0" marR="0" lvl="0" indent="0" algn="ctr" rtl="0">
              <a:lnSpc>
                <a:spcPct val="100000"/>
              </a:lnSpc>
              <a:spcBef>
                <a:spcPts val="0"/>
              </a:spcBef>
              <a:spcAft>
                <a:spcPts val="0"/>
              </a:spcAft>
              <a:buClr>
                <a:srgbClr val="000000"/>
              </a:buClr>
              <a:buSzPts val="900"/>
              <a:buFont typeface="Arial"/>
              <a:buNone/>
            </a:pPr>
            <a:fld id="{00000000-1234-1234-1234-123412341234}" type="slidenum">
              <a:rPr lang="en-US" sz="3840" b="0" i="0" u="none" strike="noStrike" cap="none">
                <a:solidFill>
                  <a:srgbClr val="B7B7B7"/>
                </a:solidFill>
                <a:latin typeface="Arial"/>
                <a:ea typeface="Arial"/>
                <a:cs typeface="Arial"/>
                <a:sym typeface="Arial"/>
              </a:rPr>
              <a:pPr marL="0" marR="0" lvl="0" indent="0" algn="ctr" rtl="0">
                <a:lnSpc>
                  <a:spcPct val="100000"/>
                </a:lnSpc>
                <a:spcBef>
                  <a:spcPts val="0"/>
                </a:spcBef>
                <a:spcAft>
                  <a:spcPts val="0"/>
                </a:spcAft>
                <a:buClr>
                  <a:srgbClr val="000000"/>
                </a:buClr>
                <a:buSzPts val="900"/>
                <a:buFont typeface="Arial"/>
                <a:buNone/>
              </a:pPr>
              <a:t>‹#›</a:t>
            </a:fld>
            <a:endParaRPr sz="3840" b="0" i="0" u="none" strike="noStrike" cap="none">
              <a:solidFill>
                <a:srgbClr val="B7B7B7"/>
              </a:solidFill>
              <a:latin typeface="Arial"/>
              <a:ea typeface="Arial"/>
              <a:cs typeface="Arial"/>
              <a:sym typeface="Arial"/>
            </a:endParaRPr>
          </a:p>
        </p:txBody>
      </p:sp>
      <p:pic>
        <p:nvPicPr>
          <p:cNvPr id="40" name="Google Shape;40;g35c202e54d7_0_862" descr="Screen Shot 2018-04-23 at 5.35.47 PM.png"/>
          <p:cNvPicPr preferRelativeResize="0"/>
          <p:nvPr/>
        </p:nvPicPr>
        <p:blipFill rotWithShape="1">
          <a:blip r:embed="rId2">
            <a:alphaModFix/>
          </a:blip>
          <a:srcRect/>
          <a:stretch/>
        </p:blipFill>
        <p:spPr>
          <a:xfrm>
            <a:off x="35684989" y="20287488"/>
            <a:ext cx="1999488" cy="975360"/>
          </a:xfrm>
          <a:prstGeom prst="rect">
            <a:avLst/>
          </a:prstGeom>
          <a:noFill/>
          <a:ln>
            <a:noFill/>
          </a:ln>
        </p:spPr>
      </p:pic>
      <p:sp>
        <p:nvSpPr>
          <p:cNvPr id="41" name="Google Shape;41;g35c202e54d7_0_862"/>
          <p:cNvSpPr/>
          <p:nvPr/>
        </p:nvSpPr>
        <p:spPr>
          <a:xfrm>
            <a:off x="31365654" y="21462506"/>
            <a:ext cx="4382400" cy="482880"/>
          </a:xfrm>
          <a:prstGeom prst="rect">
            <a:avLst/>
          </a:prstGeom>
          <a:solidFill>
            <a:srgbClr val="FFFFFF"/>
          </a:solidFill>
          <a:ln>
            <a:noFill/>
          </a:ln>
        </p:spPr>
        <p:txBody>
          <a:bodyPr spcFirstLastPara="1" wrap="square" lIns="390080" tIns="390080" rIns="390080" bIns="39008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5974"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276817798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2"/>
        <p:cNvGrpSpPr/>
        <p:nvPr/>
      </p:nvGrpSpPr>
      <p:grpSpPr>
        <a:xfrm>
          <a:off x="0" y="0"/>
          <a:ext cx="0" cy="0"/>
          <a:chOff x="0" y="0"/>
          <a:chExt cx="0" cy="0"/>
        </a:xfrm>
      </p:grpSpPr>
      <p:sp>
        <p:nvSpPr>
          <p:cNvPr id="43" name="Google Shape;43;g35c202e54d7_0_867"/>
          <p:cNvSpPr txBox="1">
            <a:spLocks noGrp="1"/>
          </p:cNvSpPr>
          <p:nvPr>
            <p:ph type="body" idx="1"/>
          </p:nvPr>
        </p:nvSpPr>
        <p:spPr>
          <a:xfrm>
            <a:off x="1329920" y="18050454"/>
            <a:ext cx="25594560" cy="2581440"/>
          </a:xfrm>
          <a:prstGeom prst="rect">
            <a:avLst/>
          </a:prstGeom>
          <a:noFill/>
          <a:ln>
            <a:noFill/>
          </a:ln>
        </p:spPr>
        <p:txBody>
          <a:bodyPr spcFirstLastPara="1" wrap="square" lIns="121875" tIns="121875" rIns="121875" bIns="121875" anchor="ctr" anchorCtr="0">
            <a:noAutofit/>
          </a:bodyPr>
          <a:lstStyle>
            <a:lvl1pPr marL="1463040" marR="0" lvl="0" indent="-731520" algn="l">
              <a:lnSpc>
                <a:spcPct val="100000"/>
              </a:lnSpc>
              <a:spcBef>
                <a:spcPts val="0"/>
              </a:spcBef>
              <a:spcAft>
                <a:spcPts val="0"/>
              </a:spcAft>
              <a:buClr>
                <a:srgbClr val="000000"/>
              </a:buClr>
              <a:buSzPts val="2400"/>
              <a:buFont typeface="Arial"/>
              <a:buNone/>
              <a:defRPr sz="4480" b="0" i="0" u="none" strike="noStrike" cap="none">
                <a:solidFill>
                  <a:srgbClr val="000000"/>
                </a:solidFill>
                <a:latin typeface="Arial"/>
                <a:ea typeface="Arial"/>
                <a:cs typeface="Arial"/>
                <a:sym typeface="Arial"/>
              </a:defRPr>
            </a:lvl1pPr>
            <a:lvl2pPr marL="2926080" marR="0" lvl="1" indent="-1117600" algn="l">
              <a:lnSpc>
                <a:spcPct val="115000"/>
              </a:lnSpc>
              <a:spcBef>
                <a:spcPts val="0"/>
              </a:spcBef>
              <a:spcAft>
                <a:spcPts val="0"/>
              </a:spcAft>
              <a:buClr>
                <a:srgbClr val="000000"/>
              </a:buClr>
              <a:buSzPts val="1900"/>
              <a:buFont typeface="Arial"/>
              <a:buChar char="○"/>
              <a:defRPr sz="4480" b="0" i="0" u="none" strike="noStrike" cap="none">
                <a:solidFill>
                  <a:srgbClr val="000000"/>
                </a:solidFill>
                <a:latin typeface="Arial"/>
                <a:ea typeface="Arial"/>
                <a:cs typeface="Arial"/>
                <a:sym typeface="Arial"/>
              </a:defRPr>
            </a:lvl2pPr>
            <a:lvl3pPr marL="4389120" marR="0" lvl="2" indent="-1117600" algn="l">
              <a:lnSpc>
                <a:spcPct val="115000"/>
              </a:lnSpc>
              <a:spcBef>
                <a:spcPts val="0"/>
              </a:spcBef>
              <a:spcAft>
                <a:spcPts val="0"/>
              </a:spcAft>
              <a:buClr>
                <a:srgbClr val="000000"/>
              </a:buClr>
              <a:buSzPts val="1900"/>
              <a:buFont typeface="Arial"/>
              <a:buChar char="■"/>
              <a:defRPr sz="4480" b="0" i="0" u="none" strike="noStrike" cap="none">
                <a:solidFill>
                  <a:srgbClr val="000000"/>
                </a:solidFill>
                <a:latin typeface="Arial"/>
                <a:ea typeface="Arial"/>
                <a:cs typeface="Arial"/>
                <a:sym typeface="Arial"/>
              </a:defRPr>
            </a:lvl3pPr>
            <a:lvl4pPr marL="5852160" marR="0" lvl="3" indent="-1117600" algn="l">
              <a:lnSpc>
                <a:spcPct val="115000"/>
              </a:lnSpc>
              <a:spcBef>
                <a:spcPts val="0"/>
              </a:spcBef>
              <a:spcAft>
                <a:spcPts val="0"/>
              </a:spcAft>
              <a:buClr>
                <a:srgbClr val="000000"/>
              </a:buClr>
              <a:buSzPts val="1900"/>
              <a:buFont typeface="Arial"/>
              <a:buChar char="●"/>
              <a:defRPr sz="4480" b="0" i="0" u="none" strike="noStrike" cap="none">
                <a:solidFill>
                  <a:srgbClr val="000000"/>
                </a:solidFill>
                <a:latin typeface="Arial"/>
                <a:ea typeface="Arial"/>
                <a:cs typeface="Arial"/>
                <a:sym typeface="Arial"/>
              </a:defRPr>
            </a:lvl4pPr>
            <a:lvl5pPr marL="7315200" marR="0" lvl="4" indent="-1117600" algn="l">
              <a:lnSpc>
                <a:spcPct val="115000"/>
              </a:lnSpc>
              <a:spcBef>
                <a:spcPts val="0"/>
              </a:spcBef>
              <a:spcAft>
                <a:spcPts val="0"/>
              </a:spcAft>
              <a:buClr>
                <a:srgbClr val="000000"/>
              </a:buClr>
              <a:buSzPts val="1900"/>
              <a:buFont typeface="Arial"/>
              <a:buChar char="○"/>
              <a:defRPr sz="4480" b="0" i="0" u="none" strike="noStrike" cap="none">
                <a:solidFill>
                  <a:srgbClr val="000000"/>
                </a:solidFill>
                <a:latin typeface="Arial"/>
                <a:ea typeface="Arial"/>
                <a:cs typeface="Arial"/>
                <a:sym typeface="Arial"/>
              </a:defRPr>
            </a:lvl5pPr>
            <a:lvl6pPr marL="8778240" marR="0" lvl="5" indent="-1117600" algn="l">
              <a:lnSpc>
                <a:spcPct val="115000"/>
              </a:lnSpc>
              <a:spcBef>
                <a:spcPts val="0"/>
              </a:spcBef>
              <a:spcAft>
                <a:spcPts val="0"/>
              </a:spcAft>
              <a:buClr>
                <a:srgbClr val="000000"/>
              </a:buClr>
              <a:buSzPts val="1900"/>
              <a:buFont typeface="Arial"/>
              <a:buChar char="■"/>
              <a:defRPr sz="4480" b="0" i="0" u="none" strike="noStrike" cap="none">
                <a:solidFill>
                  <a:srgbClr val="000000"/>
                </a:solidFill>
                <a:latin typeface="Arial"/>
                <a:ea typeface="Arial"/>
                <a:cs typeface="Arial"/>
                <a:sym typeface="Arial"/>
              </a:defRPr>
            </a:lvl6pPr>
            <a:lvl7pPr marL="10241280" marR="0" lvl="6" indent="-1117600" algn="l">
              <a:lnSpc>
                <a:spcPct val="115000"/>
              </a:lnSpc>
              <a:spcBef>
                <a:spcPts val="0"/>
              </a:spcBef>
              <a:spcAft>
                <a:spcPts val="0"/>
              </a:spcAft>
              <a:buClr>
                <a:srgbClr val="000000"/>
              </a:buClr>
              <a:buSzPts val="1900"/>
              <a:buFont typeface="Arial"/>
              <a:buChar char="●"/>
              <a:defRPr sz="4480" b="0" i="0" u="none" strike="noStrike" cap="none">
                <a:solidFill>
                  <a:srgbClr val="000000"/>
                </a:solidFill>
                <a:latin typeface="Arial"/>
                <a:ea typeface="Arial"/>
                <a:cs typeface="Arial"/>
                <a:sym typeface="Arial"/>
              </a:defRPr>
            </a:lvl7pPr>
            <a:lvl8pPr marL="11704320" marR="0" lvl="7" indent="-1117600" algn="l">
              <a:lnSpc>
                <a:spcPct val="115000"/>
              </a:lnSpc>
              <a:spcBef>
                <a:spcPts val="0"/>
              </a:spcBef>
              <a:spcAft>
                <a:spcPts val="0"/>
              </a:spcAft>
              <a:buClr>
                <a:srgbClr val="000000"/>
              </a:buClr>
              <a:buSzPts val="1900"/>
              <a:buFont typeface="Arial"/>
              <a:buChar char="○"/>
              <a:defRPr sz="4480" b="0" i="0" u="none" strike="noStrike" cap="none">
                <a:solidFill>
                  <a:srgbClr val="000000"/>
                </a:solidFill>
                <a:latin typeface="Arial"/>
                <a:ea typeface="Arial"/>
                <a:cs typeface="Arial"/>
                <a:sym typeface="Arial"/>
              </a:defRPr>
            </a:lvl8pPr>
            <a:lvl9pPr marL="13167360" marR="0" lvl="8" indent="-1117600" algn="l">
              <a:lnSpc>
                <a:spcPct val="115000"/>
              </a:lnSpc>
              <a:spcBef>
                <a:spcPts val="0"/>
              </a:spcBef>
              <a:spcAft>
                <a:spcPts val="0"/>
              </a:spcAft>
              <a:buClr>
                <a:srgbClr val="000000"/>
              </a:buClr>
              <a:buSzPts val="1900"/>
              <a:buFont typeface="Arial"/>
              <a:buChar char="■"/>
              <a:defRPr sz="4480" b="0" i="0" u="none" strike="noStrike" cap="none">
                <a:solidFill>
                  <a:srgbClr val="000000"/>
                </a:solidFill>
                <a:latin typeface="Arial"/>
                <a:ea typeface="Arial"/>
                <a:cs typeface="Arial"/>
                <a:sym typeface="Arial"/>
              </a:defRPr>
            </a:lvl9pPr>
          </a:lstStyle>
          <a:p>
            <a:endParaRPr/>
          </a:p>
        </p:txBody>
      </p:sp>
      <p:cxnSp>
        <p:nvCxnSpPr>
          <p:cNvPr id="44" name="Google Shape;44;g35c202e54d7_0_867"/>
          <p:cNvCxnSpPr/>
          <p:nvPr/>
        </p:nvCxnSpPr>
        <p:spPr>
          <a:xfrm>
            <a:off x="1842560" y="20231907"/>
            <a:ext cx="35328960" cy="0"/>
          </a:xfrm>
          <a:prstGeom prst="straightConnector1">
            <a:avLst/>
          </a:prstGeom>
          <a:noFill/>
          <a:ln w="9525" cap="flat" cmpd="sng">
            <a:solidFill>
              <a:srgbClr val="C6C5C5"/>
            </a:solidFill>
            <a:prstDash val="dot"/>
            <a:round/>
            <a:headEnd type="none" w="sm" len="sm"/>
            <a:tailEnd type="none" w="sm" len="sm"/>
          </a:ln>
        </p:spPr>
      </p:cxnSp>
      <p:sp>
        <p:nvSpPr>
          <p:cNvPr id="45" name="Google Shape;45;g35c202e54d7_0_867"/>
          <p:cNvSpPr txBox="1"/>
          <p:nvPr/>
        </p:nvSpPr>
        <p:spPr>
          <a:xfrm>
            <a:off x="1329920" y="911786"/>
            <a:ext cx="36354240" cy="1986240"/>
          </a:xfrm>
          <a:prstGeom prst="rect">
            <a:avLst/>
          </a:prstGeom>
          <a:noFill/>
          <a:ln>
            <a:noFill/>
          </a:ln>
        </p:spPr>
        <p:txBody>
          <a:bodyPr spcFirstLastPara="1" wrap="square" lIns="390000" tIns="390000" rIns="390000" bIns="390000" anchor="t" anchorCtr="0">
            <a:noAutofit/>
          </a:bodyPr>
          <a:lstStyle/>
          <a:p>
            <a:pPr marL="0" marR="0" lvl="0" indent="0" algn="l" rtl="0">
              <a:lnSpc>
                <a:spcPct val="100000"/>
              </a:lnSpc>
              <a:spcBef>
                <a:spcPts val="0"/>
              </a:spcBef>
              <a:spcAft>
                <a:spcPts val="0"/>
              </a:spcAft>
              <a:buClr>
                <a:srgbClr val="000000"/>
              </a:buClr>
              <a:buSzPts val="3700"/>
              <a:buFont typeface="Arial"/>
              <a:buNone/>
            </a:pPr>
            <a:endParaRPr sz="11840" b="0" i="0" u="none" strike="noStrike" cap="none">
              <a:solidFill>
                <a:srgbClr val="566579"/>
              </a:solidFill>
              <a:latin typeface="Trebuchet MS"/>
              <a:ea typeface="Trebuchet MS"/>
              <a:cs typeface="Trebuchet MS"/>
              <a:sym typeface="Trebuchet MS"/>
            </a:endParaRPr>
          </a:p>
        </p:txBody>
      </p:sp>
      <p:cxnSp>
        <p:nvCxnSpPr>
          <p:cNvPr id="46" name="Google Shape;46;g35c202e54d7_0_867"/>
          <p:cNvCxnSpPr/>
          <p:nvPr/>
        </p:nvCxnSpPr>
        <p:spPr>
          <a:xfrm>
            <a:off x="1842560" y="3207466"/>
            <a:ext cx="35328960" cy="0"/>
          </a:xfrm>
          <a:prstGeom prst="straightConnector1">
            <a:avLst/>
          </a:prstGeom>
          <a:noFill/>
          <a:ln w="9525" cap="flat" cmpd="sng">
            <a:solidFill>
              <a:srgbClr val="C6C5C5"/>
            </a:solidFill>
            <a:prstDash val="dot"/>
            <a:round/>
            <a:headEnd type="none" w="sm" len="sm"/>
            <a:tailEnd type="none" w="sm" len="sm"/>
          </a:ln>
        </p:spPr>
      </p:cxnSp>
      <p:sp>
        <p:nvSpPr>
          <p:cNvPr id="47" name="Google Shape;47;g35c202e54d7_0_867"/>
          <p:cNvSpPr txBox="1"/>
          <p:nvPr/>
        </p:nvSpPr>
        <p:spPr>
          <a:xfrm>
            <a:off x="1651626" y="20208586"/>
            <a:ext cx="1620480" cy="744960"/>
          </a:xfrm>
          <a:prstGeom prst="rect">
            <a:avLst/>
          </a:prstGeom>
          <a:solidFill>
            <a:srgbClr val="FFFFFF"/>
          </a:solidFill>
          <a:ln>
            <a:noFill/>
          </a:ln>
        </p:spPr>
        <p:txBody>
          <a:bodyPr spcFirstLastPara="1" wrap="square" lIns="390000" tIns="390000" rIns="390000" bIns="390000" anchor="ctr" anchorCtr="0">
            <a:noAutofit/>
          </a:bodyPr>
          <a:lstStyle/>
          <a:p>
            <a:pPr marL="0" marR="0" lvl="0" indent="0" algn="ctr" rtl="0">
              <a:lnSpc>
                <a:spcPct val="100000"/>
              </a:lnSpc>
              <a:spcBef>
                <a:spcPts val="0"/>
              </a:spcBef>
              <a:spcAft>
                <a:spcPts val="0"/>
              </a:spcAft>
              <a:buClr>
                <a:srgbClr val="000000"/>
              </a:buClr>
              <a:buSzPts val="1200"/>
              <a:buFont typeface="Arial"/>
              <a:buNone/>
            </a:pPr>
            <a:fld id="{00000000-1234-1234-1234-123412341234}" type="slidenum">
              <a:rPr lang="en-US" sz="3840" b="0" i="0" u="none" strike="noStrike" cap="none">
                <a:solidFill>
                  <a:srgbClr val="B7B7B7"/>
                </a:solidFill>
                <a:latin typeface="Arial"/>
                <a:ea typeface="Arial"/>
                <a:cs typeface="Arial"/>
                <a:sym typeface="Arial"/>
              </a:rPr>
              <a:pPr marL="0" marR="0" lvl="0" indent="0" algn="ctr" rtl="0">
                <a:lnSpc>
                  <a:spcPct val="100000"/>
                </a:lnSpc>
                <a:spcBef>
                  <a:spcPts val="0"/>
                </a:spcBef>
                <a:spcAft>
                  <a:spcPts val="0"/>
                </a:spcAft>
                <a:buClr>
                  <a:srgbClr val="000000"/>
                </a:buClr>
                <a:buSzPts val="1200"/>
                <a:buFont typeface="Arial"/>
                <a:buNone/>
              </a:pPr>
              <a:t>‹#›</a:t>
            </a:fld>
            <a:endParaRPr sz="3840" b="0" i="0" u="none" strike="noStrike" cap="none">
              <a:solidFill>
                <a:srgbClr val="B7B7B7"/>
              </a:solidFill>
              <a:latin typeface="Arial"/>
              <a:ea typeface="Arial"/>
              <a:cs typeface="Arial"/>
              <a:sym typeface="Arial"/>
            </a:endParaRPr>
          </a:p>
        </p:txBody>
      </p:sp>
      <p:pic>
        <p:nvPicPr>
          <p:cNvPr id="48" name="Google Shape;48;g35c202e54d7_0_867" descr="Screen Shot 2018-04-23 at 5.35.47 PM.png"/>
          <p:cNvPicPr preferRelativeResize="0"/>
          <p:nvPr/>
        </p:nvPicPr>
        <p:blipFill rotWithShape="1">
          <a:blip r:embed="rId2">
            <a:alphaModFix/>
          </a:blip>
          <a:srcRect/>
          <a:stretch/>
        </p:blipFill>
        <p:spPr>
          <a:xfrm>
            <a:off x="35684990" y="20287488"/>
            <a:ext cx="1999485" cy="975360"/>
          </a:xfrm>
          <a:prstGeom prst="rect">
            <a:avLst/>
          </a:prstGeom>
          <a:noFill/>
          <a:ln>
            <a:noFill/>
          </a:ln>
        </p:spPr>
      </p:pic>
    </p:spTree>
    <p:extLst>
      <p:ext uri="{BB962C8B-B14F-4D97-AF65-F5344CB8AC3E}">
        <p14:creationId xmlns:p14="http://schemas.microsoft.com/office/powerpoint/2010/main" val="24945657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49"/>
        <p:cNvGrpSpPr/>
        <p:nvPr/>
      </p:nvGrpSpPr>
      <p:grpSpPr>
        <a:xfrm>
          <a:off x="0" y="0"/>
          <a:ext cx="0" cy="0"/>
          <a:chOff x="0" y="0"/>
          <a:chExt cx="0" cy="0"/>
        </a:xfrm>
      </p:grpSpPr>
      <p:sp>
        <p:nvSpPr>
          <p:cNvPr id="50" name="Google Shape;50;g35c202e54d7_0_874"/>
          <p:cNvSpPr txBox="1">
            <a:spLocks noGrp="1"/>
          </p:cNvSpPr>
          <p:nvPr>
            <p:ph type="title"/>
          </p:nvPr>
        </p:nvSpPr>
        <p:spPr>
          <a:xfrm>
            <a:off x="1329920" y="1898774"/>
            <a:ext cx="36354240" cy="2443200"/>
          </a:xfrm>
          <a:prstGeom prst="rect">
            <a:avLst/>
          </a:prstGeom>
          <a:noFill/>
          <a:ln>
            <a:noFill/>
          </a:ln>
        </p:spPr>
        <p:txBody>
          <a:bodyPr spcFirstLastPara="1" wrap="square" lIns="91425" tIns="91425" rIns="91425" bIns="91425" anchor="t" anchorCtr="0">
            <a:normAutofit/>
          </a:bodyPr>
          <a:lstStyle>
            <a:lvl1pPr marR="0" lvl="0" algn="l">
              <a:lnSpc>
                <a:spcPct val="100000"/>
              </a:lnSpc>
              <a:spcBef>
                <a:spcPts val="0"/>
              </a:spcBef>
              <a:spcAft>
                <a:spcPts val="0"/>
              </a:spcAft>
              <a:buClr>
                <a:schemeClr val="dk1"/>
              </a:buClr>
              <a:buSzPts val="2800"/>
              <a:buFont typeface="Arial"/>
              <a:buNone/>
              <a:defRPr sz="14080" b="0" i="0" u="none" strike="noStrike" cap="none">
                <a:solidFill>
                  <a:schemeClr val="dk1"/>
                </a:solidFill>
                <a:latin typeface="Arial"/>
                <a:ea typeface="Arial"/>
                <a:cs typeface="Arial"/>
                <a:sym typeface="Arial"/>
              </a:defRPr>
            </a:lvl1pPr>
            <a:lvl2pPr marR="0" lvl="1" algn="l">
              <a:lnSpc>
                <a:spcPct val="100000"/>
              </a:lnSpc>
              <a:spcBef>
                <a:spcPts val="0"/>
              </a:spcBef>
              <a:spcAft>
                <a:spcPts val="0"/>
              </a:spcAft>
              <a:buClr>
                <a:srgbClr val="000000"/>
              </a:buClr>
              <a:buSzPts val="2800"/>
              <a:buFont typeface="Arial"/>
              <a:buNone/>
              <a:defRPr sz="576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2800"/>
              <a:buFont typeface="Arial"/>
              <a:buNone/>
              <a:defRPr sz="576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2800"/>
              <a:buFont typeface="Arial"/>
              <a:buNone/>
              <a:defRPr sz="576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2800"/>
              <a:buFont typeface="Arial"/>
              <a:buNone/>
              <a:defRPr sz="576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2800"/>
              <a:buFont typeface="Arial"/>
              <a:buNone/>
              <a:defRPr sz="576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2800"/>
              <a:buFont typeface="Arial"/>
              <a:buNone/>
              <a:defRPr sz="576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2800"/>
              <a:buFont typeface="Arial"/>
              <a:buNone/>
              <a:defRPr sz="576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2800"/>
              <a:buFont typeface="Arial"/>
              <a:buNone/>
              <a:defRPr sz="5760" b="0" i="0" u="none" strike="noStrike" cap="none">
                <a:solidFill>
                  <a:srgbClr val="000000"/>
                </a:solidFill>
                <a:latin typeface="Arial"/>
                <a:ea typeface="Arial"/>
                <a:cs typeface="Arial"/>
                <a:sym typeface="Arial"/>
              </a:defRPr>
            </a:lvl9pPr>
          </a:lstStyle>
          <a:p>
            <a:endParaRPr/>
          </a:p>
        </p:txBody>
      </p:sp>
      <p:sp>
        <p:nvSpPr>
          <p:cNvPr id="51" name="Google Shape;51;g35c202e54d7_0_874"/>
          <p:cNvSpPr txBox="1">
            <a:spLocks noGrp="1"/>
          </p:cNvSpPr>
          <p:nvPr>
            <p:ph type="body" idx="1"/>
          </p:nvPr>
        </p:nvSpPr>
        <p:spPr>
          <a:xfrm>
            <a:off x="1329920" y="4917226"/>
            <a:ext cx="36354240" cy="14576640"/>
          </a:xfrm>
          <a:prstGeom prst="rect">
            <a:avLst/>
          </a:prstGeom>
          <a:noFill/>
          <a:ln>
            <a:noFill/>
          </a:ln>
        </p:spPr>
        <p:txBody>
          <a:bodyPr spcFirstLastPara="1" wrap="square" lIns="91425" tIns="91425" rIns="91425" bIns="91425" anchor="t" anchorCtr="0">
            <a:normAutofit/>
          </a:bodyPr>
          <a:lstStyle>
            <a:lvl1pPr marL="1463040" marR="0" lvl="0" indent="-1097280" algn="l">
              <a:lnSpc>
                <a:spcPct val="115000"/>
              </a:lnSpc>
              <a:spcBef>
                <a:spcPts val="0"/>
              </a:spcBef>
              <a:spcAft>
                <a:spcPts val="0"/>
              </a:spcAft>
              <a:buClr>
                <a:schemeClr val="dk1"/>
              </a:buClr>
              <a:buSzPts val="1800"/>
              <a:buFont typeface="Arial"/>
              <a:buChar char="●"/>
              <a:defRPr sz="10240" b="0" i="0" u="none" strike="noStrike" cap="none">
                <a:solidFill>
                  <a:schemeClr val="dk1"/>
                </a:solidFill>
                <a:latin typeface="Arial"/>
                <a:ea typeface="Arial"/>
                <a:cs typeface="Arial"/>
                <a:sym typeface="Arial"/>
              </a:defRPr>
            </a:lvl1pPr>
            <a:lvl2pPr marL="2926080" marR="0" lvl="1" indent="-1016000" algn="l">
              <a:lnSpc>
                <a:spcPct val="115000"/>
              </a:lnSpc>
              <a:spcBef>
                <a:spcPts val="0"/>
              </a:spcBef>
              <a:spcAft>
                <a:spcPts val="0"/>
              </a:spcAft>
              <a:buClr>
                <a:schemeClr val="dk1"/>
              </a:buClr>
              <a:buSzPts val="1400"/>
              <a:buFont typeface="Arial"/>
              <a:buChar char="○"/>
              <a:defRPr sz="8960" b="0" i="0" u="none" strike="noStrike" cap="none">
                <a:solidFill>
                  <a:schemeClr val="dk1"/>
                </a:solidFill>
                <a:latin typeface="Arial"/>
                <a:ea typeface="Arial"/>
                <a:cs typeface="Arial"/>
                <a:sym typeface="Arial"/>
              </a:defRPr>
            </a:lvl2pPr>
            <a:lvl3pPr marL="4389120" marR="0" lvl="2" indent="-1016000" algn="l">
              <a:lnSpc>
                <a:spcPct val="115000"/>
              </a:lnSpc>
              <a:spcBef>
                <a:spcPts val="0"/>
              </a:spcBef>
              <a:spcAft>
                <a:spcPts val="0"/>
              </a:spcAft>
              <a:buClr>
                <a:schemeClr val="dk1"/>
              </a:buClr>
              <a:buSzPts val="1400"/>
              <a:buFont typeface="Arial"/>
              <a:buChar char="■"/>
              <a:defRPr sz="7680" b="0" i="0" u="none" strike="noStrike" cap="none">
                <a:solidFill>
                  <a:schemeClr val="dk1"/>
                </a:solidFill>
                <a:latin typeface="Arial"/>
                <a:ea typeface="Arial"/>
                <a:cs typeface="Arial"/>
                <a:sym typeface="Arial"/>
              </a:defRPr>
            </a:lvl3pPr>
            <a:lvl4pPr marL="5852160" marR="0" lvl="3" indent="-1016000" algn="l">
              <a:lnSpc>
                <a:spcPct val="115000"/>
              </a:lnSpc>
              <a:spcBef>
                <a:spcPts val="0"/>
              </a:spcBef>
              <a:spcAft>
                <a:spcPts val="0"/>
              </a:spcAft>
              <a:buClr>
                <a:schemeClr val="dk1"/>
              </a:buClr>
              <a:buSzPts val="1400"/>
              <a:buFont typeface="Arial"/>
              <a:buChar char="●"/>
              <a:defRPr sz="6400" b="0" i="0" u="none" strike="noStrike" cap="none">
                <a:solidFill>
                  <a:schemeClr val="dk1"/>
                </a:solidFill>
                <a:latin typeface="Arial"/>
                <a:ea typeface="Arial"/>
                <a:cs typeface="Arial"/>
                <a:sym typeface="Arial"/>
              </a:defRPr>
            </a:lvl4pPr>
            <a:lvl5pPr marL="7315200" marR="0" lvl="4" indent="-1016000" algn="l">
              <a:lnSpc>
                <a:spcPct val="115000"/>
              </a:lnSpc>
              <a:spcBef>
                <a:spcPts val="0"/>
              </a:spcBef>
              <a:spcAft>
                <a:spcPts val="0"/>
              </a:spcAft>
              <a:buClr>
                <a:schemeClr val="dk1"/>
              </a:buClr>
              <a:buSzPts val="1400"/>
              <a:buFont typeface="Arial"/>
              <a:buChar char="○"/>
              <a:defRPr sz="6400" b="0" i="0" u="none" strike="noStrike" cap="none">
                <a:solidFill>
                  <a:schemeClr val="dk1"/>
                </a:solidFill>
                <a:latin typeface="Arial"/>
                <a:ea typeface="Arial"/>
                <a:cs typeface="Arial"/>
                <a:sym typeface="Arial"/>
              </a:defRPr>
            </a:lvl5pPr>
            <a:lvl6pPr marL="8778240" marR="0" lvl="5" indent="-1016000" algn="l">
              <a:lnSpc>
                <a:spcPct val="115000"/>
              </a:lnSpc>
              <a:spcBef>
                <a:spcPts val="0"/>
              </a:spcBef>
              <a:spcAft>
                <a:spcPts val="0"/>
              </a:spcAft>
              <a:buClr>
                <a:schemeClr val="dk1"/>
              </a:buClr>
              <a:buSzPts val="1400"/>
              <a:buFont typeface="Arial"/>
              <a:buChar char="■"/>
              <a:defRPr sz="6400" b="0" i="0" u="none" strike="noStrike" cap="none">
                <a:solidFill>
                  <a:schemeClr val="dk1"/>
                </a:solidFill>
                <a:latin typeface="Arial"/>
                <a:ea typeface="Arial"/>
                <a:cs typeface="Arial"/>
                <a:sym typeface="Arial"/>
              </a:defRPr>
            </a:lvl6pPr>
            <a:lvl7pPr marL="10241280" marR="0" lvl="6" indent="-1016000" algn="l">
              <a:lnSpc>
                <a:spcPct val="115000"/>
              </a:lnSpc>
              <a:spcBef>
                <a:spcPts val="0"/>
              </a:spcBef>
              <a:spcAft>
                <a:spcPts val="0"/>
              </a:spcAft>
              <a:buClr>
                <a:schemeClr val="dk1"/>
              </a:buClr>
              <a:buSzPts val="1400"/>
              <a:buFont typeface="Arial"/>
              <a:buChar char="●"/>
              <a:defRPr sz="6400" b="0" i="0" u="none" strike="noStrike" cap="none">
                <a:solidFill>
                  <a:schemeClr val="dk1"/>
                </a:solidFill>
                <a:latin typeface="Arial"/>
                <a:ea typeface="Arial"/>
                <a:cs typeface="Arial"/>
                <a:sym typeface="Arial"/>
              </a:defRPr>
            </a:lvl7pPr>
            <a:lvl8pPr marL="11704320" marR="0" lvl="7" indent="-1016000" algn="l">
              <a:lnSpc>
                <a:spcPct val="115000"/>
              </a:lnSpc>
              <a:spcBef>
                <a:spcPts val="0"/>
              </a:spcBef>
              <a:spcAft>
                <a:spcPts val="0"/>
              </a:spcAft>
              <a:buClr>
                <a:schemeClr val="dk1"/>
              </a:buClr>
              <a:buSzPts val="1400"/>
              <a:buFont typeface="Arial"/>
              <a:buChar char="○"/>
              <a:defRPr sz="6400" b="0" i="0" u="none" strike="noStrike" cap="none">
                <a:solidFill>
                  <a:schemeClr val="dk1"/>
                </a:solidFill>
                <a:latin typeface="Arial"/>
                <a:ea typeface="Arial"/>
                <a:cs typeface="Arial"/>
                <a:sym typeface="Arial"/>
              </a:defRPr>
            </a:lvl8pPr>
            <a:lvl9pPr marL="13167360" marR="0" lvl="8" indent="-1016000" algn="l">
              <a:lnSpc>
                <a:spcPct val="115000"/>
              </a:lnSpc>
              <a:spcBef>
                <a:spcPts val="0"/>
              </a:spcBef>
              <a:spcAft>
                <a:spcPts val="0"/>
              </a:spcAft>
              <a:buClr>
                <a:schemeClr val="dk1"/>
              </a:buClr>
              <a:buSzPts val="1400"/>
              <a:buFont typeface="Arial"/>
              <a:buChar char="■"/>
              <a:defRPr sz="6400" b="0" i="0" u="none" strike="noStrike" cap="none">
                <a:solidFill>
                  <a:schemeClr val="dk1"/>
                </a:solidFill>
                <a:latin typeface="Arial"/>
                <a:ea typeface="Arial"/>
                <a:cs typeface="Arial"/>
                <a:sym typeface="Arial"/>
              </a:defRPr>
            </a:lvl9pPr>
          </a:lstStyle>
          <a:p>
            <a:endParaRPr/>
          </a:p>
        </p:txBody>
      </p:sp>
      <p:sp>
        <p:nvSpPr>
          <p:cNvPr id="52" name="Google Shape;52;g35c202e54d7_0_874"/>
          <p:cNvSpPr txBox="1">
            <a:spLocks noGrp="1"/>
          </p:cNvSpPr>
          <p:nvPr>
            <p:ph type="sldNum" idx="12"/>
          </p:nvPr>
        </p:nvSpPr>
        <p:spPr>
          <a:xfrm>
            <a:off x="36149155" y="19896394"/>
            <a:ext cx="2341440" cy="167904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4266"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4266"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4266"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4266"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4266"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4266"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4266"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4266"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4266" b="0" i="0" u="none" strike="noStrike" cap="none">
                <a:solidFill>
                  <a:schemeClr val="dk2"/>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65934726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
        <p:cNvGrpSpPr/>
        <p:nvPr/>
      </p:nvGrpSpPr>
      <p:grpSpPr>
        <a:xfrm>
          <a:off x="0" y="0"/>
          <a:ext cx="0" cy="0"/>
          <a:chOff x="0" y="0"/>
          <a:chExt cx="0" cy="0"/>
        </a:xfrm>
      </p:grpSpPr>
    </p:spTree>
    <p:extLst>
      <p:ext uri="{BB962C8B-B14F-4D97-AF65-F5344CB8AC3E}">
        <p14:creationId xmlns:p14="http://schemas.microsoft.com/office/powerpoint/2010/main" val="1957136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17" Type="http://schemas.openxmlformats.org/officeDocument/2006/relationships/image" Target="../media/image2.svg"/><Relationship Id="rId2" Type="http://schemas.openxmlformats.org/officeDocument/2006/relationships/slideLayout" Target="../slideLayouts/slideLayout25.xml"/><Relationship Id="rId16" Type="http://schemas.openxmlformats.org/officeDocument/2006/relationships/image" Target="../media/image1.png"/><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theme" Target="../theme/theme3.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39.xml"/><Relationship Id="rId1" Type="http://schemas.openxmlformats.org/officeDocument/2006/relationships/slideLayout" Target="../slideLayouts/slideLayout3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17" Type="http://schemas.openxmlformats.org/officeDocument/2006/relationships/image" Target="../media/image7.png"/><Relationship Id="rId2" Type="http://schemas.openxmlformats.org/officeDocument/2006/relationships/slideLayout" Target="../slideLayouts/slideLayout41.xml"/><Relationship Id="rId16" Type="http://schemas.openxmlformats.org/officeDocument/2006/relationships/theme" Target="../theme/theme5.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slideLayout" Target="../slideLayouts/slideLayout5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57.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theme" Target="../theme/theme6.xml"/><Relationship Id="rId5" Type="http://schemas.openxmlformats.org/officeDocument/2006/relationships/slideLayout" Target="../slideLayouts/slideLayout59.xml"/><Relationship Id="rId4" Type="http://schemas.openxmlformats.org/officeDocument/2006/relationships/slideLayout" Target="../slideLayouts/slideLayout5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682240" y="1168401"/>
            <a:ext cx="33649920" cy="42418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682240" y="5842000"/>
            <a:ext cx="33649920" cy="1392428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82240" y="20340322"/>
            <a:ext cx="8778240" cy="1168400"/>
          </a:xfrm>
          <a:prstGeom prst="rect">
            <a:avLst/>
          </a:prstGeom>
        </p:spPr>
        <p:txBody>
          <a:bodyPr vert="horz" lIns="91440" tIns="45720" rIns="91440" bIns="45720" rtlCol="0" anchor="ctr"/>
          <a:lstStyle>
            <a:lvl1pPr algn="l">
              <a:defRPr sz="3840">
                <a:solidFill>
                  <a:schemeClr val="tx1">
                    <a:tint val="75000"/>
                  </a:schemeClr>
                </a:solidFill>
              </a:defRPr>
            </a:lvl1pPr>
          </a:lstStyle>
          <a:p>
            <a:pPr>
              <a:defRPr/>
            </a:pPr>
            <a:fld id="{A2ED19D4-8A05-4D23-BD61-1C59EC97AD58}" type="datetime1">
              <a:rPr lang="en-US" smtClean="0"/>
              <a:pPr>
                <a:defRPr/>
              </a:pPr>
              <a:t>5/19/2025</a:t>
            </a:fld>
            <a:endParaRPr lang="en-US"/>
          </a:p>
        </p:txBody>
      </p:sp>
      <p:sp>
        <p:nvSpPr>
          <p:cNvPr id="5" name="Footer Placeholder 4"/>
          <p:cNvSpPr>
            <a:spLocks noGrp="1"/>
          </p:cNvSpPr>
          <p:nvPr>
            <p:ph type="ftr" sz="quarter" idx="3"/>
          </p:nvPr>
        </p:nvSpPr>
        <p:spPr>
          <a:xfrm>
            <a:off x="12923520" y="20340322"/>
            <a:ext cx="13167360" cy="1168400"/>
          </a:xfrm>
          <a:prstGeom prst="rect">
            <a:avLst/>
          </a:prstGeom>
        </p:spPr>
        <p:txBody>
          <a:bodyPr vert="horz" lIns="91440" tIns="45720" rIns="91440" bIns="45720" rtlCol="0" anchor="ctr"/>
          <a:lstStyle>
            <a:lvl1pPr algn="ctr">
              <a:defRPr sz="384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27553920" y="20340322"/>
            <a:ext cx="8778240" cy="1168400"/>
          </a:xfrm>
          <a:prstGeom prst="rect">
            <a:avLst/>
          </a:prstGeom>
        </p:spPr>
        <p:txBody>
          <a:bodyPr vert="horz" lIns="91440" tIns="45720" rIns="91440" bIns="45720" rtlCol="0" anchor="ctr"/>
          <a:lstStyle>
            <a:lvl1pPr algn="r">
              <a:defRPr sz="3840">
                <a:solidFill>
                  <a:schemeClr val="tx1">
                    <a:tint val="75000"/>
                  </a:schemeClr>
                </a:solidFill>
              </a:defRPr>
            </a:lvl1pPr>
          </a:lstStyle>
          <a:p>
            <a:pPr>
              <a:defRPr/>
            </a:pPr>
            <a:fld id="{41163D43-A1FA-4713-BD70-A683E7C75841}" type="slidenum">
              <a:rPr lang="en-US" altLang="en-US" smtClean="0"/>
              <a:pPr>
                <a:defRPr/>
              </a:pPr>
              <a:t>‹#›</a:t>
            </a:fld>
            <a:endParaRPr lang="en-US" altLang="en-US"/>
          </a:p>
        </p:txBody>
      </p:sp>
    </p:spTree>
    <p:extLst>
      <p:ext uri="{BB962C8B-B14F-4D97-AF65-F5344CB8AC3E}">
        <p14:creationId xmlns:p14="http://schemas.microsoft.com/office/powerpoint/2010/main" val="20418011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2926080" rtl="0" eaLnBrk="1" latinLnBrk="0" hangingPunct="1">
        <a:lnSpc>
          <a:spcPct val="90000"/>
        </a:lnSpc>
        <a:spcBef>
          <a:spcPct val="0"/>
        </a:spcBef>
        <a:buNone/>
        <a:defRPr sz="14080" kern="1200">
          <a:solidFill>
            <a:schemeClr val="tx1"/>
          </a:solidFill>
          <a:latin typeface="+mj-lt"/>
          <a:ea typeface="+mj-ea"/>
          <a:cs typeface="+mj-cs"/>
        </a:defRPr>
      </a:lvl1pPr>
    </p:titleStyle>
    <p:bodyStyle>
      <a:lvl1pPr marL="731520" indent="-731520" algn="l" defTabSz="2926080" rtl="0" eaLnBrk="1" latinLnBrk="0" hangingPunct="1">
        <a:lnSpc>
          <a:spcPct val="90000"/>
        </a:lnSpc>
        <a:spcBef>
          <a:spcPts val="3200"/>
        </a:spcBef>
        <a:buFont typeface="Arial" panose="020B0604020202020204" pitchFamily="34" charset="0"/>
        <a:buChar char="•"/>
        <a:defRPr sz="8960" kern="1200">
          <a:solidFill>
            <a:schemeClr val="tx1"/>
          </a:solidFill>
          <a:latin typeface="+mn-lt"/>
          <a:ea typeface="+mn-ea"/>
          <a:cs typeface="+mn-cs"/>
        </a:defRPr>
      </a:lvl1pPr>
      <a:lvl2pPr marL="2194560" indent="-731520" algn="l" defTabSz="2926080" rtl="0" eaLnBrk="1" latinLnBrk="0" hangingPunct="1">
        <a:lnSpc>
          <a:spcPct val="90000"/>
        </a:lnSpc>
        <a:spcBef>
          <a:spcPts val="1600"/>
        </a:spcBef>
        <a:buFont typeface="Arial" panose="020B0604020202020204" pitchFamily="34" charset="0"/>
        <a:buChar char="•"/>
        <a:defRPr sz="7680" kern="1200">
          <a:solidFill>
            <a:schemeClr val="tx1"/>
          </a:solidFill>
          <a:latin typeface="+mn-lt"/>
          <a:ea typeface="+mn-ea"/>
          <a:cs typeface="+mn-cs"/>
        </a:defRPr>
      </a:lvl2pPr>
      <a:lvl3pPr marL="3657600" indent="-731520" algn="l" defTabSz="2926080" rtl="0" eaLnBrk="1" latinLnBrk="0" hangingPunct="1">
        <a:lnSpc>
          <a:spcPct val="90000"/>
        </a:lnSpc>
        <a:spcBef>
          <a:spcPts val="1600"/>
        </a:spcBef>
        <a:buFont typeface="Arial" panose="020B0604020202020204" pitchFamily="34" charset="0"/>
        <a:buChar char="•"/>
        <a:defRPr sz="6400" kern="1200">
          <a:solidFill>
            <a:schemeClr val="tx1"/>
          </a:solidFill>
          <a:latin typeface="+mn-lt"/>
          <a:ea typeface="+mn-ea"/>
          <a:cs typeface="+mn-cs"/>
        </a:defRPr>
      </a:lvl3pPr>
      <a:lvl4pPr marL="512064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4pPr>
      <a:lvl5pPr marL="658368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5pPr>
      <a:lvl6pPr marL="804672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6pPr>
      <a:lvl7pPr marL="950976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7pPr>
      <a:lvl8pPr marL="1097280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8pPr>
      <a:lvl9pPr marL="1243584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9pPr>
    </p:bodyStyle>
    <p:otherStyle>
      <a:defPPr>
        <a:defRPr lang="en-US"/>
      </a:defPPr>
      <a:lvl1pPr marL="0" algn="l" defTabSz="2926080" rtl="0" eaLnBrk="1" latinLnBrk="0" hangingPunct="1">
        <a:defRPr sz="5760" kern="1200">
          <a:solidFill>
            <a:schemeClr val="tx1"/>
          </a:solidFill>
          <a:latin typeface="+mn-lt"/>
          <a:ea typeface="+mn-ea"/>
          <a:cs typeface="+mn-cs"/>
        </a:defRPr>
      </a:lvl1pPr>
      <a:lvl2pPr marL="1463040" algn="l" defTabSz="2926080" rtl="0" eaLnBrk="1" latinLnBrk="0" hangingPunct="1">
        <a:defRPr sz="5760" kern="1200">
          <a:solidFill>
            <a:schemeClr val="tx1"/>
          </a:solidFill>
          <a:latin typeface="+mn-lt"/>
          <a:ea typeface="+mn-ea"/>
          <a:cs typeface="+mn-cs"/>
        </a:defRPr>
      </a:lvl2pPr>
      <a:lvl3pPr marL="2926080" algn="l" defTabSz="2926080" rtl="0" eaLnBrk="1" latinLnBrk="0" hangingPunct="1">
        <a:defRPr sz="5760" kern="1200">
          <a:solidFill>
            <a:schemeClr val="tx1"/>
          </a:solidFill>
          <a:latin typeface="+mn-lt"/>
          <a:ea typeface="+mn-ea"/>
          <a:cs typeface="+mn-cs"/>
        </a:defRPr>
      </a:lvl3pPr>
      <a:lvl4pPr marL="4389120" algn="l" defTabSz="2926080" rtl="0" eaLnBrk="1" latinLnBrk="0" hangingPunct="1">
        <a:defRPr sz="5760" kern="1200">
          <a:solidFill>
            <a:schemeClr val="tx1"/>
          </a:solidFill>
          <a:latin typeface="+mn-lt"/>
          <a:ea typeface="+mn-ea"/>
          <a:cs typeface="+mn-cs"/>
        </a:defRPr>
      </a:lvl4pPr>
      <a:lvl5pPr marL="5852160" algn="l" defTabSz="2926080" rtl="0" eaLnBrk="1" latinLnBrk="0" hangingPunct="1">
        <a:defRPr sz="5760" kern="1200">
          <a:solidFill>
            <a:schemeClr val="tx1"/>
          </a:solidFill>
          <a:latin typeface="+mn-lt"/>
          <a:ea typeface="+mn-ea"/>
          <a:cs typeface="+mn-cs"/>
        </a:defRPr>
      </a:lvl5pPr>
      <a:lvl6pPr marL="7315200" algn="l" defTabSz="2926080" rtl="0" eaLnBrk="1" latinLnBrk="0" hangingPunct="1">
        <a:defRPr sz="5760" kern="1200">
          <a:solidFill>
            <a:schemeClr val="tx1"/>
          </a:solidFill>
          <a:latin typeface="+mn-lt"/>
          <a:ea typeface="+mn-ea"/>
          <a:cs typeface="+mn-cs"/>
        </a:defRPr>
      </a:lvl6pPr>
      <a:lvl7pPr marL="8778240" algn="l" defTabSz="2926080" rtl="0" eaLnBrk="1" latinLnBrk="0" hangingPunct="1">
        <a:defRPr sz="5760" kern="1200">
          <a:solidFill>
            <a:schemeClr val="tx1"/>
          </a:solidFill>
          <a:latin typeface="+mn-lt"/>
          <a:ea typeface="+mn-ea"/>
          <a:cs typeface="+mn-cs"/>
        </a:defRPr>
      </a:lvl7pPr>
      <a:lvl8pPr marL="10241280" algn="l" defTabSz="2926080" rtl="0" eaLnBrk="1" latinLnBrk="0" hangingPunct="1">
        <a:defRPr sz="5760" kern="1200">
          <a:solidFill>
            <a:schemeClr val="tx1"/>
          </a:solidFill>
          <a:latin typeface="+mn-lt"/>
          <a:ea typeface="+mn-ea"/>
          <a:cs typeface="+mn-cs"/>
        </a:defRPr>
      </a:lvl8pPr>
      <a:lvl9pPr marL="11704320" algn="l" defTabSz="2926080" rtl="0" eaLnBrk="1" latinLnBrk="0" hangingPunct="1">
        <a:defRPr sz="576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51C9C84-9F12-B563-E134-BEAB62B964D8}"/>
              </a:ext>
            </a:extLst>
          </p:cNvPr>
          <p:cNvSpPr>
            <a:spLocks noGrp="1"/>
          </p:cNvSpPr>
          <p:nvPr>
            <p:ph type="title"/>
          </p:nvPr>
        </p:nvSpPr>
        <p:spPr>
          <a:xfrm>
            <a:off x="2682240" y="1168401"/>
            <a:ext cx="33649920" cy="42418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D509CB1-57CA-5078-8861-900F4B197B1E}"/>
              </a:ext>
            </a:extLst>
          </p:cNvPr>
          <p:cNvSpPr>
            <a:spLocks noGrp="1"/>
          </p:cNvSpPr>
          <p:nvPr>
            <p:ph type="body" idx="1"/>
          </p:nvPr>
        </p:nvSpPr>
        <p:spPr>
          <a:xfrm>
            <a:off x="2682240" y="5842000"/>
            <a:ext cx="33649920" cy="1392428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48E313-4B9C-A626-43B1-81D69301D41F}"/>
              </a:ext>
            </a:extLst>
          </p:cNvPr>
          <p:cNvSpPr>
            <a:spLocks noGrp="1"/>
          </p:cNvSpPr>
          <p:nvPr>
            <p:ph type="dt" sz="half" idx="2"/>
          </p:nvPr>
        </p:nvSpPr>
        <p:spPr>
          <a:xfrm>
            <a:off x="2682240" y="20340322"/>
            <a:ext cx="8778240" cy="1168400"/>
          </a:xfrm>
          <a:prstGeom prst="rect">
            <a:avLst/>
          </a:prstGeom>
        </p:spPr>
        <p:txBody>
          <a:bodyPr vert="horz" lIns="91440" tIns="45720" rIns="91440" bIns="45720" rtlCol="0" anchor="ctr"/>
          <a:lstStyle>
            <a:lvl1pPr algn="l">
              <a:defRPr sz="3840">
                <a:solidFill>
                  <a:schemeClr val="tx1">
                    <a:tint val="82000"/>
                  </a:schemeClr>
                </a:solidFill>
              </a:defRPr>
            </a:lvl1pPr>
          </a:lstStyle>
          <a:p>
            <a:fld id="{29E5047C-DE4B-4FE8-A373-8D19047BDA95}" type="datetimeFigureOut">
              <a:rPr lang="en-US" smtClean="0"/>
              <a:t>5/19/2025</a:t>
            </a:fld>
            <a:endParaRPr lang="en-US"/>
          </a:p>
        </p:txBody>
      </p:sp>
      <p:sp>
        <p:nvSpPr>
          <p:cNvPr id="5" name="Footer Placeholder 4">
            <a:extLst>
              <a:ext uri="{FF2B5EF4-FFF2-40B4-BE49-F238E27FC236}">
                <a16:creationId xmlns:a16="http://schemas.microsoft.com/office/drawing/2014/main" id="{4BB7ABDB-7F7C-49B7-5772-BE2DF73E7FDE}"/>
              </a:ext>
            </a:extLst>
          </p:cNvPr>
          <p:cNvSpPr>
            <a:spLocks noGrp="1"/>
          </p:cNvSpPr>
          <p:nvPr>
            <p:ph type="ftr" sz="quarter" idx="3"/>
          </p:nvPr>
        </p:nvSpPr>
        <p:spPr>
          <a:xfrm>
            <a:off x="12923520" y="20340322"/>
            <a:ext cx="13167360" cy="1168400"/>
          </a:xfrm>
          <a:prstGeom prst="rect">
            <a:avLst/>
          </a:prstGeom>
        </p:spPr>
        <p:txBody>
          <a:bodyPr vert="horz" lIns="91440" tIns="45720" rIns="91440" bIns="45720" rtlCol="0" anchor="ctr"/>
          <a:lstStyle>
            <a:lvl1pPr algn="ctr">
              <a:defRPr sz="384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9046BA14-C7C8-B99A-98EB-C4A2FA8EAD5E}"/>
              </a:ext>
            </a:extLst>
          </p:cNvPr>
          <p:cNvSpPr>
            <a:spLocks noGrp="1"/>
          </p:cNvSpPr>
          <p:nvPr>
            <p:ph type="sldNum" sz="quarter" idx="4"/>
          </p:nvPr>
        </p:nvSpPr>
        <p:spPr>
          <a:xfrm>
            <a:off x="27553920" y="20340322"/>
            <a:ext cx="8778240" cy="1168400"/>
          </a:xfrm>
          <a:prstGeom prst="rect">
            <a:avLst/>
          </a:prstGeom>
        </p:spPr>
        <p:txBody>
          <a:bodyPr vert="horz" lIns="91440" tIns="45720" rIns="91440" bIns="45720" rtlCol="0" anchor="ctr"/>
          <a:lstStyle>
            <a:lvl1pPr algn="r">
              <a:defRPr sz="3840">
                <a:solidFill>
                  <a:schemeClr val="tx1">
                    <a:tint val="82000"/>
                  </a:schemeClr>
                </a:solidFill>
              </a:defRPr>
            </a:lvl1pPr>
          </a:lstStyle>
          <a:p>
            <a:fld id="{42FE91C6-4F6E-4B69-965F-E77BA82025AC}" type="slidenum">
              <a:rPr lang="en-US" smtClean="0"/>
              <a:t>‹#›</a:t>
            </a:fld>
            <a:endParaRPr lang="en-US"/>
          </a:p>
        </p:txBody>
      </p:sp>
    </p:spTree>
    <p:extLst>
      <p:ext uri="{BB962C8B-B14F-4D97-AF65-F5344CB8AC3E}">
        <p14:creationId xmlns:p14="http://schemas.microsoft.com/office/powerpoint/2010/main" val="24445489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txStyles>
    <p:titleStyle>
      <a:lvl1pPr algn="l" defTabSz="2926080" rtl="0" eaLnBrk="1" latinLnBrk="0" hangingPunct="1">
        <a:lnSpc>
          <a:spcPct val="90000"/>
        </a:lnSpc>
        <a:spcBef>
          <a:spcPct val="0"/>
        </a:spcBef>
        <a:buNone/>
        <a:defRPr sz="14080" kern="1200">
          <a:solidFill>
            <a:schemeClr val="tx1"/>
          </a:solidFill>
          <a:latin typeface="+mj-lt"/>
          <a:ea typeface="+mj-ea"/>
          <a:cs typeface="+mj-cs"/>
        </a:defRPr>
      </a:lvl1pPr>
    </p:titleStyle>
    <p:bodyStyle>
      <a:lvl1pPr marL="731520" indent="-731520" algn="l" defTabSz="2926080" rtl="0" eaLnBrk="1" latinLnBrk="0" hangingPunct="1">
        <a:lnSpc>
          <a:spcPct val="90000"/>
        </a:lnSpc>
        <a:spcBef>
          <a:spcPts val="3200"/>
        </a:spcBef>
        <a:buFont typeface="Arial" panose="020B0604020202020204" pitchFamily="34" charset="0"/>
        <a:buChar char="•"/>
        <a:defRPr sz="8960" kern="1200">
          <a:solidFill>
            <a:schemeClr val="tx1"/>
          </a:solidFill>
          <a:latin typeface="+mn-lt"/>
          <a:ea typeface="+mn-ea"/>
          <a:cs typeface="+mn-cs"/>
        </a:defRPr>
      </a:lvl1pPr>
      <a:lvl2pPr marL="2194560" indent="-731520" algn="l" defTabSz="2926080" rtl="0" eaLnBrk="1" latinLnBrk="0" hangingPunct="1">
        <a:lnSpc>
          <a:spcPct val="90000"/>
        </a:lnSpc>
        <a:spcBef>
          <a:spcPts val="1600"/>
        </a:spcBef>
        <a:buFont typeface="Arial" panose="020B0604020202020204" pitchFamily="34" charset="0"/>
        <a:buChar char="•"/>
        <a:defRPr sz="7680" kern="1200">
          <a:solidFill>
            <a:schemeClr val="tx1"/>
          </a:solidFill>
          <a:latin typeface="+mn-lt"/>
          <a:ea typeface="+mn-ea"/>
          <a:cs typeface="+mn-cs"/>
        </a:defRPr>
      </a:lvl2pPr>
      <a:lvl3pPr marL="3657600" indent="-731520" algn="l" defTabSz="2926080" rtl="0" eaLnBrk="1" latinLnBrk="0" hangingPunct="1">
        <a:lnSpc>
          <a:spcPct val="90000"/>
        </a:lnSpc>
        <a:spcBef>
          <a:spcPts val="1600"/>
        </a:spcBef>
        <a:buFont typeface="Arial" panose="020B0604020202020204" pitchFamily="34" charset="0"/>
        <a:buChar char="•"/>
        <a:defRPr sz="6400" kern="1200">
          <a:solidFill>
            <a:schemeClr val="tx1"/>
          </a:solidFill>
          <a:latin typeface="+mn-lt"/>
          <a:ea typeface="+mn-ea"/>
          <a:cs typeface="+mn-cs"/>
        </a:defRPr>
      </a:lvl3pPr>
      <a:lvl4pPr marL="512064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4pPr>
      <a:lvl5pPr marL="658368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5pPr>
      <a:lvl6pPr marL="804672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6pPr>
      <a:lvl7pPr marL="950976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7pPr>
      <a:lvl8pPr marL="1097280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8pPr>
      <a:lvl9pPr marL="1243584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9pPr>
    </p:bodyStyle>
    <p:otherStyle>
      <a:defPPr>
        <a:defRPr lang="en-US"/>
      </a:defPPr>
      <a:lvl1pPr marL="0" algn="l" defTabSz="2926080" rtl="0" eaLnBrk="1" latinLnBrk="0" hangingPunct="1">
        <a:defRPr sz="5760" kern="1200">
          <a:solidFill>
            <a:schemeClr val="tx1"/>
          </a:solidFill>
          <a:latin typeface="+mn-lt"/>
          <a:ea typeface="+mn-ea"/>
          <a:cs typeface="+mn-cs"/>
        </a:defRPr>
      </a:lvl1pPr>
      <a:lvl2pPr marL="1463040" algn="l" defTabSz="2926080" rtl="0" eaLnBrk="1" latinLnBrk="0" hangingPunct="1">
        <a:defRPr sz="5760" kern="1200">
          <a:solidFill>
            <a:schemeClr val="tx1"/>
          </a:solidFill>
          <a:latin typeface="+mn-lt"/>
          <a:ea typeface="+mn-ea"/>
          <a:cs typeface="+mn-cs"/>
        </a:defRPr>
      </a:lvl2pPr>
      <a:lvl3pPr marL="2926080" algn="l" defTabSz="2926080" rtl="0" eaLnBrk="1" latinLnBrk="0" hangingPunct="1">
        <a:defRPr sz="5760" kern="1200">
          <a:solidFill>
            <a:schemeClr val="tx1"/>
          </a:solidFill>
          <a:latin typeface="+mn-lt"/>
          <a:ea typeface="+mn-ea"/>
          <a:cs typeface="+mn-cs"/>
        </a:defRPr>
      </a:lvl3pPr>
      <a:lvl4pPr marL="4389120" algn="l" defTabSz="2926080" rtl="0" eaLnBrk="1" latinLnBrk="0" hangingPunct="1">
        <a:defRPr sz="5760" kern="1200">
          <a:solidFill>
            <a:schemeClr val="tx1"/>
          </a:solidFill>
          <a:latin typeface="+mn-lt"/>
          <a:ea typeface="+mn-ea"/>
          <a:cs typeface="+mn-cs"/>
        </a:defRPr>
      </a:lvl4pPr>
      <a:lvl5pPr marL="5852160" algn="l" defTabSz="2926080" rtl="0" eaLnBrk="1" latinLnBrk="0" hangingPunct="1">
        <a:defRPr sz="5760" kern="1200">
          <a:solidFill>
            <a:schemeClr val="tx1"/>
          </a:solidFill>
          <a:latin typeface="+mn-lt"/>
          <a:ea typeface="+mn-ea"/>
          <a:cs typeface="+mn-cs"/>
        </a:defRPr>
      </a:lvl5pPr>
      <a:lvl6pPr marL="7315200" algn="l" defTabSz="2926080" rtl="0" eaLnBrk="1" latinLnBrk="0" hangingPunct="1">
        <a:defRPr sz="5760" kern="1200">
          <a:solidFill>
            <a:schemeClr val="tx1"/>
          </a:solidFill>
          <a:latin typeface="+mn-lt"/>
          <a:ea typeface="+mn-ea"/>
          <a:cs typeface="+mn-cs"/>
        </a:defRPr>
      </a:lvl6pPr>
      <a:lvl7pPr marL="8778240" algn="l" defTabSz="2926080" rtl="0" eaLnBrk="1" latinLnBrk="0" hangingPunct="1">
        <a:defRPr sz="5760" kern="1200">
          <a:solidFill>
            <a:schemeClr val="tx1"/>
          </a:solidFill>
          <a:latin typeface="+mn-lt"/>
          <a:ea typeface="+mn-ea"/>
          <a:cs typeface="+mn-cs"/>
        </a:defRPr>
      </a:lvl7pPr>
      <a:lvl8pPr marL="10241280" algn="l" defTabSz="2926080" rtl="0" eaLnBrk="1" latinLnBrk="0" hangingPunct="1">
        <a:defRPr sz="5760" kern="1200">
          <a:solidFill>
            <a:schemeClr val="tx1"/>
          </a:solidFill>
          <a:latin typeface="+mn-lt"/>
          <a:ea typeface="+mn-ea"/>
          <a:cs typeface="+mn-cs"/>
        </a:defRPr>
      </a:lvl8pPr>
      <a:lvl9pPr marL="11704320" algn="l" defTabSz="2926080" rtl="0" eaLnBrk="1" latinLnBrk="0" hangingPunct="1">
        <a:defRPr sz="576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DDAD62A-FFA5-4A59-BEAF-3F5936CCB380}"/>
              </a:ext>
            </a:extLst>
          </p:cNvPr>
          <p:cNvSpPr/>
          <p:nvPr userDrawn="1"/>
        </p:nvSpPr>
        <p:spPr>
          <a:xfrm flipH="1">
            <a:off x="3" y="0"/>
            <a:ext cx="39014400" cy="29260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sz="5760" b="1" dirty="0"/>
          </a:p>
        </p:txBody>
      </p:sp>
      <p:sp>
        <p:nvSpPr>
          <p:cNvPr id="2" name="Title Placeholder 1">
            <a:extLst>
              <a:ext uri="{FF2B5EF4-FFF2-40B4-BE49-F238E27FC236}">
                <a16:creationId xmlns:a16="http://schemas.microsoft.com/office/drawing/2014/main" id="{E0913C10-9E17-4FB3-BCE6-3A68C6B4FF51}"/>
              </a:ext>
            </a:extLst>
          </p:cNvPr>
          <p:cNvSpPr>
            <a:spLocks noGrp="1"/>
          </p:cNvSpPr>
          <p:nvPr userDrawn="1">
            <p:ph type="title"/>
          </p:nvPr>
        </p:nvSpPr>
        <p:spPr>
          <a:xfrm>
            <a:off x="1360774" y="438912"/>
            <a:ext cx="36292845" cy="2340864"/>
          </a:xfrm>
          <a:prstGeom prst="rect">
            <a:avLst/>
          </a:prstGeom>
        </p:spPr>
        <p:txBody>
          <a:bodyPr vert="horz" lIns="0" tIns="0" rIns="0" bIns="0" rtlCol="0" anchor="ctr">
            <a:noAutofit/>
          </a:bodyPr>
          <a:lstStyle/>
          <a:p>
            <a:r>
              <a:rPr lang="en-US" dirty="0"/>
              <a:t>Click to edit master title style</a:t>
            </a:r>
          </a:p>
        </p:txBody>
      </p:sp>
      <p:sp>
        <p:nvSpPr>
          <p:cNvPr id="3" name="Text Placeholder 2">
            <a:extLst>
              <a:ext uri="{FF2B5EF4-FFF2-40B4-BE49-F238E27FC236}">
                <a16:creationId xmlns:a16="http://schemas.microsoft.com/office/drawing/2014/main" id="{0D7A0AF5-D191-4213-A808-A54D083309ED}"/>
              </a:ext>
            </a:extLst>
          </p:cNvPr>
          <p:cNvSpPr>
            <a:spLocks noGrp="1"/>
          </p:cNvSpPr>
          <p:nvPr userDrawn="1">
            <p:ph type="body" idx="1"/>
          </p:nvPr>
        </p:nvSpPr>
        <p:spPr>
          <a:xfrm>
            <a:off x="1360774" y="3803904"/>
            <a:ext cx="36292845" cy="15508224"/>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Box 8">
            <a:extLst>
              <a:ext uri="{FF2B5EF4-FFF2-40B4-BE49-F238E27FC236}">
                <a16:creationId xmlns:a16="http://schemas.microsoft.com/office/drawing/2014/main" id="{F3CB16F0-F51E-4B81-8FF2-E80F4F4ED20F}"/>
              </a:ext>
            </a:extLst>
          </p:cNvPr>
          <p:cNvSpPr txBox="1"/>
          <p:nvPr userDrawn="1"/>
        </p:nvSpPr>
        <p:spPr>
          <a:xfrm>
            <a:off x="36802426" y="20707631"/>
            <a:ext cx="851195" cy="590931"/>
          </a:xfrm>
          <a:prstGeom prst="rect">
            <a:avLst/>
          </a:prstGeom>
          <a:noFill/>
        </p:spPr>
        <p:txBody>
          <a:bodyPr wrap="none" lIns="0" tIns="0" rIns="0" bIns="0" rtlCol="0" anchor="b">
            <a:spAutoFit/>
          </a:bodyPr>
          <a:lstStyle/>
          <a:p>
            <a:pPr algn="r"/>
            <a:fld id="{86389EEA-C087-4231-BF5F-FD189003B17A}" type="slidenum">
              <a:rPr lang="en-US" sz="3840" smtClean="0">
                <a:solidFill>
                  <a:schemeClr val="tx1"/>
                </a:solidFill>
              </a:rPr>
              <a:pPr algn="r"/>
              <a:t>‹#›</a:t>
            </a:fld>
            <a:endParaRPr lang="en-US" sz="3840" dirty="0">
              <a:solidFill>
                <a:schemeClr val="tx1"/>
              </a:solidFill>
            </a:endParaRPr>
          </a:p>
        </p:txBody>
      </p:sp>
      <p:pic>
        <p:nvPicPr>
          <p:cNvPr id="10" name="Graphic 9">
            <a:extLst>
              <a:ext uri="{FF2B5EF4-FFF2-40B4-BE49-F238E27FC236}">
                <a16:creationId xmlns:a16="http://schemas.microsoft.com/office/drawing/2014/main" id="{725B70EB-A48F-47BD-9710-CDC3F6D47DBF}"/>
              </a:ext>
            </a:extLst>
          </p:cNvPr>
          <p:cNvPicPr>
            <a:picLocks noChangeAspect="1"/>
          </p:cNvPicPr>
          <p:nvPr userDrawn="1"/>
        </p:nvPicPr>
        <p:blipFill>
          <a:blip r:embed="rId16">
            <a:extLst>
              <a:ext uri="{96DAC541-7B7A-43D3-8B79-37D633B846F1}">
                <asvg:svgBlip xmlns:asvg="http://schemas.microsoft.com/office/drawing/2016/SVG/main" r:embed="rId17"/>
              </a:ext>
            </a:extLst>
          </a:blip>
          <a:stretch>
            <a:fillRect/>
          </a:stretch>
        </p:blipFill>
        <p:spPr>
          <a:xfrm>
            <a:off x="31951365" y="640793"/>
            <a:ext cx="5845987" cy="1753338"/>
          </a:xfrm>
          <a:prstGeom prst="rect">
            <a:avLst/>
          </a:prstGeom>
        </p:spPr>
      </p:pic>
    </p:spTree>
    <p:extLst>
      <p:ext uri="{BB962C8B-B14F-4D97-AF65-F5344CB8AC3E}">
        <p14:creationId xmlns:p14="http://schemas.microsoft.com/office/powerpoint/2010/main" val="1785429883"/>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Lst>
  <p:txStyles>
    <p:titleStyle>
      <a:lvl1pPr algn="l" defTabSz="2194013" rtl="0" eaLnBrk="1" latinLnBrk="0" hangingPunct="1">
        <a:lnSpc>
          <a:spcPct val="90000"/>
        </a:lnSpc>
        <a:spcBef>
          <a:spcPct val="0"/>
        </a:spcBef>
        <a:buNone/>
        <a:defRPr sz="8320" b="1" kern="1200">
          <a:solidFill>
            <a:schemeClr val="bg1"/>
          </a:solidFill>
          <a:latin typeface="+mn-lt"/>
          <a:ea typeface="+mj-ea"/>
          <a:cs typeface="+mj-cs"/>
        </a:defRPr>
      </a:lvl1pPr>
    </p:titleStyle>
    <p:bodyStyle>
      <a:lvl1pPr marL="717795" indent="-717795" algn="l" defTabSz="2194013" rtl="0" eaLnBrk="1" latinLnBrk="0" hangingPunct="1">
        <a:lnSpc>
          <a:spcPct val="95000"/>
        </a:lnSpc>
        <a:spcBef>
          <a:spcPts val="5120"/>
        </a:spcBef>
        <a:buClr>
          <a:schemeClr val="accent1"/>
        </a:buClr>
        <a:buFont typeface="Arial" panose="020B0604020202020204" pitchFamily="34" charset="0"/>
        <a:buChar char="•"/>
        <a:defRPr sz="6400" kern="1200">
          <a:solidFill>
            <a:schemeClr val="tx1"/>
          </a:solidFill>
          <a:latin typeface="+mn-lt"/>
          <a:ea typeface="+mn-ea"/>
          <a:cs typeface="+mn-cs"/>
        </a:defRPr>
      </a:lvl1pPr>
      <a:lvl2pPr marL="1950234" indent="-853226" algn="l" defTabSz="2194013" rtl="0" eaLnBrk="1" latinLnBrk="0" hangingPunct="1">
        <a:lnSpc>
          <a:spcPct val="95000"/>
        </a:lnSpc>
        <a:spcBef>
          <a:spcPts val="1280"/>
        </a:spcBef>
        <a:buClr>
          <a:schemeClr val="accent1"/>
        </a:buClr>
        <a:buFont typeface="Arial" panose="020B0604020202020204" pitchFamily="34" charset="0"/>
        <a:buChar char="−"/>
        <a:defRPr sz="5760" kern="1200">
          <a:solidFill>
            <a:schemeClr val="tx1"/>
          </a:solidFill>
          <a:latin typeface="+mn-lt"/>
          <a:ea typeface="+mn-ea"/>
          <a:cs typeface="+mn-cs"/>
        </a:defRPr>
      </a:lvl2pPr>
      <a:lvl3pPr marL="2938893" indent="-744880" algn="l" defTabSz="2194013" rtl="0" eaLnBrk="1" latinLnBrk="0" hangingPunct="1">
        <a:lnSpc>
          <a:spcPct val="95000"/>
        </a:lnSpc>
        <a:spcBef>
          <a:spcPts val="1280"/>
        </a:spcBef>
        <a:buClr>
          <a:schemeClr val="accent1"/>
        </a:buClr>
        <a:buFont typeface="Arial" panose="020B0604020202020204" pitchFamily="34" charset="0"/>
        <a:buChar char="•"/>
        <a:defRPr sz="5760" kern="1200">
          <a:solidFill>
            <a:schemeClr val="tx1"/>
          </a:solidFill>
          <a:latin typeface="+mn-lt"/>
          <a:ea typeface="+mn-ea"/>
          <a:cs typeface="+mn-cs"/>
        </a:defRPr>
      </a:lvl3pPr>
      <a:lvl4pPr marL="4137475" indent="-846458" algn="l" defTabSz="2194013" rtl="0" eaLnBrk="1" latinLnBrk="0" hangingPunct="1">
        <a:lnSpc>
          <a:spcPct val="95000"/>
        </a:lnSpc>
        <a:spcBef>
          <a:spcPts val="1280"/>
        </a:spcBef>
        <a:buClr>
          <a:schemeClr val="accent1"/>
        </a:buClr>
        <a:buFont typeface="Arial" panose="020B0604020202020204" pitchFamily="34" charset="0"/>
        <a:buChar char="−"/>
        <a:defRPr sz="5760" kern="1200">
          <a:solidFill>
            <a:schemeClr val="tx1"/>
          </a:solidFill>
          <a:latin typeface="+mn-lt"/>
          <a:ea typeface="+mn-ea"/>
          <a:cs typeface="+mn-cs"/>
        </a:defRPr>
      </a:lvl4pPr>
      <a:lvl5pPr marL="4936528" indent="-548506" algn="l" defTabSz="2194013" rtl="0" eaLnBrk="1" latinLnBrk="0" hangingPunct="1">
        <a:lnSpc>
          <a:spcPct val="95000"/>
        </a:lnSpc>
        <a:spcBef>
          <a:spcPts val="1280"/>
        </a:spcBef>
        <a:buClr>
          <a:schemeClr val="accent1"/>
        </a:buClr>
        <a:buFont typeface="Arial" panose="020B0604020202020204" pitchFamily="34" charset="0"/>
        <a:buChar char="•"/>
        <a:defRPr sz="5760" kern="1200">
          <a:solidFill>
            <a:schemeClr val="tx1"/>
          </a:solidFill>
          <a:latin typeface="+mn-lt"/>
          <a:ea typeface="+mn-ea"/>
          <a:cs typeface="+mn-cs"/>
        </a:defRPr>
      </a:lvl5pPr>
      <a:lvl6pPr marL="6033533" indent="-548506" algn="l" defTabSz="2194013" rtl="0" eaLnBrk="1" latinLnBrk="0" hangingPunct="1">
        <a:lnSpc>
          <a:spcPct val="90000"/>
        </a:lnSpc>
        <a:spcBef>
          <a:spcPts val="1200"/>
        </a:spcBef>
        <a:buFont typeface="Arial" panose="020B0604020202020204" pitchFamily="34" charset="0"/>
        <a:buChar char="•"/>
        <a:defRPr sz="4320" kern="1200">
          <a:solidFill>
            <a:schemeClr val="tx1"/>
          </a:solidFill>
          <a:latin typeface="+mn-lt"/>
          <a:ea typeface="+mn-ea"/>
          <a:cs typeface="+mn-cs"/>
        </a:defRPr>
      </a:lvl6pPr>
      <a:lvl7pPr marL="7130538" indent="-548506" algn="l" defTabSz="2194013" rtl="0" eaLnBrk="1" latinLnBrk="0" hangingPunct="1">
        <a:lnSpc>
          <a:spcPct val="90000"/>
        </a:lnSpc>
        <a:spcBef>
          <a:spcPts val="1200"/>
        </a:spcBef>
        <a:buFont typeface="Arial" panose="020B0604020202020204" pitchFamily="34" charset="0"/>
        <a:buChar char="•"/>
        <a:defRPr sz="4320" kern="1200">
          <a:solidFill>
            <a:schemeClr val="tx1"/>
          </a:solidFill>
          <a:latin typeface="+mn-lt"/>
          <a:ea typeface="+mn-ea"/>
          <a:cs typeface="+mn-cs"/>
        </a:defRPr>
      </a:lvl7pPr>
      <a:lvl8pPr marL="8227546" indent="-548506" algn="l" defTabSz="2194013" rtl="0" eaLnBrk="1" latinLnBrk="0" hangingPunct="1">
        <a:lnSpc>
          <a:spcPct val="90000"/>
        </a:lnSpc>
        <a:spcBef>
          <a:spcPts val="1200"/>
        </a:spcBef>
        <a:buFont typeface="Arial" panose="020B0604020202020204" pitchFamily="34" charset="0"/>
        <a:buChar char="•"/>
        <a:defRPr sz="4320" kern="1200">
          <a:solidFill>
            <a:schemeClr val="tx1"/>
          </a:solidFill>
          <a:latin typeface="+mn-lt"/>
          <a:ea typeface="+mn-ea"/>
          <a:cs typeface="+mn-cs"/>
        </a:defRPr>
      </a:lvl8pPr>
      <a:lvl9pPr marL="9324550" indent="-548506" algn="l" defTabSz="2194013" rtl="0" eaLnBrk="1" latinLnBrk="0" hangingPunct="1">
        <a:lnSpc>
          <a:spcPct val="90000"/>
        </a:lnSpc>
        <a:spcBef>
          <a:spcPts val="1200"/>
        </a:spcBef>
        <a:buFont typeface="Arial" panose="020B0604020202020204" pitchFamily="34" charset="0"/>
        <a:buChar char="•"/>
        <a:defRPr sz="4320" kern="1200">
          <a:solidFill>
            <a:schemeClr val="tx1"/>
          </a:solidFill>
          <a:latin typeface="+mn-lt"/>
          <a:ea typeface="+mn-ea"/>
          <a:cs typeface="+mn-cs"/>
        </a:defRPr>
      </a:lvl9pPr>
    </p:bodyStyle>
    <p:otherStyle>
      <a:defPPr>
        <a:defRPr lang="en-US"/>
      </a:defPPr>
      <a:lvl1pPr marL="0" algn="l" defTabSz="2194013" rtl="0" eaLnBrk="1" latinLnBrk="0" hangingPunct="1">
        <a:defRPr sz="4320" kern="1200">
          <a:solidFill>
            <a:schemeClr val="tx1"/>
          </a:solidFill>
          <a:latin typeface="+mn-lt"/>
          <a:ea typeface="+mn-ea"/>
          <a:cs typeface="+mn-cs"/>
        </a:defRPr>
      </a:lvl1pPr>
      <a:lvl2pPr marL="1097005" algn="l" defTabSz="2194013" rtl="0" eaLnBrk="1" latinLnBrk="0" hangingPunct="1">
        <a:defRPr sz="4320" kern="1200">
          <a:solidFill>
            <a:schemeClr val="tx1"/>
          </a:solidFill>
          <a:latin typeface="+mn-lt"/>
          <a:ea typeface="+mn-ea"/>
          <a:cs typeface="+mn-cs"/>
        </a:defRPr>
      </a:lvl2pPr>
      <a:lvl3pPr marL="2194013" algn="l" defTabSz="2194013" rtl="0" eaLnBrk="1" latinLnBrk="0" hangingPunct="1">
        <a:defRPr sz="4320" kern="1200">
          <a:solidFill>
            <a:schemeClr val="tx1"/>
          </a:solidFill>
          <a:latin typeface="+mn-lt"/>
          <a:ea typeface="+mn-ea"/>
          <a:cs typeface="+mn-cs"/>
        </a:defRPr>
      </a:lvl3pPr>
      <a:lvl4pPr marL="3291018" algn="l" defTabSz="2194013" rtl="0" eaLnBrk="1" latinLnBrk="0" hangingPunct="1">
        <a:defRPr sz="4320" kern="1200">
          <a:solidFill>
            <a:schemeClr val="tx1"/>
          </a:solidFill>
          <a:latin typeface="+mn-lt"/>
          <a:ea typeface="+mn-ea"/>
          <a:cs typeface="+mn-cs"/>
        </a:defRPr>
      </a:lvl4pPr>
      <a:lvl5pPr marL="4388022" algn="l" defTabSz="2194013" rtl="0" eaLnBrk="1" latinLnBrk="0" hangingPunct="1">
        <a:defRPr sz="4320" kern="1200">
          <a:solidFill>
            <a:schemeClr val="tx1"/>
          </a:solidFill>
          <a:latin typeface="+mn-lt"/>
          <a:ea typeface="+mn-ea"/>
          <a:cs typeface="+mn-cs"/>
        </a:defRPr>
      </a:lvl5pPr>
      <a:lvl6pPr marL="5485027" algn="l" defTabSz="2194013" rtl="0" eaLnBrk="1" latinLnBrk="0" hangingPunct="1">
        <a:defRPr sz="4320" kern="1200">
          <a:solidFill>
            <a:schemeClr val="tx1"/>
          </a:solidFill>
          <a:latin typeface="+mn-lt"/>
          <a:ea typeface="+mn-ea"/>
          <a:cs typeface="+mn-cs"/>
        </a:defRPr>
      </a:lvl6pPr>
      <a:lvl7pPr marL="6582035" algn="l" defTabSz="2194013" rtl="0" eaLnBrk="1" latinLnBrk="0" hangingPunct="1">
        <a:defRPr sz="4320" kern="1200">
          <a:solidFill>
            <a:schemeClr val="tx1"/>
          </a:solidFill>
          <a:latin typeface="+mn-lt"/>
          <a:ea typeface="+mn-ea"/>
          <a:cs typeface="+mn-cs"/>
        </a:defRPr>
      </a:lvl7pPr>
      <a:lvl8pPr marL="7679040" algn="l" defTabSz="2194013" rtl="0" eaLnBrk="1" latinLnBrk="0" hangingPunct="1">
        <a:defRPr sz="4320" kern="1200">
          <a:solidFill>
            <a:schemeClr val="tx1"/>
          </a:solidFill>
          <a:latin typeface="+mn-lt"/>
          <a:ea typeface="+mn-ea"/>
          <a:cs typeface="+mn-cs"/>
        </a:defRPr>
      </a:lvl8pPr>
      <a:lvl9pPr marL="8776045" algn="l" defTabSz="2194013" rtl="0" eaLnBrk="1" latinLnBrk="0" hangingPunct="1">
        <a:defRPr sz="432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CED4097-4818-7CB3-1D43-CF6414CEC89B}"/>
              </a:ext>
            </a:extLst>
          </p:cNvPr>
          <p:cNvSpPr>
            <a:spLocks noGrp="1"/>
          </p:cNvSpPr>
          <p:nvPr>
            <p:ph type="title"/>
          </p:nvPr>
        </p:nvSpPr>
        <p:spPr>
          <a:xfrm>
            <a:off x="2682240" y="1168401"/>
            <a:ext cx="33649920" cy="4241802"/>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2290355232"/>
      </p:ext>
    </p:extLst>
  </p:cSld>
  <p:clrMap bg1="lt1" tx1="dk1" bg2="lt2" tx2="dk2" accent1="accent1" accent2="accent2" accent3="accent3" accent4="accent4" accent5="accent5" accent6="accent6" hlink="hlink" folHlink="folHlink"/>
  <p:sldLayoutIdLst>
    <p:sldLayoutId id="2147483713" r:id="rId1"/>
    <p:sldLayoutId id="2147483714" r:id="rId2"/>
  </p:sldLayoutIdLst>
  <p:txStyles>
    <p:titleStyle>
      <a:lvl1pPr algn="l" defTabSz="2926080" rtl="0" eaLnBrk="1" latinLnBrk="0" hangingPunct="1">
        <a:lnSpc>
          <a:spcPct val="90000"/>
        </a:lnSpc>
        <a:spcBef>
          <a:spcPct val="0"/>
        </a:spcBef>
        <a:buNone/>
        <a:defRPr sz="14080" kern="1200">
          <a:solidFill>
            <a:schemeClr val="tx1"/>
          </a:solidFill>
          <a:latin typeface="+mj-lt"/>
          <a:ea typeface="+mj-ea"/>
          <a:cs typeface="+mj-cs"/>
        </a:defRPr>
      </a:lvl1pPr>
    </p:titleStyle>
    <p:bodyStyle>
      <a:lvl1pPr marL="731520" indent="-731520" algn="l" defTabSz="2926080" rtl="0" eaLnBrk="1" latinLnBrk="0" hangingPunct="1">
        <a:lnSpc>
          <a:spcPct val="90000"/>
        </a:lnSpc>
        <a:spcBef>
          <a:spcPts val="3200"/>
        </a:spcBef>
        <a:buFont typeface="Arial" panose="020B0604020202020204" pitchFamily="34" charset="0"/>
        <a:buChar char="•"/>
        <a:defRPr sz="8960" kern="1200">
          <a:solidFill>
            <a:schemeClr val="tx1"/>
          </a:solidFill>
          <a:latin typeface="+mn-lt"/>
          <a:ea typeface="+mn-ea"/>
          <a:cs typeface="+mn-cs"/>
        </a:defRPr>
      </a:lvl1pPr>
      <a:lvl2pPr marL="2194560" indent="-731520" algn="l" defTabSz="2926080" rtl="0" eaLnBrk="1" latinLnBrk="0" hangingPunct="1">
        <a:lnSpc>
          <a:spcPct val="90000"/>
        </a:lnSpc>
        <a:spcBef>
          <a:spcPts val="1600"/>
        </a:spcBef>
        <a:buFont typeface="Arial" panose="020B0604020202020204" pitchFamily="34" charset="0"/>
        <a:buChar char="•"/>
        <a:defRPr sz="7680" kern="1200">
          <a:solidFill>
            <a:schemeClr val="tx1"/>
          </a:solidFill>
          <a:latin typeface="+mn-lt"/>
          <a:ea typeface="+mn-ea"/>
          <a:cs typeface="+mn-cs"/>
        </a:defRPr>
      </a:lvl2pPr>
      <a:lvl3pPr marL="3657600" indent="-731520" algn="l" defTabSz="2926080" rtl="0" eaLnBrk="1" latinLnBrk="0" hangingPunct="1">
        <a:lnSpc>
          <a:spcPct val="90000"/>
        </a:lnSpc>
        <a:spcBef>
          <a:spcPts val="1600"/>
        </a:spcBef>
        <a:buFont typeface="Arial" panose="020B0604020202020204" pitchFamily="34" charset="0"/>
        <a:buChar char="•"/>
        <a:defRPr sz="6400" kern="1200">
          <a:solidFill>
            <a:schemeClr val="tx1"/>
          </a:solidFill>
          <a:latin typeface="+mn-lt"/>
          <a:ea typeface="+mn-ea"/>
          <a:cs typeface="+mn-cs"/>
        </a:defRPr>
      </a:lvl3pPr>
      <a:lvl4pPr marL="512064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4pPr>
      <a:lvl5pPr marL="658368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5pPr>
      <a:lvl6pPr marL="804672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6pPr>
      <a:lvl7pPr marL="950976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7pPr>
      <a:lvl8pPr marL="1097280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8pPr>
      <a:lvl9pPr marL="1243584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9pPr>
    </p:bodyStyle>
    <p:otherStyle>
      <a:defPPr>
        <a:defRPr lang="en-US"/>
      </a:defPPr>
      <a:lvl1pPr marL="0" algn="l" defTabSz="2926080" rtl="0" eaLnBrk="1" latinLnBrk="0" hangingPunct="1">
        <a:defRPr sz="5760" kern="1200">
          <a:solidFill>
            <a:schemeClr val="tx1"/>
          </a:solidFill>
          <a:latin typeface="+mn-lt"/>
          <a:ea typeface="+mn-ea"/>
          <a:cs typeface="+mn-cs"/>
        </a:defRPr>
      </a:lvl1pPr>
      <a:lvl2pPr marL="1463040" algn="l" defTabSz="2926080" rtl="0" eaLnBrk="1" latinLnBrk="0" hangingPunct="1">
        <a:defRPr sz="5760" kern="1200">
          <a:solidFill>
            <a:schemeClr val="tx1"/>
          </a:solidFill>
          <a:latin typeface="+mn-lt"/>
          <a:ea typeface="+mn-ea"/>
          <a:cs typeface="+mn-cs"/>
        </a:defRPr>
      </a:lvl2pPr>
      <a:lvl3pPr marL="2926080" algn="l" defTabSz="2926080" rtl="0" eaLnBrk="1" latinLnBrk="0" hangingPunct="1">
        <a:defRPr sz="5760" kern="1200">
          <a:solidFill>
            <a:schemeClr val="tx1"/>
          </a:solidFill>
          <a:latin typeface="+mn-lt"/>
          <a:ea typeface="+mn-ea"/>
          <a:cs typeface="+mn-cs"/>
        </a:defRPr>
      </a:lvl3pPr>
      <a:lvl4pPr marL="4389120" algn="l" defTabSz="2926080" rtl="0" eaLnBrk="1" latinLnBrk="0" hangingPunct="1">
        <a:defRPr sz="5760" kern="1200">
          <a:solidFill>
            <a:schemeClr val="tx1"/>
          </a:solidFill>
          <a:latin typeface="+mn-lt"/>
          <a:ea typeface="+mn-ea"/>
          <a:cs typeface="+mn-cs"/>
        </a:defRPr>
      </a:lvl4pPr>
      <a:lvl5pPr marL="5852160" algn="l" defTabSz="2926080" rtl="0" eaLnBrk="1" latinLnBrk="0" hangingPunct="1">
        <a:defRPr sz="5760" kern="1200">
          <a:solidFill>
            <a:schemeClr val="tx1"/>
          </a:solidFill>
          <a:latin typeface="+mn-lt"/>
          <a:ea typeface="+mn-ea"/>
          <a:cs typeface="+mn-cs"/>
        </a:defRPr>
      </a:lvl5pPr>
      <a:lvl6pPr marL="7315200" algn="l" defTabSz="2926080" rtl="0" eaLnBrk="1" latinLnBrk="0" hangingPunct="1">
        <a:defRPr sz="5760" kern="1200">
          <a:solidFill>
            <a:schemeClr val="tx1"/>
          </a:solidFill>
          <a:latin typeface="+mn-lt"/>
          <a:ea typeface="+mn-ea"/>
          <a:cs typeface="+mn-cs"/>
        </a:defRPr>
      </a:lvl6pPr>
      <a:lvl7pPr marL="8778240" algn="l" defTabSz="2926080" rtl="0" eaLnBrk="1" latinLnBrk="0" hangingPunct="1">
        <a:defRPr sz="5760" kern="1200">
          <a:solidFill>
            <a:schemeClr val="tx1"/>
          </a:solidFill>
          <a:latin typeface="+mn-lt"/>
          <a:ea typeface="+mn-ea"/>
          <a:cs typeface="+mn-cs"/>
        </a:defRPr>
      </a:lvl7pPr>
      <a:lvl8pPr marL="10241280" algn="l" defTabSz="2926080" rtl="0" eaLnBrk="1" latinLnBrk="0" hangingPunct="1">
        <a:defRPr sz="5760" kern="1200">
          <a:solidFill>
            <a:schemeClr val="tx1"/>
          </a:solidFill>
          <a:latin typeface="+mn-lt"/>
          <a:ea typeface="+mn-ea"/>
          <a:cs typeface="+mn-cs"/>
        </a:defRPr>
      </a:lvl8pPr>
      <a:lvl9pPr marL="11704320" algn="l" defTabSz="2926080" rtl="0" eaLnBrk="1" latinLnBrk="0" hangingPunct="1">
        <a:defRPr sz="576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A2C985E-5888-6928-BC00-0A2DA2B77D10}"/>
              </a:ext>
            </a:extLst>
          </p:cNvPr>
          <p:cNvSpPr/>
          <p:nvPr/>
        </p:nvSpPr>
        <p:spPr>
          <a:xfrm>
            <a:off x="0" y="20017670"/>
            <a:ext cx="39014400" cy="1930240"/>
          </a:xfrm>
          <a:prstGeom prst="rect">
            <a:avLst/>
          </a:prstGeom>
          <a:gradFill flip="none" rotWithShape="1">
            <a:gsLst>
              <a:gs pos="0">
                <a:schemeClr val="tx2"/>
              </a:gs>
              <a:gs pos="39000">
                <a:schemeClr val="bg2"/>
              </a:gs>
              <a:gs pos="73000">
                <a:schemeClr val="accent1"/>
              </a:gs>
              <a:gs pos="100000">
                <a:schemeClr val="accent2"/>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5760"/>
          </a:p>
        </p:txBody>
      </p:sp>
      <p:sp>
        <p:nvSpPr>
          <p:cNvPr id="2" name="Title Placeholder 1">
            <a:extLst>
              <a:ext uri="{FF2B5EF4-FFF2-40B4-BE49-F238E27FC236}">
                <a16:creationId xmlns:a16="http://schemas.microsoft.com/office/drawing/2014/main" id="{13CE3EBC-C82F-D869-2CD4-AE3D48B55EBC}"/>
              </a:ext>
            </a:extLst>
          </p:cNvPr>
          <p:cNvSpPr>
            <a:spLocks noGrp="1"/>
          </p:cNvSpPr>
          <p:nvPr>
            <p:ph type="title"/>
          </p:nvPr>
        </p:nvSpPr>
        <p:spPr>
          <a:xfrm>
            <a:off x="536448" y="585216"/>
            <a:ext cx="38039040" cy="204825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8A2CACA-ED00-A843-1305-9F008DF90B43}"/>
              </a:ext>
            </a:extLst>
          </p:cNvPr>
          <p:cNvSpPr>
            <a:spLocks noGrp="1"/>
          </p:cNvSpPr>
          <p:nvPr>
            <p:ph type="body" idx="1"/>
          </p:nvPr>
        </p:nvSpPr>
        <p:spPr>
          <a:xfrm>
            <a:off x="536448" y="3212326"/>
            <a:ext cx="38039040" cy="164537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Box 7">
            <a:extLst>
              <a:ext uri="{FF2B5EF4-FFF2-40B4-BE49-F238E27FC236}">
                <a16:creationId xmlns:a16="http://schemas.microsoft.com/office/drawing/2014/main" id="{B694B7DD-7D46-1C1C-31E3-1CD4AAB301ED}"/>
              </a:ext>
            </a:extLst>
          </p:cNvPr>
          <p:cNvSpPr txBox="1"/>
          <p:nvPr/>
        </p:nvSpPr>
        <p:spPr>
          <a:xfrm>
            <a:off x="28531942" y="20613459"/>
            <a:ext cx="10043546" cy="535531"/>
          </a:xfrm>
          <a:prstGeom prst="rect">
            <a:avLst/>
          </a:prstGeom>
          <a:noFill/>
          <a:ln>
            <a:noFill/>
          </a:ln>
        </p:spPr>
        <p:txBody>
          <a:bodyPr wrap="square" rtlCol="0">
            <a:spAutoFit/>
          </a:bodyPr>
          <a:lstStyle/>
          <a:p>
            <a:pPr marL="0" marR="0" lvl="0" indent="0" algn="r" defTabSz="2926080" rtl="0" eaLnBrk="1" fontAlgn="auto" latinLnBrk="0" hangingPunct="1">
              <a:lnSpc>
                <a:spcPct val="100000"/>
              </a:lnSpc>
              <a:spcBef>
                <a:spcPts val="0"/>
              </a:spcBef>
              <a:spcAft>
                <a:spcPts val="0"/>
              </a:spcAft>
              <a:buClr>
                <a:srgbClr val="000000"/>
              </a:buClr>
              <a:buSzTx/>
              <a:buFont typeface="Arial"/>
              <a:buNone/>
              <a:tabLst/>
              <a:defRPr/>
            </a:pPr>
            <a:r>
              <a:rPr lang="en-US" sz="2880" dirty="0">
                <a:solidFill>
                  <a:schemeClr val="bg1"/>
                </a:solidFill>
                <a:latin typeface="Segoe UI" panose="020B0502040204020203" pitchFamily="34" charset="0"/>
                <a:cs typeface="Segoe UI" panose="020B0502040204020203" pitchFamily="34" charset="0"/>
              </a:rPr>
              <a:t>© Stone Mountain Technologies, Inc. All Rights Reserved</a:t>
            </a:r>
          </a:p>
        </p:txBody>
      </p:sp>
      <p:pic>
        <p:nvPicPr>
          <p:cNvPr id="9" name="Picture 8" descr="A logo with a black background&#10;&#10;Description automatically generated">
            <a:extLst>
              <a:ext uri="{FF2B5EF4-FFF2-40B4-BE49-F238E27FC236}">
                <a16:creationId xmlns:a16="http://schemas.microsoft.com/office/drawing/2014/main" id="{9BCCE08D-2648-C4C8-390B-BDC643426B76}"/>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7664" y="19666054"/>
            <a:ext cx="3406682" cy="2633472"/>
          </a:xfrm>
          <a:prstGeom prst="rect">
            <a:avLst/>
          </a:prstGeom>
        </p:spPr>
      </p:pic>
      <p:sp>
        <p:nvSpPr>
          <p:cNvPr id="10" name="TextBox 9">
            <a:extLst>
              <a:ext uri="{FF2B5EF4-FFF2-40B4-BE49-F238E27FC236}">
                <a16:creationId xmlns:a16="http://schemas.microsoft.com/office/drawing/2014/main" id="{7FB261FF-4D47-D8EF-0DDD-6E0BEAF3E92A}"/>
              </a:ext>
            </a:extLst>
          </p:cNvPr>
          <p:cNvSpPr txBox="1"/>
          <p:nvPr/>
        </p:nvSpPr>
        <p:spPr>
          <a:xfrm>
            <a:off x="12066277" y="20619293"/>
            <a:ext cx="6754595" cy="584775"/>
          </a:xfrm>
          <a:prstGeom prst="rect">
            <a:avLst/>
          </a:prstGeom>
          <a:noFill/>
        </p:spPr>
        <p:txBody>
          <a:bodyPr wrap="square" rtlCol="0">
            <a:spAutoFit/>
          </a:bodyPr>
          <a:lstStyle/>
          <a:p>
            <a:pPr algn="ctr"/>
            <a:r>
              <a:rPr lang="en-US" sz="3200" b="1" dirty="0">
                <a:solidFill>
                  <a:schemeClr val="bg1"/>
                </a:solidFill>
                <a:latin typeface="Segoe UI" panose="020B0502040204020203" pitchFamily="34" charset="0"/>
                <a:cs typeface="Segoe UI" panose="020B0502040204020203" pitchFamily="34" charset="0"/>
              </a:rPr>
              <a:t>CONFIDENTIAL</a:t>
            </a:r>
          </a:p>
        </p:txBody>
      </p:sp>
      <p:sp>
        <p:nvSpPr>
          <p:cNvPr id="13" name="Slide Number Placeholder 12">
            <a:extLst>
              <a:ext uri="{FF2B5EF4-FFF2-40B4-BE49-F238E27FC236}">
                <a16:creationId xmlns:a16="http://schemas.microsoft.com/office/drawing/2014/main" id="{2172AF25-E999-6962-366A-99AED05BDB49}"/>
              </a:ext>
            </a:extLst>
          </p:cNvPr>
          <p:cNvSpPr>
            <a:spLocks noGrp="1"/>
          </p:cNvSpPr>
          <p:nvPr>
            <p:ph type="sldNum" sz="quarter" idx="4"/>
          </p:nvPr>
        </p:nvSpPr>
        <p:spPr>
          <a:xfrm>
            <a:off x="6310405" y="20429045"/>
            <a:ext cx="2869814" cy="1168400"/>
          </a:xfrm>
          <a:prstGeom prst="rect">
            <a:avLst/>
          </a:prstGeom>
        </p:spPr>
        <p:txBody>
          <a:bodyPr vert="horz" lIns="91440" tIns="45720" rIns="91440" bIns="45720" rtlCol="0" anchor="ctr"/>
          <a:lstStyle>
            <a:lvl1pPr algn="ctr">
              <a:defRPr sz="3840">
                <a:solidFill>
                  <a:schemeClr val="bg1"/>
                </a:solidFill>
                <a:latin typeface="Bahnschrift" panose="020B0502040204020203" pitchFamily="34" charset="0"/>
                <a:cs typeface="Segoe UI" panose="020B0502040204020203" pitchFamily="34" charset="0"/>
              </a:defRPr>
            </a:lvl1pPr>
          </a:lstStyle>
          <a:p>
            <a:fld id="{7CC41F94-DB9E-41FE-8C91-009968630FE3}" type="slidenum">
              <a:rPr lang="en-US" smtClean="0"/>
              <a:pPr/>
              <a:t>‹#›</a:t>
            </a:fld>
            <a:endParaRPr lang="en-US" dirty="0"/>
          </a:p>
        </p:txBody>
      </p:sp>
      <p:sp>
        <p:nvSpPr>
          <p:cNvPr id="4" name="Rectangle 3">
            <a:extLst>
              <a:ext uri="{FF2B5EF4-FFF2-40B4-BE49-F238E27FC236}">
                <a16:creationId xmlns:a16="http://schemas.microsoft.com/office/drawing/2014/main" id="{3BE1F1D4-4A12-F6AD-EBD4-722593E0422C}"/>
              </a:ext>
            </a:extLst>
          </p:cNvPr>
          <p:cNvSpPr/>
          <p:nvPr userDrawn="1"/>
        </p:nvSpPr>
        <p:spPr>
          <a:xfrm>
            <a:off x="0" y="20017670"/>
            <a:ext cx="39014400" cy="1930240"/>
          </a:xfrm>
          <a:prstGeom prst="rect">
            <a:avLst/>
          </a:prstGeom>
          <a:gradFill flip="none" rotWithShape="1">
            <a:gsLst>
              <a:gs pos="0">
                <a:schemeClr val="tx2"/>
              </a:gs>
              <a:gs pos="39000">
                <a:schemeClr val="bg2"/>
              </a:gs>
              <a:gs pos="73000">
                <a:schemeClr val="accent1"/>
              </a:gs>
              <a:gs pos="100000">
                <a:schemeClr val="accent2"/>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5760"/>
          </a:p>
        </p:txBody>
      </p:sp>
      <p:sp>
        <p:nvSpPr>
          <p:cNvPr id="5" name="TextBox 4">
            <a:extLst>
              <a:ext uri="{FF2B5EF4-FFF2-40B4-BE49-F238E27FC236}">
                <a16:creationId xmlns:a16="http://schemas.microsoft.com/office/drawing/2014/main" id="{315E2C03-47F8-2E2D-9370-130643C02C8B}"/>
              </a:ext>
            </a:extLst>
          </p:cNvPr>
          <p:cNvSpPr txBox="1"/>
          <p:nvPr userDrawn="1"/>
        </p:nvSpPr>
        <p:spPr>
          <a:xfrm>
            <a:off x="28531942" y="20613459"/>
            <a:ext cx="10043546" cy="535531"/>
          </a:xfrm>
          <a:prstGeom prst="rect">
            <a:avLst/>
          </a:prstGeom>
          <a:noFill/>
          <a:ln>
            <a:noFill/>
          </a:ln>
        </p:spPr>
        <p:txBody>
          <a:bodyPr wrap="square" rtlCol="0">
            <a:spAutoFit/>
          </a:bodyPr>
          <a:lstStyle/>
          <a:p>
            <a:pPr marL="0" marR="0" lvl="0" indent="0" algn="r" defTabSz="2926080" rtl="0" eaLnBrk="1" fontAlgn="auto" latinLnBrk="0" hangingPunct="1">
              <a:lnSpc>
                <a:spcPct val="100000"/>
              </a:lnSpc>
              <a:spcBef>
                <a:spcPts val="0"/>
              </a:spcBef>
              <a:spcAft>
                <a:spcPts val="0"/>
              </a:spcAft>
              <a:buClr>
                <a:srgbClr val="000000"/>
              </a:buClr>
              <a:buSzTx/>
              <a:buFont typeface="Arial"/>
              <a:buNone/>
              <a:tabLst/>
              <a:defRPr/>
            </a:pPr>
            <a:r>
              <a:rPr lang="en-US" sz="2880" dirty="0">
                <a:solidFill>
                  <a:schemeClr val="bg1"/>
                </a:solidFill>
                <a:latin typeface="Segoe UI" panose="020B0502040204020203" pitchFamily="34" charset="0"/>
                <a:cs typeface="Segoe UI" panose="020B0502040204020203" pitchFamily="34" charset="0"/>
              </a:rPr>
              <a:t>© Stone Mountain Technologies, Inc. All Rights Reserved</a:t>
            </a:r>
          </a:p>
        </p:txBody>
      </p:sp>
      <p:pic>
        <p:nvPicPr>
          <p:cNvPr id="6" name="Picture 5" descr="A logo with a black background&#10;&#10;Description automatically generated">
            <a:extLst>
              <a:ext uri="{FF2B5EF4-FFF2-40B4-BE49-F238E27FC236}">
                <a16:creationId xmlns:a16="http://schemas.microsoft.com/office/drawing/2014/main" id="{571F0241-0ECE-F26C-9A67-F5B0D2D611BD}"/>
              </a:ext>
            </a:extLst>
          </p:cNvPr>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17664" y="19666054"/>
            <a:ext cx="3406682" cy="2633472"/>
          </a:xfrm>
          <a:prstGeom prst="rect">
            <a:avLst/>
          </a:prstGeom>
        </p:spPr>
      </p:pic>
    </p:spTree>
    <p:extLst>
      <p:ext uri="{BB962C8B-B14F-4D97-AF65-F5344CB8AC3E}">
        <p14:creationId xmlns:p14="http://schemas.microsoft.com/office/powerpoint/2010/main" val="1863459073"/>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 id="2147483727" r:id="rId12"/>
    <p:sldLayoutId id="2147483728" r:id="rId13"/>
    <p:sldLayoutId id="2147483729" r:id="rId14"/>
    <p:sldLayoutId id="2147483730" r:id="rId15"/>
  </p:sldLayoutIdLst>
  <p:hf hdr="0" ftr="0"/>
  <p:txStyles>
    <p:titleStyle>
      <a:lvl1pPr algn="l" defTabSz="2926080" rtl="0" eaLnBrk="1" latinLnBrk="0" hangingPunct="1">
        <a:lnSpc>
          <a:spcPct val="90000"/>
        </a:lnSpc>
        <a:spcBef>
          <a:spcPct val="0"/>
        </a:spcBef>
        <a:buNone/>
        <a:defRPr sz="12800" b="1" kern="1200">
          <a:solidFill>
            <a:schemeClr val="accent2"/>
          </a:solidFill>
          <a:latin typeface="Bahnschrift" panose="020B0502040204020203" pitchFamily="34" charset="0"/>
          <a:ea typeface="+mj-ea"/>
          <a:cs typeface="+mj-cs"/>
        </a:defRPr>
      </a:lvl1pPr>
    </p:titleStyle>
    <p:bodyStyle>
      <a:lvl1pPr marL="731520" indent="-731520" algn="l" defTabSz="2926080" rtl="0" eaLnBrk="1" latinLnBrk="0" hangingPunct="1">
        <a:lnSpc>
          <a:spcPct val="90000"/>
        </a:lnSpc>
        <a:spcBef>
          <a:spcPts val="3200"/>
        </a:spcBef>
        <a:buFont typeface="Arial" panose="020B0604020202020204" pitchFamily="34" charset="0"/>
        <a:buChar char="•"/>
        <a:defRPr sz="8960" kern="1200">
          <a:solidFill>
            <a:schemeClr val="tx1"/>
          </a:solidFill>
          <a:latin typeface="Segoe UI" panose="020B0502040204020203" pitchFamily="34" charset="0"/>
          <a:ea typeface="+mn-ea"/>
          <a:cs typeface="Segoe UI" panose="020B0502040204020203" pitchFamily="34" charset="0"/>
        </a:defRPr>
      </a:lvl1pPr>
      <a:lvl2pPr marL="2194560" indent="-731520" algn="l" defTabSz="2926080" rtl="0" eaLnBrk="1" latinLnBrk="0" hangingPunct="1">
        <a:lnSpc>
          <a:spcPct val="90000"/>
        </a:lnSpc>
        <a:spcBef>
          <a:spcPts val="1600"/>
        </a:spcBef>
        <a:buFont typeface="Arial" panose="020B0604020202020204" pitchFamily="34" charset="0"/>
        <a:buChar char="•"/>
        <a:defRPr sz="7680" kern="1200">
          <a:solidFill>
            <a:schemeClr val="tx1"/>
          </a:solidFill>
          <a:latin typeface="Segoe UI" panose="020B0502040204020203" pitchFamily="34" charset="0"/>
          <a:ea typeface="+mn-ea"/>
          <a:cs typeface="Segoe UI" panose="020B0502040204020203" pitchFamily="34" charset="0"/>
        </a:defRPr>
      </a:lvl2pPr>
      <a:lvl3pPr marL="3657600" indent="-731520" algn="l" defTabSz="2926080" rtl="0" eaLnBrk="1" latinLnBrk="0" hangingPunct="1">
        <a:lnSpc>
          <a:spcPct val="90000"/>
        </a:lnSpc>
        <a:spcBef>
          <a:spcPts val="1600"/>
        </a:spcBef>
        <a:buFont typeface="Arial" panose="020B0604020202020204" pitchFamily="34" charset="0"/>
        <a:buChar char="•"/>
        <a:defRPr sz="6400" kern="1200">
          <a:solidFill>
            <a:schemeClr val="tx1"/>
          </a:solidFill>
          <a:latin typeface="Segoe UI" panose="020B0502040204020203" pitchFamily="34" charset="0"/>
          <a:ea typeface="+mn-ea"/>
          <a:cs typeface="Segoe UI" panose="020B0502040204020203" pitchFamily="34" charset="0"/>
        </a:defRPr>
      </a:lvl3pPr>
      <a:lvl4pPr marL="512064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Segoe UI" panose="020B0502040204020203" pitchFamily="34" charset="0"/>
          <a:ea typeface="+mn-ea"/>
          <a:cs typeface="Segoe UI" panose="020B0502040204020203" pitchFamily="34" charset="0"/>
        </a:defRPr>
      </a:lvl4pPr>
      <a:lvl5pPr marL="658368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Segoe UI" panose="020B0502040204020203" pitchFamily="34" charset="0"/>
          <a:ea typeface="+mn-ea"/>
          <a:cs typeface="Segoe UI" panose="020B0502040204020203" pitchFamily="34" charset="0"/>
        </a:defRPr>
      </a:lvl5pPr>
      <a:lvl6pPr marL="804672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6pPr>
      <a:lvl7pPr marL="950976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7pPr>
      <a:lvl8pPr marL="1097280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8pPr>
      <a:lvl9pPr marL="1243584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9pPr>
    </p:bodyStyle>
    <p:otherStyle>
      <a:defPPr>
        <a:defRPr lang="en-US"/>
      </a:defPPr>
      <a:lvl1pPr marL="0" algn="l" defTabSz="2926080" rtl="0" eaLnBrk="1" latinLnBrk="0" hangingPunct="1">
        <a:defRPr sz="5760" kern="1200">
          <a:solidFill>
            <a:schemeClr val="tx1"/>
          </a:solidFill>
          <a:latin typeface="+mn-lt"/>
          <a:ea typeface="+mn-ea"/>
          <a:cs typeface="+mn-cs"/>
        </a:defRPr>
      </a:lvl1pPr>
      <a:lvl2pPr marL="1463040" algn="l" defTabSz="2926080" rtl="0" eaLnBrk="1" latinLnBrk="0" hangingPunct="1">
        <a:defRPr sz="5760" kern="1200">
          <a:solidFill>
            <a:schemeClr val="tx1"/>
          </a:solidFill>
          <a:latin typeface="+mn-lt"/>
          <a:ea typeface="+mn-ea"/>
          <a:cs typeface="+mn-cs"/>
        </a:defRPr>
      </a:lvl2pPr>
      <a:lvl3pPr marL="2926080" algn="l" defTabSz="2926080" rtl="0" eaLnBrk="1" latinLnBrk="0" hangingPunct="1">
        <a:defRPr sz="5760" kern="1200">
          <a:solidFill>
            <a:schemeClr val="tx1"/>
          </a:solidFill>
          <a:latin typeface="+mn-lt"/>
          <a:ea typeface="+mn-ea"/>
          <a:cs typeface="+mn-cs"/>
        </a:defRPr>
      </a:lvl3pPr>
      <a:lvl4pPr marL="4389120" algn="l" defTabSz="2926080" rtl="0" eaLnBrk="1" latinLnBrk="0" hangingPunct="1">
        <a:defRPr sz="5760" kern="1200">
          <a:solidFill>
            <a:schemeClr val="tx1"/>
          </a:solidFill>
          <a:latin typeface="+mn-lt"/>
          <a:ea typeface="+mn-ea"/>
          <a:cs typeface="+mn-cs"/>
        </a:defRPr>
      </a:lvl4pPr>
      <a:lvl5pPr marL="5852160" algn="l" defTabSz="2926080" rtl="0" eaLnBrk="1" latinLnBrk="0" hangingPunct="1">
        <a:defRPr sz="5760" kern="1200">
          <a:solidFill>
            <a:schemeClr val="tx1"/>
          </a:solidFill>
          <a:latin typeface="+mn-lt"/>
          <a:ea typeface="+mn-ea"/>
          <a:cs typeface="+mn-cs"/>
        </a:defRPr>
      </a:lvl5pPr>
      <a:lvl6pPr marL="7315200" algn="l" defTabSz="2926080" rtl="0" eaLnBrk="1" latinLnBrk="0" hangingPunct="1">
        <a:defRPr sz="5760" kern="1200">
          <a:solidFill>
            <a:schemeClr val="tx1"/>
          </a:solidFill>
          <a:latin typeface="+mn-lt"/>
          <a:ea typeface="+mn-ea"/>
          <a:cs typeface="+mn-cs"/>
        </a:defRPr>
      </a:lvl6pPr>
      <a:lvl7pPr marL="8778240" algn="l" defTabSz="2926080" rtl="0" eaLnBrk="1" latinLnBrk="0" hangingPunct="1">
        <a:defRPr sz="5760" kern="1200">
          <a:solidFill>
            <a:schemeClr val="tx1"/>
          </a:solidFill>
          <a:latin typeface="+mn-lt"/>
          <a:ea typeface="+mn-ea"/>
          <a:cs typeface="+mn-cs"/>
        </a:defRPr>
      </a:lvl7pPr>
      <a:lvl8pPr marL="10241280" algn="l" defTabSz="2926080" rtl="0" eaLnBrk="1" latinLnBrk="0" hangingPunct="1">
        <a:defRPr sz="5760" kern="1200">
          <a:solidFill>
            <a:schemeClr val="tx1"/>
          </a:solidFill>
          <a:latin typeface="+mn-lt"/>
          <a:ea typeface="+mn-ea"/>
          <a:cs typeface="+mn-cs"/>
        </a:defRPr>
      </a:lvl8pPr>
      <a:lvl9pPr marL="11704320" algn="l" defTabSz="2926080" rtl="0" eaLnBrk="1" latinLnBrk="0" hangingPunct="1">
        <a:defRPr sz="576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9"/>
        <p:cNvGrpSpPr/>
        <p:nvPr/>
      </p:nvGrpSpPr>
      <p:grpSpPr>
        <a:xfrm>
          <a:off x="0" y="0"/>
          <a:ext cx="0" cy="0"/>
          <a:chOff x="0" y="0"/>
          <a:chExt cx="0" cy="0"/>
        </a:xfrm>
      </p:grpSpPr>
    </p:spTree>
    <p:extLst>
      <p:ext uri="{BB962C8B-B14F-4D97-AF65-F5344CB8AC3E}">
        <p14:creationId xmlns:p14="http://schemas.microsoft.com/office/powerpoint/2010/main" val="3249509541"/>
      </p:ext>
    </p:extLst>
  </p:cSld>
  <p:clrMap bg1="lt1" tx1="dk1" bg2="dk2" tx2="lt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448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t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sv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27.xml"/><Relationship Id="rId6" Type="http://schemas.openxmlformats.org/officeDocument/2006/relationships/image" Target="../media/image20.png"/><Relationship Id="rId5" Type="http://schemas.openxmlformats.org/officeDocument/2006/relationships/image" Target="../media/image19.svg"/><Relationship Id="rId4" Type="http://schemas.openxmlformats.org/officeDocument/2006/relationships/image" Target="../media/image18.png"/><Relationship Id="rId9" Type="http://schemas.openxmlformats.org/officeDocument/2006/relationships/image" Target="../media/image23.png"/></Relationships>
</file>

<file path=ppt/slides/_rels/slide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xml"/><Relationship Id="rId1" Type="http://schemas.openxmlformats.org/officeDocument/2006/relationships/slideLayout" Target="../slideLayouts/slideLayout3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55.xml"/><Relationship Id="rId5" Type="http://schemas.openxmlformats.org/officeDocument/2006/relationships/image" Target="../media/image27.png"/><Relationship Id="rId4" Type="http://schemas.openxmlformats.org/officeDocument/2006/relationships/image" Target="../media/image26.png"/></Relationships>
</file>

<file path=ppt/slides/_rels/slide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xml"/><Relationship Id="rId1" Type="http://schemas.openxmlformats.org/officeDocument/2006/relationships/slideLayout" Target="../slideLayouts/slideLayout56.xml"/></Relationships>
</file>

<file path=ppt/slides/_rels/slide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xml"/><Relationship Id="rId1" Type="http://schemas.openxmlformats.org/officeDocument/2006/relationships/slideLayout" Target="../slideLayouts/slideLayout56.xml"/><Relationship Id="rId4" Type="http://schemas.openxmlformats.org/officeDocument/2006/relationships/image" Target="../media/image30.png"/></Relationships>
</file>

<file path=ppt/slides/_rels/slide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6.xml"/><Relationship Id="rId1" Type="http://schemas.openxmlformats.org/officeDocument/2006/relationships/slideLayout" Target="../slideLayouts/slideLayout56.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0.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55.xml"/><Relationship Id="rId6" Type="http://schemas.openxmlformats.org/officeDocument/2006/relationships/image" Target="../media/image37.jpg"/><Relationship Id="rId5" Type="http://schemas.openxmlformats.org/officeDocument/2006/relationships/image" Target="../media/image36.jpg"/><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8.xml"/><Relationship Id="rId1" Type="http://schemas.openxmlformats.org/officeDocument/2006/relationships/slideLayout" Target="../slideLayouts/slideLayout56.xml"/><Relationship Id="rId4" Type="http://schemas.openxmlformats.org/officeDocument/2006/relationships/image" Target="../media/image40.png"/></Relationships>
</file>

<file path=ppt/slides/_rels/slide12.xml.rels><?xml version="1.0" encoding="UTF-8" standalone="yes"?>
<Relationships xmlns="http://schemas.openxmlformats.org/package/2006/relationships"><Relationship Id="rId8" Type="http://schemas.openxmlformats.org/officeDocument/2006/relationships/hyperlink" Target="https://lnkd.in/e3_bE-5B" TargetMode="External"/><Relationship Id="rId3" Type="http://schemas.openxmlformats.org/officeDocument/2006/relationships/image" Target="../media/image41.png"/><Relationship Id="rId7" Type="http://schemas.openxmlformats.org/officeDocument/2006/relationships/hyperlink" Target="https://lnkd.in/dAh68e6y" TargetMode="External"/><Relationship Id="rId2" Type="http://schemas.openxmlformats.org/officeDocument/2006/relationships/notesSlide" Target="../notesSlides/notesSlide9.xml"/><Relationship Id="rId1" Type="http://schemas.openxmlformats.org/officeDocument/2006/relationships/slideLayout" Target="../slideLayouts/slideLayout56.xml"/><Relationship Id="rId6" Type="http://schemas.openxmlformats.org/officeDocument/2006/relationships/hyperlink" Target="https://lnkd.in/d4JD4eF3" TargetMode="External"/><Relationship Id="rId5" Type="http://schemas.openxmlformats.org/officeDocument/2006/relationships/image" Target="../media/image42.png"/><Relationship Id="rId10" Type="http://schemas.openxmlformats.org/officeDocument/2006/relationships/image" Target="../media/image43.jpg"/><Relationship Id="rId4" Type="http://schemas.openxmlformats.org/officeDocument/2006/relationships/hyperlink" Target="https://www.youtube.com/watch?v=mvOoBL-et7U" TargetMode="External"/><Relationship Id="rId9" Type="http://schemas.openxmlformats.org/officeDocument/2006/relationships/hyperlink" Target="https://lnkd.in/dDDCU9AN"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creativecommons.org/licenses/by-sa/4.0/" TargetMode="External"/><Relationship Id="rId2" Type="http://schemas.openxmlformats.org/officeDocument/2006/relationships/notesSlide" Target="../notesSlides/notesSlide10.xml"/><Relationship Id="rId1" Type="http://schemas.openxmlformats.org/officeDocument/2006/relationships/slideLayout" Target="../slideLayouts/slideLayout56.xml"/><Relationship Id="rId5" Type="http://schemas.openxmlformats.org/officeDocument/2006/relationships/image" Target="../media/image45.png"/><Relationship Id="rId4" Type="http://schemas.openxmlformats.org/officeDocument/2006/relationships/image" Target="../media/image4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15.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notesSlide" Target="../notesSlides/notesSlide11.xml"/><Relationship Id="rId1" Type="http://schemas.openxmlformats.org/officeDocument/2006/relationships/slideLayout" Target="../slideLayouts/slideLayout59.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jpg"/></Relationships>
</file>

<file path=ppt/slides/_rels/slide1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2.xml"/><Relationship Id="rId1" Type="http://schemas.openxmlformats.org/officeDocument/2006/relationships/slideLayout" Target="../slideLayouts/slideLayout59.xml"/><Relationship Id="rId4" Type="http://schemas.openxmlformats.org/officeDocument/2006/relationships/image" Target="../media/image45.png"/></Relationships>
</file>

<file path=ppt/slides/_rels/slide1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3.xml"/><Relationship Id="rId1" Type="http://schemas.openxmlformats.org/officeDocument/2006/relationships/slideLayout" Target="../slideLayouts/slideLayout59.xml"/></Relationships>
</file>

<file path=ppt/slides/_rels/slide1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4.xml"/><Relationship Id="rId1" Type="http://schemas.openxmlformats.org/officeDocument/2006/relationships/slideLayout" Target="../slideLayouts/slideLayout59.xml"/></Relationships>
</file>

<file path=ppt/slides/_rels/slide1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5.xml"/><Relationship Id="rId1" Type="http://schemas.openxmlformats.org/officeDocument/2006/relationships/slideLayout" Target="../slideLayouts/slideLayout59.xml"/></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6.xml"/><Relationship Id="rId1" Type="http://schemas.openxmlformats.org/officeDocument/2006/relationships/slideLayout" Target="../slideLayouts/slideLayout56.xml"/><Relationship Id="rId4" Type="http://schemas.openxmlformats.org/officeDocument/2006/relationships/image" Target="../media/image54.png"/></Relationships>
</file>

<file path=ppt/slides/_rels/slide2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7.xml"/><Relationship Id="rId1" Type="http://schemas.openxmlformats.org/officeDocument/2006/relationships/slideLayout" Target="../slideLayouts/slideLayout56.xml"/></Relationships>
</file>

<file path=ppt/slides/_rels/slide2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8.xml"/><Relationship Id="rId1" Type="http://schemas.openxmlformats.org/officeDocument/2006/relationships/slideLayout" Target="../slideLayouts/slideLayout56.xml"/><Relationship Id="rId5" Type="http://schemas.openxmlformats.org/officeDocument/2006/relationships/image" Target="../media/image58.png"/><Relationship Id="rId4" Type="http://schemas.openxmlformats.org/officeDocument/2006/relationships/image" Target="../media/image57.png"/></Relationships>
</file>

<file path=ppt/slides/_rels/slide2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9.xml"/><Relationship Id="rId1" Type="http://schemas.openxmlformats.org/officeDocument/2006/relationships/slideLayout" Target="../slideLayouts/slideLayout56.xml"/><Relationship Id="rId4" Type="http://schemas.openxmlformats.org/officeDocument/2006/relationships/image" Target="../media/image60.png"/></Relationships>
</file>

<file path=ppt/slides/_rels/slide2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0.xml"/><Relationship Id="rId1" Type="http://schemas.openxmlformats.org/officeDocument/2006/relationships/slideLayout" Target="../slideLayouts/slideLayout56.xml"/><Relationship Id="rId5" Type="http://schemas.openxmlformats.org/officeDocument/2006/relationships/image" Target="../media/image63.png"/><Relationship Id="rId4" Type="http://schemas.openxmlformats.org/officeDocument/2006/relationships/image" Target="../media/image62.png"/></Relationships>
</file>

<file path=ppt/slides/_rels/slide2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1.xml"/><Relationship Id="rId1" Type="http://schemas.openxmlformats.org/officeDocument/2006/relationships/slideLayout" Target="../slideLayouts/slideLayout56.xml"/><Relationship Id="rId5" Type="http://schemas.openxmlformats.org/officeDocument/2006/relationships/image" Target="../media/image61.png"/><Relationship Id="rId4" Type="http://schemas.openxmlformats.org/officeDocument/2006/relationships/image" Target="../media/image62.png"/></Relationships>
</file>

<file path=ppt/slides/_rels/slide26.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22.xml"/><Relationship Id="rId1" Type="http://schemas.openxmlformats.org/officeDocument/2006/relationships/slideLayout" Target="../slideLayouts/slideLayout56.xml"/><Relationship Id="rId5" Type="http://schemas.openxmlformats.org/officeDocument/2006/relationships/image" Target="../media/image66.png"/><Relationship Id="rId4" Type="http://schemas.openxmlformats.org/officeDocument/2006/relationships/image" Target="../media/image65.png"/></Relationships>
</file>

<file path=ppt/slides/_rels/slide27.xml.rels><?xml version="1.0" encoding="UTF-8" standalone="yes"?>
<Relationships xmlns="http://schemas.openxmlformats.org/package/2006/relationships"><Relationship Id="rId3" Type="http://schemas.openxmlformats.org/officeDocument/2006/relationships/hyperlink" Target="https://aeclinic.org/publicationpages/2021/01/13/inflection-point-when-heating-with-gas-costs-more" TargetMode="External"/><Relationship Id="rId2" Type="http://schemas.openxmlformats.org/officeDocument/2006/relationships/notesSlide" Target="../notesSlides/notesSlide23.xml"/><Relationship Id="rId1" Type="http://schemas.openxmlformats.org/officeDocument/2006/relationships/slideLayout" Target="../slideLayouts/slideLayout56.xml"/><Relationship Id="rId4" Type="http://schemas.openxmlformats.org/officeDocument/2006/relationships/image" Target="../media/image67.png"/></Relationships>
</file>

<file path=ppt/slides/_rels/slide28.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notesSlide" Target="../notesSlides/notesSlide24.xml"/><Relationship Id="rId1" Type="http://schemas.openxmlformats.org/officeDocument/2006/relationships/slideLayout" Target="../slideLayouts/slideLayout56.xml"/><Relationship Id="rId5" Type="http://schemas.openxmlformats.org/officeDocument/2006/relationships/hyperlink" Target="https://doi.org/10.1038/s41598-022-15628-2" TargetMode="External"/><Relationship Id="rId4" Type="http://schemas.openxmlformats.org/officeDocument/2006/relationships/hyperlink" Target="https://doi.org/10.2172/2224191" TargetMode="External"/></Relationships>
</file>

<file path=ppt/slides/_rels/slide29.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69.png"/><Relationship Id="rId7" Type="http://schemas.openxmlformats.org/officeDocument/2006/relationships/image" Target="../media/image72.png"/><Relationship Id="rId2" Type="http://schemas.openxmlformats.org/officeDocument/2006/relationships/notesSlide" Target="../notesSlides/notesSlide25.xml"/><Relationship Id="rId1" Type="http://schemas.openxmlformats.org/officeDocument/2006/relationships/slideLayout" Target="../slideLayouts/slideLayout56.xml"/><Relationship Id="rId6" Type="http://schemas.openxmlformats.org/officeDocument/2006/relationships/image" Target="../media/image71.png"/><Relationship Id="rId5" Type="http://schemas.openxmlformats.org/officeDocument/2006/relationships/hyperlink" Target="https://doi.org/10.2172/2224191" TargetMode="External"/><Relationship Id="rId4" Type="http://schemas.openxmlformats.org/officeDocument/2006/relationships/image" Target="../media/image70.png"/></Relationships>
</file>

<file path=ppt/slides/_rels/slide30.xml.rels><?xml version="1.0" encoding="UTF-8" standalone="yes"?>
<Relationships xmlns="http://schemas.openxmlformats.org/package/2006/relationships"><Relationship Id="rId8" Type="http://schemas.openxmlformats.org/officeDocument/2006/relationships/image" Target="../media/image76.jpg"/><Relationship Id="rId3" Type="http://schemas.openxmlformats.org/officeDocument/2006/relationships/image" Target="../media/image25.png"/><Relationship Id="rId7" Type="http://schemas.openxmlformats.org/officeDocument/2006/relationships/image" Target="../media/image75.png"/><Relationship Id="rId2" Type="http://schemas.openxmlformats.org/officeDocument/2006/relationships/notesSlide" Target="../notesSlides/notesSlide26.xml"/><Relationship Id="rId1" Type="http://schemas.openxmlformats.org/officeDocument/2006/relationships/slideLayout" Target="../slideLayouts/slideLayout55.xml"/><Relationship Id="rId6" Type="http://schemas.openxmlformats.org/officeDocument/2006/relationships/image" Target="../media/image74.png"/><Relationship Id="rId5" Type="http://schemas.openxmlformats.org/officeDocument/2006/relationships/image" Target="../media/image27.png"/><Relationship Id="rId4" Type="http://schemas.openxmlformats.org/officeDocument/2006/relationships/image" Target="../media/image35.png"/><Relationship Id="rId9" Type="http://schemas.openxmlformats.org/officeDocument/2006/relationships/image" Target="../media/image77.png"/></Relationships>
</file>

<file path=ppt/slides/_rels/slide31.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image" Target="../media/image85.png"/><Relationship Id="rId3" Type="http://schemas.openxmlformats.org/officeDocument/2006/relationships/image" Target="../media/image78.png"/><Relationship Id="rId7" Type="http://schemas.openxmlformats.org/officeDocument/2006/relationships/image" Target="../media/image79.png"/><Relationship Id="rId12" Type="http://schemas.openxmlformats.org/officeDocument/2006/relationships/image" Target="../media/image84.png"/><Relationship Id="rId2" Type="http://schemas.openxmlformats.org/officeDocument/2006/relationships/notesSlide" Target="../notesSlides/notesSlide27.xml"/><Relationship Id="rId16" Type="http://schemas.openxmlformats.org/officeDocument/2006/relationships/image" Target="../media/image88.png"/><Relationship Id="rId1" Type="http://schemas.openxmlformats.org/officeDocument/2006/relationships/slideLayout" Target="../slideLayouts/slideLayout55.xml"/><Relationship Id="rId6" Type="http://schemas.openxmlformats.org/officeDocument/2006/relationships/image" Target="../media/image27.png"/><Relationship Id="rId11" Type="http://schemas.openxmlformats.org/officeDocument/2006/relationships/image" Target="../media/image83.png"/><Relationship Id="rId5" Type="http://schemas.openxmlformats.org/officeDocument/2006/relationships/image" Target="../media/image35.png"/><Relationship Id="rId15" Type="http://schemas.openxmlformats.org/officeDocument/2006/relationships/image" Target="../media/image87.png"/><Relationship Id="rId10" Type="http://schemas.openxmlformats.org/officeDocument/2006/relationships/image" Target="../media/image82.png"/><Relationship Id="rId4" Type="http://schemas.openxmlformats.org/officeDocument/2006/relationships/image" Target="../media/image25.png"/><Relationship Id="rId9" Type="http://schemas.openxmlformats.org/officeDocument/2006/relationships/image" Target="../media/image81.png"/><Relationship Id="rId14" Type="http://schemas.openxmlformats.org/officeDocument/2006/relationships/image" Target="../media/image86.png"/></Relationships>
</file>

<file path=ppt/slides/_rels/slide32.xml.rels><?xml version="1.0" encoding="UTF-8" standalone="yes"?>
<Relationships xmlns="http://schemas.openxmlformats.org/package/2006/relationships"><Relationship Id="rId3" Type="http://schemas.openxmlformats.org/officeDocument/2006/relationships/image" Target="../media/image89.png"/><Relationship Id="rId7" Type="http://schemas.openxmlformats.org/officeDocument/2006/relationships/image" Target="../media/image90.jpg"/><Relationship Id="rId2" Type="http://schemas.openxmlformats.org/officeDocument/2006/relationships/notesSlide" Target="../notesSlides/notesSlide28.xml"/><Relationship Id="rId1" Type="http://schemas.openxmlformats.org/officeDocument/2006/relationships/slideLayout" Target="../slideLayouts/slideLayout55.xml"/><Relationship Id="rId6" Type="http://schemas.openxmlformats.org/officeDocument/2006/relationships/image" Target="../media/image27.png"/><Relationship Id="rId5" Type="http://schemas.openxmlformats.org/officeDocument/2006/relationships/image" Target="../media/image35.png"/><Relationship Id="rId4" Type="http://schemas.openxmlformats.org/officeDocument/2006/relationships/image" Target="../media/image25.png"/></Relationships>
</file>

<file path=ppt/slides/_rels/slide33.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image" Target="../media/image101.png"/><Relationship Id="rId18" Type="http://schemas.openxmlformats.org/officeDocument/2006/relationships/image" Target="../media/image106.png"/><Relationship Id="rId3" Type="http://schemas.openxmlformats.org/officeDocument/2006/relationships/image" Target="../media/image91.png"/><Relationship Id="rId7" Type="http://schemas.openxmlformats.org/officeDocument/2006/relationships/image" Target="../media/image95.png"/><Relationship Id="rId12" Type="http://schemas.openxmlformats.org/officeDocument/2006/relationships/image" Target="../media/image100.png"/><Relationship Id="rId17" Type="http://schemas.openxmlformats.org/officeDocument/2006/relationships/image" Target="../media/image105.png"/><Relationship Id="rId2" Type="http://schemas.openxmlformats.org/officeDocument/2006/relationships/notesSlide" Target="../notesSlides/notesSlide29.xml"/><Relationship Id="rId16" Type="http://schemas.openxmlformats.org/officeDocument/2006/relationships/image" Target="../media/image104.png"/><Relationship Id="rId1" Type="http://schemas.openxmlformats.org/officeDocument/2006/relationships/slideLayout" Target="../slideLayouts/slideLayout56.xml"/><Relationship Id="rId6" Type="http://schemas.openxmlformats.org/officeDocument/2006/relationships/image" Target="../media/image94.png"/><Relationship Id="rId11" Type="http://schemas.openxmlformats.org/officeDocument/2006/relationships/image" Target="../media/image99.png"/><Relationship Id="rId5" Type="http://schemas.openxmlformats.org/officeDocument/2006/relationships/image" Target="../media/image93.png"/><Relationship Id="rId15" Type="http://schemas.openxmlformats.org/officeDocument/2006/relationships/image" Target="../media/image103.png"/><Relationship Id="rId10" Type="http://schemas.openxmlformats.org/officeDocument/2006/relationships/image" Target="../media/image98.png"/><Relationship Id="rId19" Type="http://schemas.openxmlformats.org/officeDocument/2006/relationships/image" Target="../media/image107.png"/><Relationship Id="rId4" Type="http://schemas.openxmlformats.org/officeDocument/2006/relationships/image" Target="../media/image92.png"/><Relationship Id="rId9" Type="http://schemas.openxmlformats.org/officeDocument/2006/relationships/image" Target="../media/image97.png"/><Relationship Id="rId14" Type="http://schemas.openxmlformats.org/officeDocument/2006/relationships/image" Target="../media/image102.png"/></Relationships>
</file>

<file path=ppt/slides/_rels/slide34.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30.xml"/><Relationship Id="rId1" Type="http://schemas.openxmlformats.org/officeDocument/2006/relationships/slideLayout" Target="../slideLayouts/slideLayout56.xml"/></Relationships>
</file>

<file path=ppt/slides/_rels/slide35.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31.xml"/><Relationship Id="rId1" Type="http://schemas.openxmlformats.org/officeDocument/2006/relationships/slideLayout" Target="../slideLayouts/slideLayout56.xml"/><Relationship Id="rId5" Type="http://schemas.openxmlformats.org/officeDocument/2006/relationships/image" Target="../media/image111.png"/><Relationship Id="rId4" Type="http://schemas.openxmlformats.org/officeDocument/2006/relationships/image" Target="../media/image110.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8.xml"/></Relationships>
</file>

<file path=ppt/slides/_rels/slide37.xml.rels><?xml version="1.0" encoding="UTF-8" standalone="yes"?>
<Relationships xmlns="http://schemas.openxmlformats.org/package/2006/relationships"><Relationship Id="rId3" Type="http://schemas.openxmlformats.org/officeDocument/2006/relationships/image" Target="../media/image112.jpg"/><Relationship Id="rId2" Type="http://schemas.openxmlformats.org/officeDocument/2006/relationships/notesSlide" Target="../notesSlides/notesSlide33.xml"/><Relationship Id="rId1" Type="http://schemas.openxmlformats.org/officeDocument/2006/relationships/slideLayout" Target="../slideLayouts/slideLayout41.xml"/><Relationship Id="rId5" Type="http://schemas.openxmlformats.org/officeDocument/2006/relationships/image" Target="../media/image114.jpg"/><Relationship Id="rId4" Type="http://schemas.openxmlformats.org/officeDocument/2006/relationships/image" Target="../media/image113.png"/></Relationships>
</file>

<file path=ppt/slides/_rels/slide38.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5.png"/><Relationship Id="rId1" Type="http://schemas.openxmlformats.org/officeDocument/2006/relationships/slideLayout" Target="../slideLayouts/slideLayout46.xml"/><Relationship Id="rId4" Type="http://schemas.openxmlformats.org/officeDocument/2006/relationships/image" Target="../media/image117.png"/></Relationships>
</file>

<file path=ppt/slides/_rels/slide39.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png"/><Relationship Id="rId1" Type="http://schemas.openxmlformats.org/officeDocument/2006/relationships/slideLayout" Target="../slideLayouts/slideLayout46.xml"/></Relationships>
</file>

<file path=ppt/slides/_rels/slide40.xml.rels><?xml version="1.0" encoding="UTF-8" standalone="yes"?>
<Relationships xmlns="http://schemas.openxmlformats.org/package/2006/relationships"><Relationship Id="rId3" Type="http://schemas.openxmlformats.org/officeDocument/2006/relationships/image" Target="../media/image118.jpg"/><Relationship Id="rId2" Type="http://schemas.openxmlformats.org/officeDocument/2006/relationships/notesSlide" Target="../notesSlides/notesSlide34.xml"/><Relationship Id="rId1" Type="http://schemas.openxmlformats.org/officeDocument/2006/relationships/slideLayout" Target="../slideLayouts/slideLayout46.xml"/><Relationship Id="rId5" Type="http://schemas.openxmlformats.org/officeDocument/2006/relationships/image" Target="../media/image120.jpg"/><Relationship Id="rId4" Type="http://schemas.openxmlformats.org/officeDocument/2006/relationships/image" Target="../media/image119.jpg"/></Relationships>
</file>

<file path=ppt/slides/_rels/slide41.xml.rels><?xml version="1.0" encoding="UTF-8" standalone="yes"?>
<Relationships xmlns="http://schemas.openxmlformats.org/package/2006/relationships"><Relationship Id="rId3" Type="http://schemas.openxmlformats.org/officeDocument/2006/relationships/image" Target="../media/image121.jpg"/><Relationship Id="rId2" Type="http://schemas.openxmlformats.org/officeDocument/2006/relationships/notesSlide" Target="../notesSlides/notesSlide35.xml"/><Relationship Id="rId1" Type="http://schemas.openxmlformats.org/officeDocument/2006/relationships/slideLayout" Target="../slideLayouts/slideLayout46.xml"/><Relationship Id="rId5" Type="http://schemas.openxmlformats.org/officeDocument/2006/relationships/image" Target="../media/image123.jpg"/><Relationship Id="rId4" Type="http://schemas.openxmlformats.org/officeDocument/2006/relationships/image" Target="../media/image122.jpg"/></Relationships>
</file>

<file path=ppt/slides/_rels/slide42.xml.rels><?xml version="1.0" encoding="UTF-8" standalone="yes"?>
<Relationships xmlns="http://schemas.openxmlformats.org/package/2006/relationships"><Relationship Id="rId8" Type="http://schemas.openxmlformats.org/officeDocument/2006/relationships/image" Target="../media/image129.png"/><Relationship Id="rId13" Type="http://schemas.openxmlformats.org/officeDocument/2006/relationships/image" Target="../media/image133.jpeg"/><Relationship Id="rId3" Type="http://schemas.openxmlformats.org/officeDocument/2006/relationships/image" Target="../media/image124.jpeg"/><Relationship Id="rId7" Type="http://schemas.openxmlformats.org/officeDocument/2006/relationships/image" Target="../media/image128.jpeg"/><Relationship Id="rId12" Type="http://schemas.openxmlformats.org/officeDocument/2006/relationships/image" Target="../media/image132.jpeg"/><Relationship Id="rId2" Type="http://schemas.openxmlformats.org/officeDocument/2006/relationships/notesSlide" Target="../notesSlides/notesSlide36.xml"/><Relationship Id="rId1" Type="http://schemas.openxmlformats.org/officeDocument/2006/relationships/slideLayout" Target="../slideLayouts/slideLayout46.xml"/><Relationship Id="rId6" Type="http://schemas.openxmlformats.org/officeDocument/2006/relationships/image" Target="../media/image127.jpeg"/><Relationship Id="rId11" Type="http://schemas.openxmlformats.org/officeDocument/2006/relationships/image" Target="../media/image131.jpg"/><Relationship Id="rId5" Type="http://schemas.openxmlformats.org/officeDocument/2006/relationships/image" Target="../media/image126.jpg"/><Relationship Id="rId10" Type="http://schemas.openxmlformats.org/officeDocument/2006/relationships/image" Target="../media/image130.jpg"/><Relationship Id="rId4" Type="http://schemas.openxmlformats.org/officeDocument/2006/relationships/image" Target="../media/image125.jpeg"/><Relationship Id="rId9" Type="http://schemas.microsoft.com/office/2007/relationships/hdphoto" Target="../media/hdphoto2.wdp"/></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44.xml.rels><?xml version="1.0" encoding="UTF-8" standalone="yes"?>
<Relationships xmlns="http://schemas.openxmlformats.org/package/2006/relationships"><Relationship Id="rId8" Type="http://schemas.openxmlformats.org/officeDocument/2006/relationships/image" Target="../media/image139.png"/><Relationship Id="rId3" Type="http://schemas.openxmlformats.org/officeDocument/2006/relationships/image" Target="../media/image134.png"/><Relationship Id="rId7" Type="http://schemas.openxmlformats.org/officeDocument/2006/relationships/image" Target="../media/image138.jpeg"/><Relationship Id="rId2" Type="http://schemas.openxmlformats.org/officeDocument/2006/relationships/notesSlide" Target="../notesSlides/notesSlide37.xml"/><Relationship Id="rId1" Type="http://schemas.openxmlformats.org/officeDocument/2006/relationships/slideLayout" Target="../slideLayouts/slideLayout41.xml"/><Relationship Id="rId6" Type="http://schemas.openxmlformats.org/officeDocument/2006/relationships/image" Target="../media/image137.png"/><Relationship Id="rId11" Type="http://schemas.openxmlformats.org/officeDocument/2006/relationships/image" Target="../media/image142.png"/><Relationship Id="rId5" Type="http://schemas.openxmlformats.org/officeDocument/2006/relationships/image" Target="../media/image136.png"/><Relationship Id="rId10" Type="http://schemas.openxmlformats.org/officeDocument/2006/relationships/image" Target="../media/image141.jpg"/><Relationship Id="rId4" Type="http://schemas.openxmlformats.org/officeDocument/2006/relationships/image" Target="../media/image135.jpeg"/><Relationship Id="rId9" Type="http://schemas.openxmlformats.org/officeDocument/2006/relationships/image" Target="../media/image140.jpg"/></Relationships>
</file>

<file path=ppt/slides/_rels/slide45.xml.rels><?xml version="1.0" encoding="UTF-8" standalone="yes"?>
<Relationships xmlns="http://schemas.openxmlformats.org/package/2006/relationships"><Relationship Id="rId2" Type="http://schemas.openxmlformats.org/officeDocument/2006/relationships/image" Target="../media/image143.png"/><Relationship Id="rId1" Type="http://schemas.openxmlformats.org/officeDocument/2006/relationships/slideLayout" Target="../slideLayouts/slideLayout46.xml"/></Relationships>
</file>

<file path=ppt/slides/_rels/slide46.xml.rels><?xml version="1.0" encoding="UTF-8" standalone="yes"?>
<Relationships xmlns="http://schemas.openxmlformats.org/package/2006/relationships"><Relationship Id="rId2" Type="http://schemas.openxmlformats.org/officeDocument/2006/relationships/image" Target="../media/image144.png"/><Relationship Id="rId1" Type="http://schemas.openxmlformats.org/officeDocument/2006/relationships/slideLayout" Target="../slideLayouts/slideLayout46.xml"/></Relationships>
</file>

<file path=ppt/slides/_rels/slide47.xml.rels><?xml version="1.0" encoding="UTF-8" standalone="yes"?>
<Relationships xmlns="http://schemas.openxmlformats.org/package/2006/relationships"><Relationship Id="rId3" Type="http://schemas.openxmlformats.org/officeDocument/2006/relationships/image" Target="../media/image145.jpg"/><Relationship Id="rId2" Type="http://schemas.openxmlformats.org/officeDocument/2006/relationships/notesSlide" Target="../notesSlides/notesSlide38.xml"/><Relationship Id="rId1" Type="http://schemas.openxmlformats.org/officeDocument/2006/relationships/slideLayout" Target="../slideLayouts/slideLayout46.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45.xml"/></Relationships>
</file>

<file path=ppt/slides/_rels/slide49.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notesSlide" Target="../notesSlides/notesSlide40.xml"/><Relationship Id="rId1" Type="http://schemas.openxmlformats.org/officeDocument/2006/relationships/slideLayout" Target="../slideLayouts/slideLayout46.xml"/></Relationships>
</file>

<file path=ppt/slides/_rels/slide50.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notesSlide" Target="../notesSlides/notesSlide41.xml"/><Relationship Id="rId1" Type="http://schemas.openxmlformats.org/officeDocument/2006/relationships/slideLayout" Target="../slideLayouts/slideLayout46.xml"/><Relationship Id="rId4" Type="http://schemas.openxmlformats.org/officeDocument/2006/relationships/image" Target="../media/image148.png"/></Relationships>
</file>

<file path=ppt/slides/_rels/slide51.xml.rels><?xml version="1.0" encoding="UTF-8" standalone="yes"?>
<Relationships xmlns="http://schemas.openxmlformats.org/package/2006/relationships"><Relationship Id="rId3" Type="http://schemas.openxmlformats.org/officeDocument/2006/relationships/image" Target="../media/image149.png"/><Relationship Id="rId7" Type="http://schemas.openxmlformats.org/officeDocument/2006/relationships/image" Target="../media/image153.png"/><Relationship Id="rId2" Type="http://schemas.openxmlformats.org/officeDocument/2006/relationships/notesSlide" Target="../notesSlides/notesSlide42.xml"/><Relationship Id="rId1" Type="http://schemas.openxmlformats.org/officeDocument/2006/relationships/slideLayout" Target="../slideLayouts/slideLayout46.xml"/><Relationship Id="rId6" Type="http://schemas.openxmlformats.org/officeDocument/2006/relationships/image" Target="../media/image152.png"/><Relationship Id="rId5" Type="http://schemas.openxmlformats.org/officeDocument/2006/relationships/image" Target="../media/image151.png"/><Relationship Id="rId4" Type="http://schemas.openxmlformats.org/officeDocument/2006/relationships/image" Target="../media/image150.png"/></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46.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29FB1-CC19-8723-8FA4-80DFE6BA6C5B}"/>
              </a:ext>
            </a:extLst>
          </p:cNvPr>
          <p:cNvSpPr>
            <a:spLocks noGrp="1"/>
          </p:cNvSpPr>
          <p:nvPr>
            <p:ph type="ctrTitle"/>
          </p:nvPr>
        </p:nvSpPr>
        <p:spPr>
          <a:xfrm>
            <a:off x="1586966" y="4968797"/>
            <a:ext cx="35035746" cy="2778633"/>
          </a:xfrm>
        </p:spPr>
        <p:txBody>
          <a:bodyPr>
            <a:noAutofit/>
          </a:bodyPr>
          <a:lstStyle/>
          <a:p>
            <a:pPr>
              <a:lnSpc>
                <a:spcPct val="107000"/>
              </a:lnSpc>
              <a:spcBef>
                <a:spcPts val="0"/>
              </a:spcBef>
            </a:pPr>
            <a:r>
              <a:rPr lang="en-US" sz="13156" b="1" dirty="0">
                <a:latin typeface="Century Gothic" panose="020B0502020202020204" pitchFamily="34" charset="0"/>
                <a:ea typeface="Liberation Serif"/>
              </a:rPr>
              <a:t>Concurrent Session</a:t>
            </a:r>
            <a:br>
              <a:rPr lang="en-US" sz="13156" b="1" dirty="0">
                <a:latin typeface="Century Gothic" panose="020B0502020202020204" pitchFamily="34" charset="0"/>
                <a:ea typeface="Liberation Serif"/>
              </a:rPr>
            </a:br>
            <a:r>
              <a:rPr lang="en-US" sz="7822" i="1" dirty="0">
                <a:latin typeface="Century Gothic" panose="020B0502020202020204" pitchFamily="34" charset="0"/>
                <a:ea typeface="Liberation Serif"/>
              </a:rPr>
              <a:t>Natural Gas </a:t>
            </a:r>
            <a:r>
              <a:rPr lang="en-US" sz="7822" i="1">
                <a:latin typeface="Century Gothic" panose="020B0502020202020204" pitchFamily="34" charset="0"/>
                <a:ea typeface="Liberation Serif"/>
              </a:rPr>
              <a:t>Future Pathways</a:t>
            </a:r>
            <a:endParaRPr lang="en-US" sz="14696" i="1" dirty="0">
              <a:latin typeface="Century Gothic" panose="020B0502020202020204" pitchFamily="34" charset="0"/>
            </a:endParaRPr>
          </a:p>
        </p:txBody>
      </p:sp>
      <p:pic>
        <p:nvPicPr>
          <p:cNvPr id="4" name="Picture 3">
            <a:extLst>
              <a:ext uri="{FF2B5EF4-FFF2-40B4-BE49-F238E27FC236}">
                <a16:creationId xmlns:a16="http://schemas.microsoft.com/office/drawing/2014/main" id="{99BF8D0E-6F65-6A82-DDCE-69ACBAABCE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94968"/>
            <a:ext cx="13927816" cy="2788258"/>
          </a:xfrm>
          <a:prstGeom prst="rect">
            <a:avLst/>
          </a:prstGeom>
        </p:spPr>
      </p:pic>
      <p:pic>
        <p:nvPicPr>
          <p:cNvPr id="6" name="Picture 5">
            <a:extLst>
              <a:ext uri="{FF2B5EF4-FFF2-40B4-BE49-F238E27FC236}">
                <a16:creationId xmlns:a16="http://schemas.microsoft.com/office/drawing/2014/main" id="{C8A28949-8269-FFA0-863C-C08E47DD1B8C}"/>
              </a:ext>
            </a:extLst>
          </p:cNvPr>
          <p:cNvPicPr>
            <a:picLocks noChangeAspect="1"/>
          </p:cNvPicPr>
          <p:nvPr/>
        </p:nvPicPr>
        <p:blipFill>
          <a:blip r:embed="rId3">
            <a:extLst>
              <a:ext uri="{28A0092B-C50C-407E-A947-70E740481C1C}">
                <a14:useLocalDpi xmlns:a14="http://schemas.microsoft.com/office/drawing/2010/main" val="0"/>
              </a:ext>
            </a:extLst>
          </a:blip>
          <a:srcRect t="4596" r="25035" b="50095"/>
          <a:stretch/>
        </p:blipFill>
        <p:spPr>
          <a:xfrm>
            <a:off x="1" y="8315906"/>
            <a:ext cx="39014399" cy="15661695"/>
          </a:xfrm>
          <a:prstGeom prst="rect">
            <a:avLst/>
          </a:prstGeom>
        </p:spPr>
      </p:pic>
    </p:spTree>
    <p:extLst>
      <p:ext uri="{BB962C8B-B14F-4D97-AF65-F5344CB8AC3E}">
        <p14:creationId xmlns:p14="http://schemas.microsoft.com/office/powerpoint/2010/main" val="1254497972"/>
      </p:ext>
    </p:extLst>
  </p:cSld>
  <p:clrMapOvr>
    <a:masterClrMapping/>
  </p:clrMapOvr>
  <p:transition spd="slow" advClick="0" advTm="16004">
    <p:randomBar dir="ver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C72F4-7DB9-F266-AFBB-17FE3EF3805A}"/>
              </a:ext>
            </a:extLst>
          </p:cNvPr>
          <p:cNvSpPr>
            <a:spLocks noGrp="1"/>
          </p:cNvSpPr>
          <p:nvPr>
            <p:ph type="title"/>
          </p:nvPr>
        </p:nvSpPr>
        <p:spPr>
          <a:xfrm>
            <a:off x="13212421" y="14470904"/>
            <a:ext cx="15797283" cy="4362288"/>
          </a:xfrm>
        </p:spPr>
        <p:txBody>
          <a:bodyPr vert="horz" lIns="292608" tIns="146304" rIns="292608" bIns="146304" rtlCol="0" anchor="t">
            <a:normAutofit/>
          </a:bodyPr>
          <a:lstStyle/>
          <a:p>
            <a:r>
              <a:rPr lang="en-US" dirty="0">
                <a:latin typeface="+mj-lt"/>
              </a:rPr>
              <a:t>Mapping Out the Transition: NPAs</a:t>
            </a:r>
          </a:p>
        </p:txBody>
      </p:sp>
      <p:pic>
        <p:nvPicPr>
          <p:cNvPr id="9" name="Picture 8" descr="A line art of a power plant&#10;&#10;Description automatically generated">
            <a:extLst>
              <a:ext uri="{FF2B5EF4-FFF2-40B4-BE49-F238E27FC236}">
                <a16:creationId xmlns:a16="http://schemas.microsoft.com/office/drawing/2014/main" id="{283D1AE3-1734-4E3E-3F5C-96944162D839}"/>
              </a:ext>
            </a:extLst>
          </p:cNvPr>
          <p:cNvPicPr>
            <a:picLocks noChangeAspect="1"/>
          </p:cNvPicPr>
          <p:nvPr/>
        </p:nvPicPr>
        <p:blipFill rotWithShape="1">
          <a:blip r:embed="rId2"/>
          <a:srcRect t="28334" r="5" b="13262"/>
          <a:stretch/>
        </p:blipFill>
        <p:spPr>
          <a:xfrm>
            <a:off x="3957825" y="13923"/>
            <a:ext cx="12520362" cy="7312717"/>
          </a:xfrm>
          <a:custGeom>
            <a:avLst/>
            <a:gdLst/>
            <a:ahLst/>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p:spPr>
      </p:pic>
      <p:pic>
        <p:nvPicPr>
          <p:cNvPr id="7" name="Picture 6" descr="A logo of a power line&#10;&#10;Description automatically generated">
            <a:extLst>
              <a:ext uri="{FF2B5EF4-FFF2-40B4-BE49-F238E27FC236}">
                <a16:creationId xmlns:a16="http://schemas.microsoft.com/office/drawing/2014/main" id="{CF2849A4-DC7A-FE3F-8E55-6762A0E06D0C}"/>
              </a:ext>
            </a:extLst>
          </p:cNvPr>
          <p:cNvPicPr>
            <a:picLocks noChangeAspect="1"/>
          </p:cNvPicPr>
          <p:nvPr/>
        </p:nvPicPr>
        <p:blipFill rotWithShape="1">
          <a:blip r:embed="rId3"/>
          <a:srcRect l="11111" r="10902" b="-1"/>
          <a:stretch/>
        </p:blipFill>
        <p:spPr>
          <a:xfrm>
            <a:off x="540558" y="7307494"/>
            <a:ext cx="11403805" cy="14622938"/>
          </a:xfrm>
          <a:custGeom>
            <a:avLst/>
            <a:gdLst/>
            <a:ahLst/>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p:spPr>
      </p:pic>
      <p:pic>
        <p:nvPicPr>
          <p:cNvPr id="5" name="Content Placeholder 4" descr="A house with solar panels on the roof&#10;&#10;Description automatically generated">
            <a:extLst>
              <a:ext uri="{FF2B5EF4-FFF2-40B4-BE49-F238E27FC236}">
                <a16:creationId xmlns:a16="http://schemas.microsoft.com/office/drawing/2014/main" id="{15335F16-54DE-E67A-8E7D-5216E466E47B}"/>
              </a:ext>
            </a:extLst>
          </p:cNvPr>
          <p:cNvPicPr>
            <a:picLocks noGrp="1" noChangeAspect="1"/>
          </p:cNvPicPr>
          <p:nvPr>
            <p:ph idx="1"/>
          </p:nvPr>
        </p:nvPicPr>
        <p:blipFill rotWithShape="1">
          <a:blip r:embed="rId4"/>
          <a:srcRect l="26" r="-4" b="-4"/>
          <a:stretch/>
        </p:blipFill>
        <p:spPr>
          <a:xfrm>
            <a:off x="17647016" y="2336797"/>
            <a:ext cx="9126992" cy="9129370"/>
          </a:xfrm>
          <a:custGeom>
            <a:avLst/>
            <a:gdLst/>
            <a:ahLst/>
            <a:cxnLst/>
            <a:rect l="l" t="t" r="r" b="b"/>
            <a:pathLst>
              <a:path w="2852928" h="2852928">
                <a:moveTo>
                  <a:pt x="1426464" y="0"/>
                </a:moveTo>
                <a:cubicBezTo>
                  <a:pt x="2214278" y="0"/>
                  <a:pt x="2852928" y="638650"/>
                  <a:pt x="2852928" y="1426464"/>
                </a:cubicBezTo>
                <a:cubicBezTo>
                  <a:pt x="2852928" y="2214278"/>
                  <a:pt x="2214278" y="2852928"/>
                  <a:pt x="1426464" y="2852928"/>
                </a:cubicBezTo>
                <a:cubicBezTo>
                  <a:pt x="638650" y="2852928"/>
                  <a:pt x="0" y="2214278"/>
                  <a:pt x="0" y="1426464"/>
                </a:cubicBezTo>
                <a:cubicBezTo>
                  <a:pt x="0" y="638650"/>
                  <a:pt x="638650" y="0"/>
                  <a:pt x="1426464" y="0"/>
                </a:cubicBezTo>
                <a:close/>
              </a:path>
            </a:pathLst>
          </a:custGeom>
        </p:spPr>
      </p:pic>
      <p:pic>
        <p:nvPicPr>
          <p:cNvPr id="11" name="Picture 10" descr="A logo of a power line&#10;&#10;Description automatically generated">
            <a:extLst>
              <a:ext uri="{FF2B5EF4-FFF2-40B4-BE49-F238E27FC236}">
                <a16:creationId xmlns:a16="http://schemas.microsoft.com/office/drawing/2014/main" id="{44FD8679-4A72-9B3D-83FB-3E8C9C3242E5}"/>
              </a:ext>
            </a:extLst>
          </p:cNvPr>
          <p:cNvPicPr>
            <a:picLocks noChangeAspect="1"/>
          </p:cNvPicPr>
          <p:nvPr/>
        </p:nvPicPr>
        <p:blipFill rotWithShape="1">
          <a:blip r:embed="rId5"/>
          <a:srcRect l="1465" r="1833" b="3"/>
          <a:stretch/>
        </p:blipFill>
        <p:spPr>
          <a:xfrm>
            <a:off x="28502429" y="326725"/>
            <a:ext cx="10471635" cy="10828451"/>
          </a:xfrm>
          <a:custGeom>
            <a:avLst/>
            <a:gdLst/>
            <a:ahLst/>
            <a:cxnLst/>
            <a:rect l="l" t="t" r="r" b="b"/>
            <a:pathLst>
              <a:path w="3273238" h="3383891">
                <a:moveTo>
                  <a:pt x="122841" y="0"/>
                </a:moveTo>
                <a:lnTo>
                  <a:pt x="3273238" y="0"/>
                </a:lnTo>
                <a:lnTo>
                  <a:pt x="3273238" y="3291335"/>
                </a:lnTo>
                <a:lnTo>
                  <a:pt x="3118338" y="3331164"/>
                </a:lnTo>
                <a:cubicBezTo>
                  <a:pt x="2949390" y="3365736"/>
                  <a:pt x="2774463" y="3383891"/>
                  <a:pt x="2595295" y="3383891"/>
                </a:cubicBezTo>
                <a:cubicBezTo>
                  <a:pt x="1161953" y="3383891"/>
                  <a:pt x="0" y="2221938"/>
                  <a:pt x="0" y="788596"/>
                </a:cubicBezTo>
                <a:cubicBezTo>
                  <a:pt x="0" y="519845"/>
                  <a:pt x="40850" y="260634"/>
                  <a:pt x="116679" y="16835"/>
                </a:cubicBezTo>
                <a:close/>
              </a:path>
            </a:pathLst>
          </a:custGeom>
        </p:spPr>
      </p:pic>
      <p:pic>
        <p:nvPicPr>
          <p:cNvPr id="13" name="Picture 12" descr="A logo of a factory and windmill&#10;&#10;Description automatically generated">
            <a:extLst>
              <a:ext uri="{FF2B5EF4-FFF2-40B4-BE49-F238E27FC236}">
                <a16:creationId xmlns:a16="http://schemas.microsoft.com/office/drawing/2014/main" id="{FDB115A6-62E4-F69B-C887-1B19F51D57EF}"/>
              </a:ext>
            </a:extLst>
          </p:cNvPr>
          <p:cNvPicPr>
            <a:picLocks noChangeAspect="1"/>
          </p:cNvPicPr>
          <p:nvPr/>
        </p:nvPicPr>
        <p:blipFill rotWithShape="1">
          <a:blip r:embed="rId6"/>
          <a:srcRect t="711" r="-1" b="750"/>
          <a:stretch/>
        </p:blipFill>
        <p:spPr>
          <a:xfrm>
            <a:off x="29924377" y="13042121"/>
            <a:ext cx="9049690" cy="8917370"/>
          </a:xfrm>
          <a:custGeom>
            <a:avLst/>
            <a:gdLst/>
            <a:ahLst/>
            <a:cxnLst/>
            <a:rect l="l" t="t" r="r" b="b"/>
            <a:pathLst>
              <a:path w="2828765" h="2786678">
                <a:moveTo>
                  <a:pt x="1888236" y="0"/>
                </a:moveTo>
                <a:cubicBezTo>
                  <a:pt x="2214125" y="0"/>
                  <a:pt x="2520731" y="82558"/>
                  <a:pt x="2788281" y="227900"/>
                </a:cubicBezTo>
                <a:lnTo>
                  <a:pt x="2828765" y="252495"/>
                </a:lnTo>
                <a:lnTo>
                  <a:pt x="2828765" y="2786678"/>
                </a:lnTo>
                <a:lnTo>
                  <a:pt x="227128" y="2786678"/>
                </a:lnTo>
                <a:lnTo>
                  <a:pt x="148387" y="2623223"/>
                </a:lnTo>
                <a:cubicBezTo>
                  <a:pt x="52837" y="2397318"/>
                  <a:pt x="0" y="2148947"/>
                  <a:pt x="0" y="1888236"/>
                </a:cubicBezTo>
                <a:cubicBezTo>
                  <a:pt x="0" y="845392"/>
                  <a:pt x="845392" y="0"/>
                  <a:pt x="1888236" y="0"/>
                </a:cubicBezTo>
                <a:close/>
              </a:path>
            </a:pathLst>
          </a:custGeom>
        </p:spPr>
      </p:pic>
      <p:sp>
        <p:nvSpPr>
          <p:cNvPr id="15" name="Rectangle: Rounded Corners 14">
            <a:extLst>
              <a:ext uri="{FF2B5EF4-FFF2-40B4-BE49-F238E27FC236}">
                <a16:creationId xmlns:a16="http://schemas.microsoft.com/office/drawing/2014/main" id="{5BF5E639-F5FC-F427-2E82-9F11002E4134}"/>
              </a:ext>
            </a:extLst>
          </p:cNvPr>
          <p:cNvSpPr/>
          <p:nvPr/>
        </p:nvSpPr>
        <p:spPr>
          <a:xfrm>
            <a:off x="23391395" y="7516437"/>
            <a:ext cx="1046458" cy="646019"/>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926080">
              <a:lnSpc>
                <a:spcPct val="90000"/>
              </a:lnSpc>
            </a:pPr>
            <a:endParaRPr lang="en-US" sz="5760" b="1" dirty="0">
              <a:solidFill>
                <a:prstClr val="white"/>
              </a:solidFill>
              <a:latin typeface="Aptos" panose="02110004020202020204"/>
            </a:endParaRPr>
          </a:p>
        </p:txBody>
      </p:sp>
    </p:spTree>
    <p:extLst>
      <p:ext uri="{BB962C8B-B14F-4D97-AF65-F5344CB8AC3E}">
        <p14:creationId xmlns:p14="http://schemas.microsoft.com/office/powerpoint/2010/main" val="16890817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7A7CF-9206-DC65-3A48-DB0913E3AC5D}"/>
              </a:ext>
            </a:extLst>
          </p:cNvPr>
          <p:cNvSpPr>
            <a:spLocks noGrp="1"/>
          </p:cNvSpPr>
          <p:nvPr>
            <p:ph type="title"/>
          </p:nvPr>
        </p:nvSpPr>
        <p:spPr>
          <a:xfrm>
            <a:off x="1360774" y="438912"/>
            <a:ext cx="30665773" cy="2340864"/>
          </a:xfrm>
        </p:spPr>
        <p:txBody>
          <a:bodyPr/>
          <a:lstStyle/>
          <a:p>
            <a:r>
              <a:rPr lang="en-US" dirty="0"/>
              <a:t>NPAs seek to minimize infrastructure investments on the Gas System</a:t>
            </a:r>
          </a:p>
        </p:txBody>
      </p:sp>
      <p:grpSp>
        <p:nvGrpSpPr>
          <p:cNvPr id="26" name="Group 25">
            <a:extLst>
              <a:ext uri="{FF2B5EF4-FFF2-40B4-BE49-F238E27FC236}">
                <a16:creationId xmlns:a16="http://schemas.microsoft.com/office/drawing/2014/main" id="{B9BCE113-8440-1B03-00F6-6FBC798E516C}"/>
              </a:ext>
            </a:extLst>
          </p:cNvPr>
          <p:cNvGrpSpPr/>
          <p:nvPr/>
        </p:nvGrpSpPr>
        <p:grpSpPr>
          <a:xfrm>
            <a:off x="1464576" y="4010762"/>
            <a:ext cx="36975296" cy="16185235"/>
            <a:chOff x="864997" y="1244569"/>
            <a:chExt cx="10898695" cy="5057886"/>
          </a:xfrm>
        </p:grpSpPr>
        <p:sp>
          <p:nvSpPr>
            <p:cNvPr id="27" name="Rectangle 26">
              <a:extLst>
                <a:ext uri="{FF2B5EF4-FFF2-40B4-BE49-F238E27FC236}">
                  <a16:creationId xmlns:a16="http://schemas.microsoft.com/office/drawing/2014/main" id="{516F58D0-93B5-4723-2F3B-62AF466EAB75}"/>
                </a:ext>
              </a:extLst>
            </p:cNvPr>
            <p:cNvSpPr/>
            <p:nvPr/>
          </p:nvSpPr>
          <p:spPr>
            <a:xfrm>
              <a:off x="1604862" y="1244569"/>
              <a:ext cx="8975012" cy="9954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925568"/>
              <a:endParaRPr lang="en-US" sz="5757">
                <a:solidFill>
                  <a:prstClr val="white"/>
                </a:solidFill>
                <a:latin typeface="MS Reference Sans Serif"/>
              </a:endParaRPr>
            </a:p>
          </p:txBody>
        </p:sp>
        <p:sp>
          <p:nvSpPr>
            <p:cNvPr id="28" name="TextBox 27">
              <a:extLst>
                <a:ext uri="{FF2B5EF4-FFF2-40B4-BE49-F238E27FC236}">
                  <a16:creationId xmlns:a16="http://schemas.microsoft.com/office/drawing/2014/main" id="{07D010FE-F34E-66CF-4886-97A5CFFB6DD8}"/>
                </a:ext>
              </a:extLst>
            </p:cNvPr>
            <p:cNvSpPr txBox="1"/>
            <p:nvPr/>
          </p:nvSpPr>
          <p:spPr>
            <a:xfrm>
              <a:off x="2611521" y="1619983"/>
              <a:ext cx="1788669" cy="767237"/>
            </a:xfrm>
            <a:prstGeom prst="rect">
              <a:avLst/>
            </a:prstGeom>
            <a:noFill/>
          </p:spPr>
          <p:txBody>
            <a:bodyPr wrap="square" rtlCol="0">
              <a:spAutoFit/>
            </a:bodyPr>
            <a:lstStyle/>
            <a:p>
              <a:pPr defTabSz="2925568">
                <a:defRPr/>
              </a:pPr>
              <a:r>
                <a:rPr lang="en-US" sz="7677" b="1" dirty="0">
                  <a:solidFill>
                    <a:prstClr val="black"/>
                  </a:solidFill>
                  <a:latin typeface="MS Reference Sans Serif"/>
                </a:rPr>
                <a:t>Capacity Expansion</a:t>
              </a:r>
            </a:p>
          </p:txBody>
        </p:sp>
        <p:sp>
          <p:nvSpPr>
            <p:cNvPr id="29" name="TextBox 28">
              <a:extLst>
                <a:ext uri="{FF2B5EF4-FFF2-40B4-BE49-F238E27FC236}">
                  <a16:creationId xmlns:a16="http://schemas.microsoft.com/office/drawing/2014/main" id="{E94690FF-2A6B-F3EE-B11E-0488F0FD9942}"/>
                </a:ext>
              </a:extLst>
            </p:cNvPr>
            <p:cNvSpPr txBox="1"/>
            <p:nvPr/>
          </p:nvSpPr>
          <p:spPr>
            <a:xfrm>
              <a:off x="2611521" y="4243553"/>
              <a:ext cx="2202724" cy="398046"/>
            </a:xfrm>
            <a:prstGeom prst="rect">
              <a:avLst/>
            </a:prstGeom>
            <a:noFill/>
          </p:spPr>
          <p:txBody>
            <a:bodyPr wrap="square" rtlCol="0">
              <a:spAutoFit/>
            </a:bodyPr>
            <a:lstStyle/>
            <a:p>
              <a:pPr defTabSz="2925568">
                <a:defRPr/>
              </a:pPr>
              <a:r>
                <a:rPr lang="en-US" sz="7677" b="1" dirty="0">
                  <a:solidFill>
                    <a:prstClr val="black"/>
                  </a:solidFill>
                  <a:latin typeface="MS Reference Sans Serif"/>
                </a:rPr>
                <a:t>Electrification</a:t>
              </a:r>
              <a:endParaRPr lang="en-US" sz="7677" b="1" dirty="0">
                <a:solidFill>
                  <a:prstClr val="black"/>
                </a:solidFill>
                <a:highlight>
                  <a:srgbClr val="FFFF00"/>
                </a:highlight>
                <a:latin typeface="MS Reference Sans Serif"/>
              </a:endParaRPr>
            </a:p>
          </p:txBody>
        </p:sp>
        <p:sp>
          <p:nvSpPr>
            <p:cNvPr id="30" name="TextBox 29">
              <a:extLst>
                <a:ext uri="{FF2B5EF4-FFF2-40B4-BE49-F238E27FC236}">
                  <a16:creationId xmlns:a16="http://schemas.microsoft.com/office/drawing/2014/main" id="{EC2A1BB0-F43C-E36C-3DB7-CD0001BFCF13}"/>
                </a:ext>
              </a:extLst>
            </p:cNvPr>
            <p:cNvSpPr txBox="1"/>
            <p:nvPr/>
          </p:nvSpPr>
          <p:spPr>
            <a:xfrm>
              <a:off x="2631733" y="2791305"/>
              <a:ext cx="2329176" cy="767237"/>
            </a:xfrm>
            <a:prstGeom prst="rect">
              <a:avLst/>
            </a:prstGeom>
            <a:noFill/>
          </p:spPr>
          <p:txBody>
            <a:bodyPr wrap="square" rtlCol="0">
              <a:spAutoFit/>
            </a:bodyPr>
            <a:lstStyle/>
            <a:p>
              <a:pPr defTabSz="2925568">
                <a:defRPr/>
              </a:pPr>
              <a:r>
                <a:rPr lang="en-US" sz="7677" b="1" dirty="0">
                  <a:solidFill>
                    <a:prstClr val="black"/>
                  </a:solidFill>
                  <a:latin typeface="MS Reference Sans Serif"/>
                </a:rPr>
                <a:t>Optimized Usage</a:t>
              </a:r>
            </a:p>
          </p:txBody>
        </p:sp>
        <p:cxnSp>
          <p:nvCxnSpPr>
            <p:cNvPr id="31" name="Straight Connector 30">
              <a:extLst>
                <a:ext uri="{FF2B5EF4-FFF2-40B4-BE49-F238E27FC236}">
                  <a16:creationId xmlns:a16="http://schemas.microsoft.com/office/drawing/2014/main" id="{244F5953-C1E3-5AC3-C1DB-07258DB039FE}"/>
                </a:ext>
              </a:extLst>
            </p:cNvPr>
            <p:cNvCxnSpPr>
              <a:cxnSpLocks/>
            </p:cNvCxnSpPr>
            <p:nvPr/>
          </p:nvCxnSpPr>
          <p:spPr>
            <a:xfrm flipV="1">
              <a:off x="2411305" y="1468800"/>
              <a:ext cx="9314344" cy="1002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82C072A-B887-E6F1-9DEC-4803132ED6FD}"/>
                </a:ext>
              </a:extLst>
            </p:cNvPr>
            <p:cNvCxnSpPr>
              <a:cxnSpLocks/>
            </p:cNvCxnSpPr>
            <p:nvPr/>
          </p:nvCxnSpPr>
          <p:spPr>
            <a:xfrm>
              <a:off x="2411305" y="2571730"/>
              <a:ext cx="9328528"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55F6D406-11FA-633F-0E60-6CBD751D528D}"/>
                </a:ext>
              </a:extLst>
            </p:cNvPr>
            <p:cNvCxnSpPr>
              <a:cxnSpLocks/>
            </p:cNvCxnSpPr>
            <p:nvPr/>
          </p:nvCxnSpPr>
          <p:spPr>
            <a:xfrm>
              <a:off x="2411305" y="3836312"/>
              <a:ext cx="9314344"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151C1C73-BEF5-4F69-862B-B5A6EAA129C5}"/>
                </a:ext>
              </a:extLst>
            </p:cNvPr>
            <p:cNvCxnSpPr>
              <a:cxnSpLocks/>
            </p:cNvCxnSpPr>
            <p:nvPr/>
          </p:nvCxnSpPr>
          <p:spPr>
            <a:xfrm>
              <a:off x="2411306" y="5031504"/>
              <a:ext cx="9318422"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CDA6404-B9CF-7AF8-A0E2-C095348D89A3}"/>
                </a:ext>
              </a:extLst>
            </p:cNvPr>
            <p:cNvCxnSpPr>
              <a:cxnSpLocks/>
            </p:cNvCxnSpPr>
            <p:nvPr/>
          </p:nvCxnSpPr>
          <p:spPr>
            <a:xfrm>
              <a:off x="2411306" y="6293402"/>
              <a:ext cx="9308315" cy="2"/>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36" name="Arrow: Up-Down 35">
              <a:extLst>
                <a:ext uri="{FF2B5EF4-FFF2-40B4-BE49-F238E27FC236}">
                  <a16:creationId xmlns:a16="http://schemas.microsoft.com/office/drawing/2014/main" id="{4D92602E-FD8C-8E56-4C54-00B0E89F9902}"/>
                </a:ext>
              </a:extLst>
            </p:cNvPr>
            <p:cNvSpPr/>
            <p:nvPr/>
          </p:nvSpPr>
          <p:spPr>
            <a:xfrm>
              <a:off x="864997" y="1486338"/>
              <a:ext cx="533261" cy="4816117"/>
            </a:xfrm>
            <a:prstGeom prst="upDownArrow">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925568"/>
              <a:endParaRPr lang="en-US" sz="5757">
                <a:solidFill>
                  <a:prstClr val="white"/>
                </a:solidFill>
                <a:latin typeface="MS Reference Sans Serif"/>
              </a:endParaRPr>
            </a:p>
          </p:txBody>
        </p:sp>
        <p:sp>
          <p:nvSpPr>
            <p:cNvPr id="37" name="TextBox 36">
              <a:extLst>
                <a:ext uri="{FF2B5EF4-FFF2-40B4-BE49-F238E27FC236}">
                  <a16:creationId xmlns:a16="http://schemas.microsoft.com/office/drawing/2014/main" id="{B3778854-35F3-DA8E-C353-597A86E380B7}"/>
                </a:ext>
              </a:extLst>
            </p:cNvPr>
            <p:cNvSpPr txBox="1"/>
            <p:nvPr/>
          </p:nvSpPr>
          <p:spPr>
            <a:xfrm>
              <a:off x="4953662" y="4037403"/>
              <a:ext cx="6810030" cy="767237"/>
            </a:xfrm>
            <a:prstGeom prst="rect">
              <a:avLst/>
            </a:prstGeom>
            <a:noFill/>
          </p:spPr>
          <p:txBody>
            <a:bodyPr wrap="square">
              <a:spAutoFit/>
            </a:bodyPr>
            <a:lstStyle/>
            <a:p>
              <a:pPr defTabSz="2925568">
                <a:defRPr/>
              </a:pPr>
              <a:r>
                <a:rPr lang="en-US" sz="7677" dirty="0">
                  <a:solidFill>
                    <a:prstClr val="black"/>
                  </a:solidFill>
                  <a:latin typeface="MS Reference Sans Serif"/>
                </a:rPr>
                <a:t>Customers convert heating equipment in a coordinated manner, avoided investment</a:t>
              </a:r>
            </a:p>
          </p:txBody>
        </p:sp>
        <p:sp>
          <p:nvSpPr>
            <p:cNvPr id="38" name="TextBox 37">
              <a:extLst>
                <a:ext uri="{FF2B5EF4-FFF2-40B4-BE49-F238E27FC236}">
                  <a16:creationId xmlns:a16="http://schemas.microsoft.com/office/drawing/2014/main" id="{51FB1F34-595F-5A2B-6DE9-68A088133498}"/>
                </a:ext>
              </a:extLst>
            </p:cNvPr>
            <p:cNvSpPr txBox="1"/>
            <p:nvPr/>
          </p:nvSpPr>
          <p:spPr>
            <a:xfrm>
              <a:off x="4953663" y="2791305"/>
              <a:ext cx="6786170" cy="767237"/>
            </a:xfrm>
            <a:prstGeom prst="rect">
              <a:avLst/>
            </a:prstGeom>
            <a:noFill/>
          </p:spPr>
          <p:txBody>
            <a:bodyPr wrap="square">
              <a:spAutoFit/>
            </a:bodyPr>
            <a:lstStyle/>
            <a:p>
              <a:pPr defTabSz="2925568">
                <a:defRPr/>
              </a:pPr>
              <a:r>
                <a:rPr lang="en-US" sz="7677" dirty="0">
                  <a:solidFill>
                    <a:prstClr val="black"/>
                  </a:solidFill>
                  <a:latin typeface="MS Reference Sans Serif"/>
                </a:rPr>
                <a:t>Electric heat pumps paired with a gas furnace or boiler, demand response, EE</a:t>
              </a:r>
            </a:p>
          </p:txBody>
        </p:sp>
        <p:sp>
          <p:nvSpPr>
            <p:cNvPr id="39" name="TextBox 38">
              <a:extLst>
                <a:ext uri="{FF2B5EF4-FFF2-40B4-BE49-F238E27FC236}">
                  <a16:creationId xmlns:a16="http://schemas.microsoft.com/office/drawing/2014/main" id="{F42C9194-7876-C444-929B-043EA981AFA0}"/>
                </a:ext>
              </a:extLst>
            </p:cNvPr>
            <p:cNvSpPr txBox="1"/>
            <p:nvPr/>
          </p:nvSpPr>
          <p:spPr>
            <a:xfrm>
              <a:off x="4933451" y="1554307"/>
              <a:ext cx="6786170" cy="767237"/>
            </a:xfrm>
            <a:prstGeom prst="rect">
              <a:avLst/>
            </a:prstGeom>
            <a:noFill/>
          </p:spPr>
          <p:txBody>
            <a:bodyPr wrap="square">
              <a:spAutoFit/>
            </a:bodyPr>
            <a:lstStyle/>
            <a:p>
              <a:pPr defTabSz="2925568">
                <a:defRPr/>
              </a:pPr>
              <a:r>
                <a:rPr lang="en-US" sz="7677" dirty="0">
                  <a:solidFill>
                    <a:prstClr val="black"/>
                  </a:solidFill>
                  <a:latin typeface="MS Reference Sans Serif"/>
                </a:rPr>
                <a:t>Development of “right sizing” the gas system to avoid full expansion of pipe/equipment</a:t>
              </a:r>
            </a:p>
          </p:txBody>
        </p:sp>
        <p:sp>
          <p:nvSpPr>
            <p:cNvPr id="40" name="TextBox 39">
              <a:extLst>
                <a:ext uri="{FF2B5EF4-FFF2-40B4-BE49-F238E27FC236}">
                  <a16:creationId xmlns:a16="http://schemas.microsoft.com/office/drawing/2014/main" id="{DBE01E9A-E5EA-D1D1-6C1F-EF001FEEB106}"/>
                </a:ext>
              </a:extLst>
            </p:cNvPr>
            <p:cNvSpPr txBox="1"/>
            <p:nvPr/>
          </p:nvSpPr>
          <p:spPr>
            <a:xfrm>
              <a:off x="2631732" y="5222796"/>
              <a:ext cx="2477473" cy="830692"/>
            </a:xfrm>
            <a:prstGeom prst="rect">
              <a:avLst/>
            </a:prstGeom>
            <a:noFill/>
          </p:spPr>
          <p:txBody>
            <a:bodyPr wrap="square" lIns="292531" tIns="146266" rIns="292531" bIns="146266" rtlCol="0" anchor="t">
              <a:spAutoFit/>
            </a:bodyPr>
            <a:lstStyle/>
            <a:p>
              <a:pPr defTabSz="2925568">
                <a:defRPr/>
              </a:pPr>
              <a:r>
                <a:rPr lang="en-US" sz="7677" b="1" dirty="0">
                  <a:solidFill>
                    <a:prstClr val="black"/>
                  </a:solidFill>
                  <a:latin typeface="MS Reference Sans Serif"/>
                </a:rPr>
                <a:t>Thermal Networks</a:t>
              </a:r>
              <a:endParaRPr lang="en-US" sz="5757" dirty="0">
                <a:solidFill>
                  <a:prstClr val="black"/>
                </a:solidFill>
                <a:latin typeface="MS Reference Sans Serif"/>
              </a:endParaRPr>
            </a:p>
          </p:txBody>
        </p:sp>
        <p:sp>
          <p:nvSpPr>
            <p:cNvPr id="41" name="TextBox 40">
              <a:extLst>
                <a:ext uri="{FF2B5EF4-FFF2-40B4-BE49-F238E27FC236}">
                  <a16:creationId xmlns:a16="http://schemas.microsoft.com/office/drawing/2014/main" id="{FE95793C-0EAA-2860-9B87-8DAA7CFC9AA8}"/>
                </a:ext>
              </a:extLst>
            </p:cNvPr>
            <p:cNvSpPr txBox="1"/>
            <p:nvPr/>
          </p:nvSpPr>
          <p:spPr>
            <a:xfrm>
              <a:off x="4953662" y="5229080"/>
              <a:ext cx="6786170" cy="830692"/>
            </a:xfrm>
            <a:prstGeom prst="rect">
              <a:avLst/>
            </a:prstGeom>
            <a:noFill/>
          </p:spPr>
          <p:txBody>
            <a:bodyPr wrap="square" lIns="292531" tIns="146266" rIns="292531" bIns="146266" anchor="t">
              <a:spAutoFit/>
            </a:bodyPr>
            <a:lstStyle/>
            <a:p>
              <a:pPr defTabSz="2925568">
                <a:defRPr/>
              </a:pPr>
              <a:r>
                <a:rPr lang="en-US" sz="7677" dirty="0">
                  <a:solidFill>
                    <a:prstClr val="black"/>
                  </a:solidFill>
                  <a:latin typeface="MS Reference Sans Serif"/>
                </a:rPr>
                <a:t>New networked geothermal, or other distributed fuels</a:t>
              </a:r>
              <a:endParaRPr lang="en-US" sz="5757" dirty="0">
                <a:solidFill>
                  <a:prstClr val="black"/>
                </a:solidFill>
                <a:latin typeface="MS Reference Sans Serif"/>
              </a:endParaRPr>
            </a:p>
          </p:txBody>
        </p:sp>
        <p:pic>
          <p:nvPicPr>
            <p:cNvPr id="42" name="Picture 2" descr="Alterations &amp; Tailoring outline">
              <a:extLst>
                <a:ext uri="{FF2B5EF4-FFF2-40B4-BE49-F238E27FC236}">
                  <a16:creationId xmlns:a16="http://schemas.microsoft.com/office/drawing/2014/main" id="{95D8F842-B88F-7474-B769-1634CAD68A52}"/>
                </a:ext>
              </a:extLst>
            </p:cNvPr>
            <p:cNvPicPr>
              <a:picLocks noChangeAspect="1" noChangeArrowheads="1"/>
            </p:cNvPicPr>
            <p:nvPr/>
          </p:nvPicPr>
          <p:blipFill>
            <a:blip r:embed="rId2">
              <a:extLst>
                <a:ext uri="{96DAC541-7B7A-43D3-8B79-37D633B846F1}">
                  <asvg:svgBlip xmlns:asvg="http://schemas.microsoft.com/office/drawing/2016/SVG/main" r:embed="rId3"/>
                </a:ext>
              </a:extLst>
            </a:blip>
            <a:srcRect/>
            <a:stretch/>
          </p:blipFill>
          <p:spPr bwMode="auto">
            <a:xfrm>
              <a:off x="1586541" y="1654055"/>
              <a:ext cx="719296" cy="762597"/>
            </a:xfrm>
            <a:prstGeom prst="rect">
              <a:avLst/>
            </a:prstGeom>
            <a:noFill/>
            <a:extLst>
              <a:ext uri="{909E8E84-426E-40DD-AFC4-6F175D3DCCD1}">
                <a14:hiddenFill xmlns:a14="http://schemas.microsoft.com/office/drawing/2010/main">
                  <a:solidFill>
                    <a:srgbClr val="FFFFFF"/>
                  </a:solidFill>
                </a14:hiddenFill>
              </a:ext>
            </a:extLst>
          </p:spPr>
        </p:pic>
        <p:pic>
          <p:nvPicPr>
            <p:cNvPr id="46" name="Graphic 45" descr="Home with solid fill">
              <a:extLst>
                <a:ext uri="{FF2B5EF4-FFF2-40B4-BE49-F238E27FC236}">
                  <a16:creationId xmlns:a16="http://schemas.microsoft.com/office/drawing/2014/main" id="{633B8226-CA65-E905-BC9F-467970F15FA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47463" y="5102393"/>
              <a:ext cx="763844" cy="763844"/>
            </a:xfrm>
            <a:prstGeom prst="rect">
              <a:avLst/>
            </a:prstGeom>
          </p:spPr>
        </p:pic>
        <p:pic>
          <p:nvPicPr>
            <p:cNvPr id="47" name="Picture 46" descr="A picture containing night sky&#10;&#10;Description automatically generated">
              <a:extLst>
                <a:ext uri="{FF2B5EF4-FFF2-40B4-BE49-F238E27FC236}">
                  <a16:creationId xmlns:a16="http://schemas.microsoft.com/office/drawing/2014/main" id="{1E1F9192-60E0-F298-6F66-2B33C2AE2D04}"/>
                </a:ext>
              </a:extLst>
            </p:cNvPr>
            <p:cNvPicPr>
              <a:picLocks noChangeAspect="1"/>
            </p:cNvPicPr>
            <p:nvPr/>
          </p:nvPicPr>
          <p:blipFill rotWithShape="1">
            <a:blip r:embed="rId6" cstate="print">
              <a:duotone>
                <a:schemeClr val="bg2">
                  <a:shade val="45000"/>
                  <a:satMod val="135000"/>
                </a:schemeClr>
                <a:prstClr val="white"/>
              </a:duotone>
              <a:extLst>
                <a:ext uri="{28A0092B-C50C-407E-A947-70E740481C1C}">
                  <a14:useLocalDpi xmlns:a14="http://schemas.microsoft.com/office/drawing/2010/main" val="0"/>
                </a:ext>
              </a:extLst>
            </a:blip>
            <a:srcRect t="24932"/>
            <a:stretch/>
          </p:blipFill>
          <p:spPr>
            <a:xfrm flipH="1">
              <a:off x="1682811" y="5796709"/>
              <a:ext cx="533260" cy="400313"/>
            </a:xfrm>
            <a:prstGeom prst="rect">
              <a:avLst/>
            </a:prstGeom>
          </p:spPr>
        </p:pic>
      </p:grpSp>
      <p:sp>
        <p:nvSpPr>
          <p:cNvPr id="48" name="TextBox 47">
            <a:extLst>
              <a:ext uri="{FF2B5EF4-FFF2-40B4-BE49-F238E27FC236}">
                <a16:creationId xmlns:a16="http://schemas.microsoft.com/office/drawing/2014/main" id="{00FD0A04-6C17-EFD0-6196-5E5131F3A1F3}"/>
              </a:ext>
            </a:extLst>
          </p:cNvPr>
          <p:cNvSpPr txBox="1"/>
          <p:nvPr/>
        </p:nvSpPr>
        <p:spPr>
          <a:xfrm rot="16200000">
            <a:off x="-7268221" y="11564773"/>
            <a:ext cx="16185235" cy="1077218"/>
          </a:xfrm>
          <a:prstGeom prst="rect">
            <a:avLst/>
          </a:prstGeom>
          <a:noFill/>
        </p:spPr>
        <p:txBody>
          <a:bodyPr wrap="square" rtlCol="0">
            <a:spAutoFit/>
          </a:bodyPr>
          <a:lstStyle/>
          <a:p>
            <a:pPr defTabSz="2925568">
              <a:defRPr/>
            </a:pPr>
            <a:r>
              <a:rPr lang="en-US" sz="6400" dirty="0">
                <a:solidFill>
                  <a:prstClr val="black"/>
                </a:solidFill>
                <a:latin typeface="MS Reference Sans Serif"/>
              </a:rPr>
              <a:t>Spectrum of Non-Pipeline Alternatives</a:t>
            </a:r>
            <a:endParaRPr lang="en-US" sz="6400" b="1" i="1" dirty="0">
              <a:solidFill>
                <a:prstClr val="black"/>
              </a:solidFill>
              <a:latin typeface="MS Reference Sans Serif"/>
            </a:endParaRPr>
          </a:p>
        </p:txBody>
      </p:sp>
      <p:pic>
        <p:nvPicPr>
          <p:cNvPr id="3" name="Picture 2" descr="Adhesive Bandage with solid fill">
            <a:extLst>
              <a:ext uri="{FF2B5EF4-FFF2-40B4-BE49-F238E27FC236}">
                <a16:creationId xmlns:a16="http://schemas.microsoft.com/office/drawing/2014/main" id="{5D1E0807-7E0C-A8E5-9123-372A2FD3BBED}"/>
              </a:ext>
            </a:extLst>
          </p:cNvPr>
          <p:cNvPicPr>
            <a:picLocks noChangeAspect="1" noChangeArrowheads="1"/>
          </p:cNvPicPr>
          <p:nvPr/>
        </p:nvPicPr>
        <p:blipFill>
          <a:blip r:embed="rId7">
            <a:extLst>
              <a:ext uri="{96DAC541-7B7A-43D3-8B79-37D633B846F1}">
                <asvg:svgBlip xmlns:asvg="http://schemas.microsoft.com/office/drawing/2016/SVG/main" r:embed="rId8"/>
              </a:ext>
            </a:extLst>
          </a:blip>
          <a:srcRect/>
          <a:stretch/>
        </p:blipFill>
        <p:spPr bwMode="auto">
          <a:xfrm>
            <a:off x="4321619" y="9515591"/>
            <a:ext cx="1886726" cy="18867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descr="Heat Pump Icons - Download Free Vector Icons | Noun Project">
            <a:extLst>
              <a:ext uri="{FF2B5EF4-FFF2-40B4-BE49-F238E27FC236}">
                <a16:creationId xmlns:a16="http://schemas.microsoft.com/office/drawing/2014/main" id="{745A6743-C85F-F233-A770-526432C6FF52}"/>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871144" y="12856978"/>
            <a:ext cx="2535338" cy="24403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81745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6">
            <a:extLst>
              <a:ext uri="{FF2B5EF4-FFF2-40B4-BE49-F238E27FC236}">
                <a16:creationId xmlns:a16="http://schemas.microsoft.com/office/drawing/2014/main" id="{8C35C6DC-04DD-4EC8-AF31-05192C41AF99}"/>
              </a:ext>
            </a:extLst>
          </p:cNvPr>
          <p:cNvSpPr>
            <a:spLocks noGrp="1"/>
          </p:cNvSpPr>
          <p:nvPr>
            <p:ph type="subTitle" idx="12"/>
          </p:nvPr>
        </p:nvSpPr>
        <p:spPr>
          <a:xfrm>
            <a:off x="1311877" y="3380726"/>
            <a:ext cx="20413264" cy="1038477"/>
          </a:xfrm>
        </p:spPr>
        <p:txBody>
          <a:bodyPr/>
          <a:lstStyle/>
          <a:p>
            <a:pPr marL="0" indent="0">
              <a:buNone/>
            </a:pPr>
            <a:r>
              <a:rPr lang="en-US" dirty="0"/>
              <a:t>Planning</a:t>
            </a:r>
          </a:p>
        </p:txBody>
      </p:sp>
      <p:sp>
        <p:nvSpPr>
          <p:cNvPr id="8" name="Text Placeholder 7">
            <a:extLst>
              <a:ext uri="{FF2B5EF4-FFF2-40B4-BE49-F238E27FC236}">
                <a16:creationId xmlns:a16="http://schemas.microsoft.com/office/drawing/2014/main" id="{64CDE90D-0435-4EBE-A195-2995BAC599C1}"/>
              </a:ext>
            </a:extLst>
          </p:cNvPr>
          <p:cNvSpPr>
            <a:spLocks noGrp="1"/>
          </p:cNvSpPr>
          <p:nvPr>
            <p:ph type="body" sz="quarter" idx="13"/>
          </p:nvPr>
        </p:nvSpPr>
        <p:spPr>
          <a:xfrm>
            <a:off x="1595786" y="15546261"/>
            <a:ext cx="17556480" cy="1244598"/>
          </a:xfrm>
        </p:spPr>
        <p:txBody>
          <a:bodyPr/>
          <a:lstStyle/>
          <a:p>
            <a:pPr marL="0" indent="0">
              <a:buNone/>
            </a:pPr>
            <a:r>
              <a:rPr lang="en-US" dirty="0"/>
              <a:t>Other Major Considerations</a:t>
            </a:r>
          </a:p>
        </p:txBody>
      </p:sp>
      <p:sp>
        <p:nvSpPr>
          <p:cNvPr id="4" name="Title 3">
            <a:extLst>
              <a:ext uri="{FF2B5EF4-FFF2-40B4-BE49-F238E27FC236}">
                <a16:creationId xmlns:a16="http://schemas.microsoft.com/office/drawing/2014/main" id="{3D6EAF83-E3EA-47AA-A755-13FB1793AD0C}"/>
              </a:ext>
            </a:extLst>
          </p:cNvPr>
          <p:cNvSpPr>
            <a:spLocks noGrp="1"/>
          </p:cNvSpPr>
          <p:nvPr>
            <p:ph type="title"/>
          </p:nvPr>
        </p:nvSpPr>
        <p:spPr/>
        <p:txBody>
          <a:bodyPr/>
          <a:lstStyle/>
          <a:p>
            <a:r>
              <a:rPr lang="en-US" dirty="0"/>
              <a:t>Elements of an Effective Managed Transition Plan</a:t>
            </a:r>
          </a:p>
        </p:txBody>
      </p:sp>
      <p:sp>
        <p:nvSpPr>
          <p:cNvPr id="5" name="Content Placeholder 4">
            <a:extLst>
              <a:ext uri="{FF2B5EF4-FFF2-40B4-BE49-F238E27FC236}">
                <a16:creationId xmlns:a16="http://schemas.microsoft.com/office/drawing/2014/main" id="{9E74594B-0E3F-4BE6-9F99-8ECF1BDE3D98}"/>
              </a:ext>
            </a:extLst>
          </p:cNvPr>
          <p:cNvSpPr>
            <a:spLocks noGrp="1"/>
          </p:cNvSpPr>
          <p:nvPr>
            <p:ph idx="1"/>
          </p:nvPr>
        </p:nvSpPr>
        <p:spPr>
          <a:xfrm>
            <a:off x="1365504" y="4970363"/>
            <a:ext cx="20725696" cy="4857226"/>
          </a:xfrm>
        </p:spPr>
        <p:txBody>
          <a:bodyPr/>
          <a:lstStyle/>
          <a:p>
            <a:r>
              <a:rPr lang="en-US" b="1" dirty="0"/>
              <a:t>Identification of Opportunities: </a:t>
            </a:r>
            <a:r>
              <a:rPr lang="en-US" sz="5760" dirty="0"/>
              <a:t>Develop strategies for areas of electrification and avoided infrastructures </a:t>
            </a:r>
          </a:p>
          <a:p>
            <a:pPr lvl="1"/>
            <a:r>
              <a:rPr lang="en-US" sz="5120" dirty="0"/>
              <a:t>Cast Iron Replacement</a:t>
            </a:r>
          </a:p>
          <a:p>
            <a:pPr lvl="1"/>
            <a:r>
              <a:rPr lang="en-US" sz="5120" dirty="0"/>
              <a:t>Targeted neighborhoods</a:t>
            </a:r>
          </a:p>
          <a:p>
            <a:pPr lvl="1"/>
            <a:r>
              <a:rPr lang="en-US" sz="5120" dirty="0"/>
              <a:t>Large customer upgrades</a:t>
            </a:r>
          </a:p>
          <a:p>
            <a:r>
              <a:rPr lang="en-US" b="1" dirty="0"/>
              <a:t>Policy &amp; Planning Integration: </a:t>
            </a:r>
            <a:r>
              <a:rPr lang="en-US" sz="5760" dirty="0"/>
              <a:t>Framework for consideration of environmental, safety, and equity issues. Clear plans for evaluation of costs and benefits of opportunities. Defined pilot programs for targeted electrification and NPA pipeline demonstration projects. </a:t>
            </a:r>
            <a:endParaRPr lang="en-US" dirty="0"/>
          </a:p>
        </p:txBody>
      </p:sp>
      <p:sp>
        <p:nvSpPr>
          <p:cNvPr id="6" name="Content Placeholder 5">
            <a:extLst>
              <a:ext uri="{FF2B5EF4-FFF2-40B4-BE49-F238E27FC236}">
                <a16:creationId xmlns:a16="http://schemas.microsoft.com/office/drawing/2014/main" id="{38EFC95D-D710-447B-A46D-FBE566A31AF7}"/>
              </a:ext>
            </a:extLst>
          </p:cNvPr>
          <p:cNvSpPr>
            <a:spLocks noGrp="1"/>
          </p:cNvSpPr>
          <p:nvPr>
            <p:ph idx="10"/>
          </p:nvPr>
        </p:nvSpPr>
        <p:spPr>
          <a:xfrm>
            <a:off x="1311877" y="17080421"/>
            <a:ext cx="21161302" cy="6510461"/>
          </a:xfrm>
        </p:spPr>
        <p:txBody>
          <a:bodyPr/>
          <a:lstStyle/>
          <a:p>
            <a:r>
              <a:rPr lang="en-US" b="1" dirty="0"/>
              <a:t>Safety</a:t>
            </a:r>
            <a:r>
              <a:rPr lang="en-US" dirty="0"/>
              <a:t>: Utilities are required to make state or federally required safety investments into their systems for new equipment or repairs</a:t>
            </a:r>
          </a:p>
        </p:txBody>
      </p:sp>
      <p:pic>
        <p:nvPicPr>
          <p:cNvPr id="1026" name="Picture 2" descr="3,300+ District Heating Stock Photos, Pictures &amp; Royalty ...">
            <a:extLst>
              <a:ext uri="{FF2B5EF4-FFF2-40B4-BE49-F238E27FC236}">
                <a16:creationId xmlns:a16="http://schemas.microsoft.com/office/drawing/2014/main" id="{1B4CBB29-E28D-EB1C-8972-4048ACAA904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071" r="12071"/>
          <a:stretch/>
        </p:blipFill>
        <p:spPr bwMode="auto">
          <a:xfrm>
            <a:off x="23173450" y="4536184"/>
            <a:ext cx="15557696" cy="13672406"/>
          </a:xfrm>
          <a:prstGeom prst="rect">
            <a:avLst/>
          </a:prstGeom>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00A6288-BB7F-377C-1897-18F511F39E02}"/>
              </a:ext>
            </a:extLst>
          </p:cNvPr>
          <p:cNvSpPr txBox="1"/>
          <p:nvPr/>
        </p:nvSpPr>
        <p:spPr>
          <a:xfrm>
            <a:off x="823360" y="20258998"/>
            <a:ext cx="38191040" cy="1077218"/>
          </a:xfrm>
          <a:prstGeom prst="rect">
            <a:avLst/>
          </a:prstGeom>
          <a:noFill/>
        </p:spPr>
        <p:txBody>
          <a:bodyPr wrap="square">
            <a:spAutoFit/>
          </a:bodyPr>
          <a:lstStyle/>
          <a:p>
            <a:pPr marL="914400" indent="-914400" defTabSz="2925568">
              <a:buFont typeface="Arial" panose="020B0604020202020204" pitchFamily="34" charset="0"/>
              <a:buChar char="•"/>
            </a:pPr>
            <a:r>
              <a:rPr lang="en-US" sz="6400" b="1" dirty="0">
                <a:solidFill>
                  <a:prstClr val="black"/>
                </a:solidFill>
                <a:latin typeface="MS Reference Sans Serif"/>
              </a:rPr>
              <a:t>Prioritization: </a:t>
            </a:r>
            <a:r>
              <a:rPr lang="en-US" sz="6400" dirty="0">
                <a:solidFill>
                  <a:prstClr val="black"/>
                </a:solidFill>
                <a:latin typeface="MS Reference Sans Serif"/>
              </a:rPr>
              <a:t>State Climate Goals, Community Improvements, Avoided Costs</a:t>
            </a:r>
            <a:r>
              <a:rPr lang="en-US" sz="5760" dirty="0">
                <a:solidFill>
                  <a:prstClr val="black"/>
                </a:solidFill>
                <a:latin typeface="MS Reference Sans Serif"/>
              </a:rPr>
              <a:t>.</a:t>
            </a:r>
          </a:p>
        </p:txBody>
      </p:sp>
    </p:spTree>
    <p:extLst>
      <p:ext uri="{BB962C8B-B14F-4D97-AF65-F5344CB8AC3E}">
        <p14:creationId xmlns:p14="http://schemas.microsoft.com/office/powerpoint/2010/main" val="856927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P spid="6" grpId="0" build="p"/>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8FC574-11A6-388B-65DB-60BB28CF415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59DCEED4-A80F-D860-FA85-0C2BACE9A07E}"/>
              </a:ext>
            </a:extLst>
          </p:cNvPr>
          <p:cNvSpPr>
            <a:spLocks noGrp="1"/>
          </p:cNvSpPr>
          <p:nvPr>
            <p:ph type="title"/>
          </p:nvPr>
        </p:nvSpPr>
        <p:spPr/>
        <p:txBody>
          <a:bodyPr/>
          <a:lstStyle/>
          <a:p>
            <a:r>
              <a:rPr lang="en-US" dirty="0"/>
              <a:t>NPA Considerations</a:t>
            </a:r>
          </a:p>
        </p:txBody>
      </p:sp>
      <p:sp>
        <p:nvSpPr>
          <p:cNvPr id="17" name="Arrow: Quad 16">
            <a:extLst>
              <a:ext uri="{FF2B5EF4-FFF2-40B4-BE49-F238E27FC236}">
                <a16:creationId xmlns:a16="http://schemas.microsoft.com/office/drawing/2014/main" id="{C015D3B4-9D09-6EAD-DE80-9B823BE3A4C7}"/>
              </a:ext>
            </a:extLst>
          </p:cNvPr>
          <p:cNvSpPr/>
          <p:nvPr/>
        </p:nvSpPr>
        <p:spPr>
          <a:xfrm>
            <a:off x="357423" y="3767833"/>
            <a:ext cx="37758454" cy="17356058"/>
          </a:xfrm>
          <a:prstGeom prst="quadArrow">
            <a:avLst>
              <a:gd name="adj1" fmla="val 22500"/>
              <a:gd name="adj2" fmla="val 1220"/>
              <a:gd name="adj3" fmla="val 225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926080">
              <a:lnSpc>
                <a:spcPct val="90000"/>
              </a:lnSpc>
            </a:pPr>
            <a:endParaRPr lang="en-US" sz="5760" b="1" dirty="0">
              <a:solidFill>
                <a:prstClr val="white"/>
              </a:solidFill>
              <a:latin typeface="MS Reference Sans Serif"/>
            </a:endParaRPr>
          </a:p>
        </p:txBody>
      </p:sp>
      <p:sp>
        <p:nvSpPr>
          <p:cNvPr id="19" name="TextBox 18">
            <a:extLst>
              <a:ext uri="{FF2B5EF4-FFF2-40B4-BE49-F238E27FC236}">
                <a16:creationId xmlns:a16="http://schemas.microsoft.com/office/drawing/2014/main" id="{E4EDA8F0-6B03-86D7-E820-C7AFEFAAD6E7}"/>
              </a:ext>
            </a:extLst>
          </p:cNvPr>
          <p:cNvSpPr txBox="1"/>
          <p:nvPr/>
        </p:nvSpPr>
        <p:spPr>
          <a:xfrm>
            <a:off x="340704" y="3767834"/>
            <a:ext cx="19500518" cy="978729"/>
          </a:xfrm>
          <a:prstGeom prst="rect">
            <a:avLst/>
          </a:prstGeom>
          <a:noFill/>
        </p:spPr>
        <p:txBody>
          <a:bodyPr wrap="square">
            <a:spAutoFit/>
          </a:bodyPr>
          <a:lstStyle/>
          <a:p>
            <a:pPr defTabSz="2926080"/>
            <a:r>
              <a:rPr lang="en-US" sz="5760" b="1" u="sng" dirty="0">
                <a:solidFill>
                  <a:prstClr val="black"/>
                </a:solidFill>
                <a:latin typeface="MS Reference Sans Serif"/>
              </a:rPr>
              <a:t>Customer Choice &amp; Cost</a:t>
            </a:r>
          </a:p>
        </p:txBody>
      </p:sp>
      <p:sp>
        <p:nvSpPr>
          <p:cNvPr id="21" name="TextBox 20">
            <a:extLst>
              <a:ext uri="{FF2B5EF4-FFF2-40B4-BE49-F238E27FC236}">
                <a16:creationId xmlns:a16="http://schemas.microsoft.com/office/drawing/2014/main" id="{7F7E75CC-1FD6-73F6-CE04-24F4F1D3ED11}"/>
              </a:ext>
            </a:extLst>
          </p:cNvPr>
          <p:cNvSpPr txBox="1"/>
          <p:nvPr/>
        </p:nvSpPr>
        <p:spPr>
          <a:xfrm>
            <a:off x="340704" y="14516704"/>
            <a:ext cx="19500518" cy="978729"/>
          </a:xfrm>
          <a:prstGeom prst="rect">
            <a:avLst/>
          </a:prstGeom>
          <a:noFill/>
        </p:spPr>
        <p:txBody>
          <a:bodyPr wrap="square">
            <a:spAutoFit/>
          </a:bodyPr>
          <a:lstStyle/>
          <a:p>
            <a:pPr defTabSz="2926080"/>
            <a:r>
              <a:rPr lang="en-US" sz="5760" b="1" u="sng" dirty="0">
                <a:solidFill>
                  <a:prstClr val="black"/>
                </a:solidFill>
                <a:latin typeface="MS Reference Sans Serif"/>
              </a:rPr>
              <a:t>Coordination with EE Programs</a:t>
            </a:r>
          </a:p>
        </p:txBody>
      </p:sp>
      <p:sp>
        <p:nvSpPr>
          <p:cNvPr id="23" name="TextBox 22">
            <a:extLst>
              <a:ext uri="{FF2B5EF4-FFF2-40B4-BE49-F238E27FC236}">
                <a16:creationId xmlns:a16="http://schemas.microsoft.com/office/drawing/2014/main" id="{8152DB8D-28E8-AE9B-3EE9-EAE40A9CF293}"/>
              </a:ext>
            </a:extLst>
          </p:cNvPr>
          <p:cNvSpPr txBox="1"/>
          <p:nvPr/>
        </p:nvSpPr>
        <p:spPr>
          <a:xfrm>
            <a:off x="23097994" y="3767834"/>
            <a:ext cx="19580685" cy="978729"/>
          </a:xfrm>
          <a:prstGeom prst="rect">
            <a:avLst/>
          </a:prstGeom>
          <a:noFill/>
        </p:spPr>
        <p:txBody>
          <a:bodyPr wrap="square">
            <a:spAutoFit/>
          </a:bodyPr>
          <a:lstStyle/>
          <a:p>
            <a:pPr defTabSz="2926080"/>
            <a:r>
              <a:rPr lang="en-US" sz="5760" b="1" u="sng" dirty="0">
                <a:solidFill>
                  <a:prstClr val="black"/>
                </a:solidFill>
                <a:latin typeface="MS Reference Sans Serif"/>
              </a:rPr>
              <a:t>Electric System Coordination &amp; Reliability</a:t>
            </a:r>
          </a:p>
        </p:txBody>
      </p:sp>
      <p:sp>
        <p:nvSpPr>
          <p:cNvPr id="25" name="TextBox 24">
            <a:extLst>
              <a:ext uri="{FF2B5EF4-FFF2-40B4-BE49-F238E27FC236}">
                <a16:creationId xmlns:a16="http://schemas.microsoft.com/office/drawing/2014/main" id="{EE9AF216-E774-4A53-77A5-8719CD01A7C7}"/>
              </a:ext>
            </a:extLst>
          </p:cNvPr>
          <p:cNvSpPr txBox="1"/>
          <p:nvPr/>
        </p:nvSpPr>
        <p:spPr>
          <a:xfrm>
            <a:off x="22470026" y="14516147"/>
            <a:ext cx="21424512" cy="978729"/>
          </a:xfrm>
          <a:prstGeom prst="rect">
            <a:avLst/>
          </a:prstGeom>
          <a:noFill/>
        </p:spPr>
        <p:txBody>
          <a:bodyPr wrap="square">
            <a:spAutoFit/>
          </a:bodyPr>
          <a:lstStyle/>
          <a:p>
            <a:pPr defTabSz="2926080"/>
            <a:r>
              <a:rPr lang="en-US" sz="5760" b="1" u="sng" dirty="0">
                <a:solidFill>
                  <a:prstClr val="black"/>
                </a:solidFill>
                <a:latin typeface="MS Reference Sans Serif"/>
              </a:rPr>
              <a:t>Long-Term Planning &amp; Clean Generation</a:t>
            </a:r>
          </a:p>
        </p:txBody>
      </p:sp>
      <p:sp>
        <p:nvSpPr>
          <p:cNvPr id="2" name="TextBox 1">
            <a:extLst>
              <a:ext uri="{FF2B5EF4-FFF2-40B4-BE49-F238E27FC236}">
                <a16:creationId xmlns:a16="http://schemas.microsoft.com/office/drawing/2014/main" id="{D35096FA-92E5-27CB-621C-53C7B0B624D6}"/>
              </a:ext>
            </a:extLst>
          </p:cNvPr>
          <p:cNvSpPr txBox="1"/>
          <p:nvPr/>
        </p:nvSpPr>
        <p:spPr>
          <a:xfrm>
            <a:off x="1360775" y="6183682"/>
            <a:ext cx="19500518" cy="3637919"/>
          </a:xfrm>
          <a:prstGeom prst="rect">
            <a:avLst/>
          </a:prstGeom>
          <a:noFill/>
        </p:spPr>
        <p:txBody>
          <a:bodyPr wrap="square">
            <a:spAutoFit/>
          </a:bodyPr>
          <a:lstStyle/>
          <a:p>
            <a:pPr marL="914400" indent="-914400" defTabSz="2926080">
              <a:buFont typeface="Arial" panose="020B0604020202020204" pitchFamily="34" charset="0"/>
              <a:buChar char="•"/>
            </a:pPr>
            <a:r>
              <a:rPr lang="en-US" sz="5760" dirty="0">
                <a:solidFill>
                  <a:prstClr val="black"/>
                </a:solidFill>
                <a:latin typeface="MS Reference Sans Serif"/>
              </a:rPr>
              <a:t>High Upfront Costs</a:t>
            </a:r>
          </a:p>
          <a:p>
            <a:pPr marL="914400" indent="-914400" defTabSz="2926080">
              <a:buFont typeface="Arial" panose="020B0604020202020204" pitchFamily="34" charset="0"/>
              <a:buChar char="•"/>
            </a:pPr>
            <a:r>
              <a:rPr lang="en-US" sz="5760" dirty="0">
                <a:solidFill>
                  <a:prstClr val="black"/>
                </a:solidFill>
                <a:latin typeface="MS Reference Sans Serif"/>
              </a:rPr>
              <a:t>Customer Preferences</a:t>
            </a:r>
          </a:p>
          <a:p>
            <a:pPr marL="914400" indent="-914400" defTabSz="2926080">
              <a:buFont typeface="Arial" panose="020B0604020202020204" pitchFamily="34" charset="0"/>
              <a:buChar char="•"/>
            </a:pPr>
            <a:r>
              <a:rPr lang="en-US" sz="5760" dirty="0">
                <a:solidFill>
                  <a:prstClr val="black"/>
                </a:solidFill>
                <a:latin typeface="MS Reference Sans Serif"/>
              </a:rPr>
              <a:t>Managing “Holdout” Customers</a:t>
            </a:r>
          </a:p>
          <a:p>
            <a:pPr marL="914400" indent="-914400" defTabSz="2926080">
              <a:buFont typeface="Arial" panose="020B0604020202020204" pitchFamily="34" charset="0"/>
              <a:buChar char="•"/>
            </a:pPr>
            <a:r>
              <a:rPr lang="en-US" sz="5760" dirty="0">
                <a:solidFill>
                  <a:prstClr val="black"/>
                </a:solidFill>
                <a:latin typeface="MS Reference Sans Serif"/>
              </a:rPr>
              <a:t>Affordability and Equity</a:t>
            </a:r>
          </a:p>
        </p:txBody>
      </p:sp>
      <p:sp>
        <p:nvSpPr>
          <p:cNvPr id="3" name="TextBox 2">
            <a:extLst>
              <a:ext uri="{FF2B5EF4-FFF2-40B4-BE49-F238E27FC236}">
                <a16:creationId xmlns:a16="http://schemas.microsoft.com/office/drawing/2014/main" id="{D1651F80-FAA5-344A-4565-F0289DDF12EB}"/>
              </a:ext>
            </a:extLst>
          </p:cNvPr>
          <p:cNvSpPr txBox="1"/>
          <p:nvPr/>
        </p:nvSpPr>
        <p:spPr>
          <a:xfrm>
            <a:off x="22176080" y="6183682"/>
            <a:ext cx="19500518" cy="3637919"/>
          </a:xfrm>
          <a:prstGeom prst="rect">
            <a:avLst/>
          </a:prstGeom>
          <a:noFill/>
        </p:spPr>
        <p:txBody>
          <a:bodyPr wrap="square">
            <a:spAutoFit/>
          </a:bodyPr>
          <a:lstStyle/>
          <a:p>
            <a:pPr marL="914400" indent="-914400" defTabSz="2926080">
              <a:buFont typeface="Arial" panose="020B0604020202020204" pitchFamily="34" charset="0"/>
              <a:buChar char="•"/>
            </a:pPr>
            <a:r>
              <a:rPr lang="en-US" sz="5760" dirty="0">
                <a:solidFill>
                  <a:prstClr val="black"/>
                </a:solidFill>
                <a:latin typeface="MS Reference Sans Serif"/>
              </a:rPr>
              <a:t>Integrated Energy Planning</a:t>
            </a:r>
          </a:p>
          <a:p>
            <a:pPr marL="914400" indent="-914400" defTabSz="2926080">
              <a:buFont typeface="Arial" panose="020B0604020202020204" pitchFamily="34" charset="0"/>
              <a:buChar char="•"/>
            </a:pPr>
            <a:r>
              <a:rPr lang="en-US" sz="5760" dirty="0">
                <a:solidFill>
                  <a:prstClr val="black"/>
                </a:solidFill>
                <a:latin typeface="MS Reference Sans Serif"/>
              </a:rPr>
              <a:t>Geographic Coordination</a:t>
            </a:r>
          </a:p>
          <a:p>
            <a:pPr marL="914400" indent="-914400" defTabSz="2926080">
              <a:buFont typeface="Arial" panose="020B0604020202020204" pitchFamily="34" charset="0"/>
              <a:buChar char="•"/>
            </a:pPr>
            <a:r>
              <a:rPr lang="en-US" sz="5760" dirty="0">
                <a:solidFill>
                  <a:prstClr val="black"/>
                </a:solidFill>
                <a:latin typeface="MS Reference Sans Serif"/>
              </a:rPr>
              <a:t>Cross Utility data sharing</a:t>
            </a:r>
          </a:p>
          <a:p>
            <a:pPr marL="914400" indent="-914400" defTabSz="2926080">
              <a:buFont typeface="Arial" panose="020B0604020202020204" pitchFamily="34" charset="0"/>
              <a:buChar char="•"/>
            </a:pPr>
            <a:r>
              <a:rPr lang="en-US" sz="5760" dirty="0">
                <a:solidFill>
                  <a:prstClr val="black"/>
                </a:solidFill>
                <a:latin typeface="MS Reference Sans Serif"/>
              </a:rPr>
              <a:t>Electric System Reliability (Winter Peak) </a:t>
            </a:r>
          </a:p>
        </p:txBody>
      </p:sp>
      <p:sp>
        <p:nvSpPr>
          <p:cNvPr id="5" name="TextBox 4">
            <a:extLst>
              <a:ext uri="{FF2B5EF4-FFF2-40B4-BE49-F238E27FC236}">
                <a16:creationId xmlns:a16="http://schemas.microsoft.com/office/drawing/2014/main" id="{B361F014-EA37-79F1-3BA2-C2A337DC29B0}"/>
              </a:ext>
            </a:extLst>
          </p:cNvPr>
          <p:cNvSpPr txBox="1"/>
          <p:nvPr/>
        </p:nvSpPr>
        <p:spPr>
          <a:xfrm>
            <a:off x="898525" y="15979306"/>
            <a:ext cx="19500518" cy="3637919"/>
          </a:xfrm>
          <a:prstGeom prst="rect">
            <a:avLst/>
          </a:prstGeom>
          <a:noFill/>
        </p:spPr>
        <p:txBody>
          <a:bodyPr wrap="square">
            <a:spAutoFit/>
          </a:bodyPr>
          <a:lstStyle/>
          <a:p>
            <a:pPr marL="914400" indent="-914400" defTabSz="2926080">
              <a:buFont typeface="Arial" panose="020B0604020202020204" pitchFamily="34" charset="0"/>
              <a:buChar char="•"/>
            </a:pPr>
            <a:r>
              <a:rPr lang="en-US" sz="5760" dirty="0">
                <a:solidFill>
                  <a:prstClr val="black"/>
                </a:solidFill>
                <a:latin typeface="MS Reference Sans Serif"/>
              </a:rPr>
              <a:t>Integration of Programs (NPA and EE)</a:t>
            </a:r>
          </a:p>
          <a:p>
            <a:pPr marL="914400" indent="-914400" defTabSz="2926080">
              <a:buFont typeface="Arial" panose="020B0604020202020204" pitchFamily="34" charset="0"/>
              <a:buChar char="•"/>
            </a:pPr>
            <a:r>
              <a:rPr lang="en-US" sz="5760" dirty="0">
                <a:solidFill>
                  <a:prstClr val="black"/>
                </a:solidFill>
                <a:latin typeface="MS Reference Sans Serif"/>
              </a:rPr>
              <a:t>Benefit alignment especially for C/E</a:t>
            </a:r>
          </a:p>
          <a:p>
            <a:pPr marL="914400" indent="-914400" defTabSz="2926080">
              <a:buFont typeface="Arial" panose="020B0604020202020204" pitchFamily="34" charset="0"/>
              <a:buChar char="•"/>
            </a:pPr>
            <a:r>
              <a:rPr lang="en-US" sz="5760" dirty="0">
                <a:solidFill>
                  <a:prstClr val="black"/>
                </a:solidFill>
                <a:latin typeface="MS Reference Sans Serif"/>
              </a:rPr>
              <a:t>Customer Messaging</a:t>
            </a:r>
          </a:p>
          <a:p>
            <a:pPr marL="914400" indent="-914400" defTabSz="2926080">
              <a:buFont typeface="Arial" panose="020B0604020202020204" pitchFamily="34" charset="0"/>
              <a:buChar char="•"/>
            </a:pPr>
            <a:r>
              <a:rPr lang="en-US" sz="5760" dirty="0">
                <a:solidFill>
                  <a:prstClr val="black"/>
                </a:solidFill>
                <a:latin typeface="MS Reference Sans Serif"/>
              </a:rPr>
              <a:t>Geographic Targeting</a:t>
            </a:r>
          </a:p>
        </p:txBody>
      </p:sp>
      <p:sp>
        <p:nvSpPr>
          <p:cNvPr id="6" name="TextBox 5">
            <a:extLst>
              <a:ext uri="{FF2B5EF4-FFF2-40B4-BE49-F238E27FC236}">
                <a16:creationId xmlns:a16="http://schemas.microsoft.com/office/drawing/2014/main" id="{AC5F6E4D-3923-62E9-B4DD-AC4622477C75}"/>
              </a:ext>
            </a:extLst>
          </p:cNvPr>
          <p:cNvSpPr txBox="1"/>
          <p:nvPr/>
        </p:nvSpPr>
        <p:spPr>
          <a:xfrm>
            <a:off x="22176080" y="15973880"/>
            <a:ext cx="19500518" cy="3637919"/>
          </a:xfrm>
          <a:prstGeom prst="rect">
            <a:avLst/>
          </a:prstGeom>
          <a:noFill/>
        </p:spPr>
        <p:txBody>
          <a:bodyPr wrap="square">
            <a:spAutoFit/>
          </a:bodyPr>
          <a:lstStyle/>
          <a:p>
            <a:pPr marL="914400" indent="-914400" defTabSz="2926080">
              <a:buFont typeface="Arial" panose="020B0604020202020204" pitchFamily="34" charset="0"/>
              <a:buChar char="•"/>
            </a:pPr>
            <a:r>
              <a:rPr lang="en-US" sz="5760" dirty="0">
                <a:solidFill>
                  <a:prstClr val="black"/>
                </a:solidFill>
                <a:latin typeface="MS Reference Sans Serif"/>
              </a:rPr>
              <a:t>Clean Generation Capacity</a:t>
            </a:r>
          </a:p>
          <a:p>
            <a:pPr marL="914400" indent="-914400" defTabSz="2926080">
              <a:buFont typeface="Arial" panose="020B0604020202020204" pitchFamily="34" charset="0"/>
              <a:buChar char="•"/>
            </a:pPr>
            <a:r>
              <a:rPr lang="en-US" sz="5760" dirty="0">
                <a:solidFill>
                  <a:prstClr val="black"/>
                </a:solidFill>
                <a:latin typeface="MS Reference Sans Serif"/>
              </a:rPr>
              <a:t>Planning Alignment (Summer/Winter)</a:t>
            </a:r>
          </a:p>
          <a:p>
            <a:pPr marL="914400" indent="-914400" defTabSz="2926080">
              <a:buFont typeface="Arial" panose="020B0604020202020204" pitchFamily="34" charset="0"/>
              <a:buChar char="•"/>
            </a:pPr>
            <a:r>
              <a:rPr lang="en-US" sz="5760" dirty="0">
                <a:solidFill>
                  <a:prstClr val="black"/>
                </a:solidFill>
                <a:latin typeface="MS Reference Sans Serif"/>
              </a:rPr>
              <a:t>Lifecycle GHG reductions</a:t>
            </a:r>
          </a:p>
          <a:p>
            <a:pPr marL="914400" indent="-914400" defTabSz="2926080">
              <a:buFont typeface="Arial" panose="020B0604020202020204" pitchFamily="34" charset="0"/>
              <a:buChar char="•"/>
            </a:pPr>
            <a:r>
              <a:rPr lang="en-US" sz="5760" dirty="0">
                <a:solidFill>
                  <a:prstClr val="black"/>
                </a:solidFill>
                <a:latin typeface="MS Reference Sans Serif"/>
              </a:rPr>
              <a:t>IRP and Regulatory Coordination</a:t>
            </a:r>
          </a:p>
        </p:txBody>
      </p:sp>
      <p:sp>
        <p:nvSpPr>
          <p:cNvPr id="7" name="TextBox 6">
            <a:extLst>
              <a:ext uri="{FF2B5EF4-FFF2-40B4-BE49-F238E27FC236}">
                <a16:creationId xmlns:a16="http://schemas.microsoft.com/office/drawing/2014/main" id="{C849460A-E121-967D-54C8-1B7415EF7A65}"/>
              </a:ext>
            </a:extLst>
          </p:cNvPr>
          <p:cNvSpPr txBox="1"/>
          <p:nvPr/>
        </p:nvSpPr>
        <p:spPr>
          <a:xfrm>
            <a:off x="17341040" y="2830610"/>
            <a:ext cx="19500518" cy="880241"/>
          </a:xfrm>
          <a:prstGeom prst="rect">
            <a:avLst/>
          </a:prstGeom>
          <a:noFill/>
        </p:spPr>
        <p:txBody>
          <a:bodyPr wrap="square">
            <a:spAutoFit/>
          </a:bodyPr>
          <a:lstStyle/>
          <a:p>
            <a:pPr defTabSz="2926080"/>
            <a:r>
              <a:rPr lang="en-US" sz="5120" b="1" i="1" dirty="0">
                <a:solidFill>
                  <a:prstClr val="black"/>
                </a:solidFill>
                <a:latin typeface="MS Reference Sans Serif"/>
              </a:rPr>
              <a:t>Near Term</a:t>
            </a:r>
          </a:p>
        </p:txBody>
      </p:sp>
      <p:sp>
        <p:nvSpPr>
          <p:cNvPr id="8" name="TextBox 7">
            <a:extLst>
              <a:ext uri="{FF2B5EF4-FFF2-40B4-BE49-F238E27FC236}">
                <a16:creationId xmlns:a16="http://schemas.microsoft.com/office/drawing/2014/main" id="{47CB1515-D8CB-2DC4-F7D0-A70F3E9E2686}"/>
              </a:ext>
            </a:extLst>
          </p:cNvPr>
          <p:cNvSpPr txBox="1"/>
          <p:nvPr/>
        </p:nvSpPr>
        <p:spPr>
          <a:xfrm>
            <a:off x="17000331" y="20773605"/>
            <a:ext cx="4472630" cy="880241"/>
          </a:xfrm>
          <a:prstGeom prst="rect">
            <a:avLst/>
          </a:prstGeom>
          <a:noFill/>
        </p:spPr>
        <p:txBody>
          <a:bodyPr wrap="square">
            <a:spAutoFit/>
          </a:bodyPr>
          <a:lstStyle/>
          <a:p>
            <a:pPr defTabSz="2926080"/>
            <a:r>
              <a:rPr lang="en-US" sz="5120" b="1" i="1" dirty="0">
                <a:solidFill>
                  <a:prstClr val="black"/>
                </a:solidFill>
                <a:latin typeface="MS Reference Sans Serif"/>
              </a:rPr>
              <a:t>Long Term</a:t>
            </a:r>
          </a:p>
        </p:txBody>
      </p:sp>
      <p:sp>
        <p:nvSpPr>
          <p:cNvPr id="9" name="TextBox 8">
            <a:extLst>
              <a:ext uri="{FF2B5EF4-FFF2-40B4-BE49-F238E27FC236}">
                <a16:creationId xmlns:a16="http://schemas.microsoft.com/office/drawing/2014/main" id="{06D6DAC6-937B-63D7-0366-6A579440581F}"/>
              </a:ext>
            </a:extLst>
          </p:cNvPr>
          <p:cNvSpPr txBox="1"/>
          <p:nvPr/>
        </p:nvSpPr>
        <p:spPr>
          <a:xfrm>
            <a:off x="35567242" y="11406747"/>
            <a:ext cx="19500518" cy="880241"/>
          </a:xfrm>
          <a:prstGeom prst="rect">
            <a:avLst/>
          </a:prstGeom>
          <a:noFill/>
        </p:spPr>
        <p:txBody>
          <a:bodyPr wrap="square">
            <a:spAutoFit/>
          </a:bodyPr>
          <a:lstStyle/>
          <a:p>
            <a:pPr defTabSz="2926080"/>
            <a:r>
              <a:rPr lang="en-US" sz="5120" b="1" i="1" dirty="0">
                <a:solidFill>
                  <a:prstClr val="black"/>
                </a:solidFill>
                <a:latin typeface="MS Reference Sans Serif"/>
              </a:rPr>
              <a:t>System</a:t>
            </a:r>
          </a:p>
        </p:txBody>
      </p:sp>
      <p:sp>
        <p:nvSpPr>
          <p:cNvPr id="10" name="TextBox 9">
            <a:extLst>
              <a:ext uri="{FF2B5EF4-FFF2-40B4-BE49-F238E27FC236}">
                <a16:creationId xmlns:a16="http://schemas.microsoft.com/office/drawing/2014/main" id="{B775CD60-9753-43A8-5419-B2C2917DB74F}"/>
              </a:ext>
            </a:extLst>
          </p:cNvPr>
          <p:cNvSpPr txBox="1"/>
          <p:nvPr/>
        </p:nvSpPr>
        <p:spPr>
          <a:xfrm>
            <a:off x="293949" y="11356911"/>
            <a:ext cx="19500518" cy="880241"/>
          </a:xfrm>
          <a:prstGeom prst="rect">
            <a:avLst/>
          </a:prstGeom>
          <a:noFill/>
        </p:spPr>
        <p:txBody>
          <a:bodyPr wrap="square">
            <a:spAutoFit/>
          </a:bodyPr>
          <a:lstStyle/>
          <a:p>
            <a:pPr defTabSz="2926080"/>
            <a:r>
              <a:rPr lang="en-US" sz="5120" b="1" i="1" dirty="0">
                <a:solidFill>
                  <a:prstClr val="black"/>
                </a:solidFill>
                <a:latin typeface="MS Reference Sans Serif"/>
              </a:rPr>
              <a:t>Local</a:t>
            </a:r>
          </a:p>
        </p:txBody>
      </p:sp>
    </p:spTree>
    <p:extLst>
      <p:ext uri="{BB962C8B-B14F-4D97-AF65-F5344CB8AC3E}">
        <p14:creationId xmlns:p14="http://schemas.microsoft.com/office/powerpoint/2010/main" val="3495196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7"/>
        <p:cNvGrpSpPr/>
        <p:nvPr/>
      </p:nvGrpSpPr>
      <p:grpSpPr>
        <a:xfrm>
          <a:off x="0" y="0"/>
          <a:ext cx="0" cy="0"/>
          <a:chOff x="0" y="0"/>
          <a:chExt cx="0" cy="0"/>
        </a:xfrm>
      </p:grpSpPr>
      <p:pic>
        <p:nvPicPr>
          <p:cNvPr id="58" name="Google Shape;58;g35c202e54d7_0_439"/>
          <p:cNvPicPr preferRelativeResize="0"/>
          <p:nvPr/>
        </p:nvPicPr>
        <p:blipFill rotWithShape="1">
          <a:blip r:embed="rId3">
            <a:alphaModFix amt="72000"/>
          </a:blip>
          <a:srcRect/>
          <a:stretch/>
        </p:blipFill>
        <p:spPr>
          <a:xfrm>
            <a:off x="0" y="-1264469"/>
            <a:ext cx="40405958" cy="23210077"/>
          </a:xfrm>
          <a:prstGeom prst="rect">
            <a:avLst/>
          </a:prstGeom>
          <a:noFill/>
          <a:ln>
            <a:noFill/>
          </a:ln>
        </p:spPr>
      </p:pic>
      <p:grpSp>
        <p:nvGrpSpPr>
          <p:cNvPr id="59" name="Google Shape;59;g35c202e54d7_0_439"/>
          <p:cNvGrpSpPr/>
          <p:nvPr/>
        </p:nvGrpSpPr>
        <p:grpSpPr>
          <a:xfrm>
            <a:off x="4437490" y="6707200"/>
            <a:ext cx="30799907" cy="6702234"/>
            <a:chOff x="3034157" y="1193739"/>
            <a:chExt cx="9624971" cy="2094448"/>
          </a:xfrm>
        </p:grpSpPr>
        <p:pic>
          <p:nvPicPr>
            <p:cNvPr id="60" name="Google Shape;60;g35c202e54d7_0_439"/>
            <p:cNvPicPr preferRelativeResize="0"/>
            <p:nvPr/>
          </p:nvPicPr>
          <p:blipFill rotWithShape="1">
            <a:blip r:embed="rId4">
              <a:alphaModFix amt="84000"/>
            </a:blip>
            <a:srcRect/>
            <a:stretch/>
          </p:blipFill>
          <p:spPr>
            <a:xfrm>
              <a:off x="3034157" y="1193740"/>
              <a:ext cx="2553324" cy="2087106"/>
            </a:xfrm>
            <a:prstGeom prst="rect">
              <a:avLst/>
            </a:prstGeom>
            <a:noFill/>
            <a:ln>
              <a:noFill/>
            </a:ln>
          </p:spPr>
        </p:pic>
        <p:pic>
          <p:nvPicPr>
            <p:cNvPr id="61" name="Google Shape;61;g35c202e54d7_0_439"/>
            <p:cNvPicPr preferRelativeResize="0"/>
            <p:nvPr/>
          </p:nvPicPr>
          <p:blipFill rotWithShape="1">
            <a:blip r:embed="rId4">
              <a:alphaModFix amt="84000"/>
            </a:blip>
            <a:srcRect/>
            <a:stretch/>
          </p:blipFill>
          <p:spPr>
            <a:xfrm>
              <a:off x="5396520" y="1201081"/>
              <a:ext cx="2553324" cy="2087106"/>
            </a:xfrm>
            <a:prstGeom prst="rect">
              <a:avLst/>
            </a:prstGeom>
            <a:noFill/>
            <a:ln>
              <a:noFill/>
            </a:ln>
          </p:spPr>
        </p:pic>
        <p:pic>
          <p:nvPicPr>
            <p:cNvPr id="62" name="Google Shape;62;g35c202e54d7_0_439"/>
            <p:cNvPicPr preferRelativeResize="0"/>
            <p:nvPr/>
          </p:nvPicPr>
          <p:blipFill rotWithShape="1">
            <a:blip r:embed="rId4">
              <a:alphaModFix amt="84000"/>
            </a:blip>
            <a:srcRect/>
            <a:stretch/>
          </p:blipFill>
          <p:spPr>
            <a:xfrm>
              <a:off x="7757657" y="1201081"/>
              <a:ext cx="2553324" cy="2087106"/>
            </a:xfrm>
            <a:prstGeom prst="rect">
              <a:avLst/>
            </a:prstGeom>
            <a:noFill/>
            <a:ln>
              <a:noFill/>
            </a:ln>
          </p:spPr>
        </p:pic>
        <p:pic>
          <p:nvPicPr>
            <p:cNvPr id="63" name="Google Shape;63;g35c202e54d7_0_439"/>
            <p:cNvPicPr preferRelativeResize="0"/>
            <p:nvPr/>
          </p:nvPicPr>
          <p:blipFill rotWithShape="1">
            <a:blip r:embed="rId4">
              <a:alphaModFix amt="84000"/>
            </a:blip>
            <a:srcRect/>
            <a:stretch/>
          </p:blipFill>
          <p:spPr>
            <a:xfrm>
              <a:off x="10105804" y="1193739"/>
              <a:ext cx="2553324" cy="2087106"/>
            </a:xfrm>
            <a:prstGeom prst="rect">
              <a:avLst/>
            </a:prstGeom>
            <a:noFill/>
            <a:ln>
              <a:noFill/>
            </a:ln>
          </p:spPr>
        </p:pic>
      </p:grpSp>
      <p:sp>
        <p:nvSpPr>
          <p:cNvPr id="64" name="Google Shape;64;g35c202e54d7_0_439"/>
          <p:cNvSpPr txBox="1"/>
          <p:nvPr/>
        </p:nvSpPr>
        <p:spPr>
          <a:xfrm>
            <a:off x="9760880" y="11004205"/>
            <a:ext cx="19521600" cy="984756"/>
          </a:xfrm>
          <a:prstGeom prst="rect">
            <a:avLst/>
          </a:prstGeom>
          <a:noFill/>
          <a:ln>
            <a:noFill/>
          </a:ln>
        </p:spPr>
        <p:txBody>
          <a:bodyPr spcFirstLastPara="1" wrap="square" lIns="292560" tIns="146240" rIns="292560" bIns="146240" anchor="t" anchorCtr="0">
            <a:spAutoFit/>
          </a:bodyPr>
          <a:lstStyle/>
          <a:p>
            <a:pPr defTabSz="2926080">
              <a:buClr>
                <a:srgbClr val="000000"/>
              </a:buClr>
              <a:buSzPts val="1400"/>
            </a:pPr>
            <a:r>
              <a:rPr lang="en-US" sz="4480" kern="0">
                <a:solidFill>
                  <a:srgbClr val="000000"/>
                </a:solidFill>
                <a:latin typeface="Arial"/>
                <a:ea typeface="Arial"/>
                <a:cs typeface="Arial"/>
                <a:sym typeface="Arial"/>
              </a:rPr>
              <a:t> </a:t>
            </a:r>
            <a:endParaRPr sz="4480" kern="0">
              <a:solidFill>
                <a:srgbClr val="000000"/>
              </a:solidFill>
              <a:latin typeface="Arial"/>
              <a:ea typeface="Arial"/>
              <a:cs typeface="Arial"/>
              <a:sym typeface="Arial"/>
            </a:endParaRPr>
          </a:p>
        </p:txBody>
      </p:sp>
      <p:sp>
        <p:nvSpPr>
          <p:cNvPr id="65" name="Google Shape;65;g35c202e54d7_0_439"/>
          <p:cNvSpPr txBox="1"/>
          <p:nvPr/>
        </p:nvSpPr>
        <p:spPr>
          <a:xfrm>
            <a:off x="9760880" y="11004205"/>
            <a:ext cx="19521600" cy="984756"/>
          </a:xfrm>
          <a:prstGeom prst="rect">
            <a:avLst/>
          </a:prstGeom>
          <a:noFill/>
          <a:ln>
            <a:noFill/>
          </a:ln>
        </p:spPr>
        <p:txBody>
          <a:bodyPr spcFirstLastPara="1" wrap="square" lIns="292560" tIns="146240" rIns="292560" bIns="146240" anchor="t" anchorCtr="0">
            <a:spAutoFit/>
          </a:bodyPr>
          <a:lstStyle/>
          <a:p>
            <a:pPr defTabSz="2926080">
              <a:buClr>
                <a:srgbClr val="000000"/>
              </a:buClr>
              <a:buSzPts val="1400"/>
            </a:pPr>
            <a:r>
              <a:rPr lang="en-US" sz="4480" kern="0">
                <a:solidFill>
                  <a:srgbClr val="000000"/>
                </a:solidFill>
                <a:latin typeface="Arial"/>
                <a:ea typeface="Arial"/>
                <a:cs typeface="Arial"/>
                <a:sym typeface="Arial"/>
              </a:rPr>
              <a:t> </a:t>
            </a:r>
            <a:endParaRPr sz="4480" kern="0">
              <a:solidFill>
                <a:srgbClr val="000000"/>
              </a:solidFill>
              <a:latin typeface="Arial"/>
              <a:ea typeface="Arial"/>
              <a:cs typeface="Arial"/>
              <a:sym typeface="Arial"/>
            </a:endParaRPr>
          </a:p>
        </p:txBody>
      </p:sp>
      <p:pic>
        <p:nvPicPr>
          <p:cNvPr id="66" name="Google Shape;66;g35c202e54d7_0_439" descr="A black background with a black square&#10;&#10;Description automatically generated with medium confidence"/>
          <p:cNvPicPr preferRelativeResize="0"/>
          <p:nvPr/>
        </p:nvPicPr>
        <p:blipFill rotWithShape="1">
          <a:blip r:embed="rId5">
            <a:alphaModFix/>
          </a:blip>
          <a:srcRect/>
          <a:stretch/>
        </p:blipFill>
        <p:spPr>
          <a:xfrm>
            <a:off x="17075302" y="2599109"/>
            <a:ext cx="5909306" cy="2954653"/>
          </a:xfrm>
          <a:prstGeom prst="rect">
            <a:avLst/>
          </a:prstGeom>
          <a:noFill/>
          <a:ln>
            <a:noFill/>
          </a:ln>
        </p:spPr>
      </p:pic>
      <p:sp>
        <p:nvSpPr>
          <p:cNvPr id="67" name="Google Shape;67;g35c202e54d7_0_439"/>
          <p:cNvSpPr txBox="1"/>
          <p:nvPr/>
        </p:nvSpPr>
        <p:spPr>
          <a:xfrm>
            <a:off x="10329882" y="16286168"/>
            <a:ext cx="19521600" cy="5712204"/>
          </a:xfrm>
          <a:prstGeom prst="rect">
            <a:avLst/>
          </a:prstGeom>
          <a:noFill/>
          <a:ln>
            <a:noFill/>
          </a:ln>
        </p:spPr>
        <p:txBody>
          <a:bodyPr spcFirstLastPara="1" wrap="square" lIns="292560" tIns="146240" rIns="292560" bIns="146240" anchor="t" anchorCtr="0">
            <a:spAutoFit/>
          </a:bodyPr>
          <a:lstStyle/>
          <a:p>
            <a:pPr algn="ctr" defTabSz="2926080">
              <a:buClr>
                <a:srgbClr val="000000"/>
              </a:buClr>
              <a:buSzPts val="2000"/>
            </a:pPr>
            <a:r>
              <a:rPr lang="en-US" sz="7040" b="1" kern="0" dirty="0">
                <a:solidFill>
                  <a:srgbClr val="595959"/>
                </a:solidFill>
                <a:latin typeface="Montserrat"/>
                <a:ea typeface="Montserrat"/>
                <a:cs typeface="Montserrat"/>
                <a:sym typeface="Montserrat"/>
              </a:rPr>
              <a:t>Zeyneb Magavi</a:t>
            </a:r>
          </a:p>
          <a:p>
            <a:pPr algn="ctr" defTabSz="2926080">
              <a:buClr>
                <a:srgbClr val="000000"/>
              </a:buClr>
              <a:buSzPts val="2000"/>
            </a:pPr>
            <a:endParaRPr lang="en-US" sz="7040" b="1" kern="0" dirty="0">
              <a:solidFill>
                <a:srgbClr val="595959"/>
              </a:solidFill>
              <a:latin typeface="Montserrat"/>
              <a:ea typeface="Montserrat"/>
              <a:cs typeface="Montserrat"/>
              <a:sym typeface="Montserrat"/>
            </a:endParaRPr>
          </a:p>
          <a:p>
            <a:pPr algn="ctr" defTabSz="2926080">
              <a:buClr>
                <a:srgbClr val="000000"/>
              </a:buClr>
              <a:buSzPts val="2000"/>
            </a:pPr>
            <a:r>
              <a:rPr lang="en-US" sz="7040" b="1" kern="0" dirty="0">
                <a:solidFill>
                  <a:srgbClr val="595959"/>
                </a:solidFill>
                <a:latin typeface="Montserrat"/>
                <a:ea typeface="Montserrat"/>
                <a:cs typeface="Montserrat"/>
                <a:sym typeface="Montserrat"/>
              </a:rPr>
              <a:t>NECPUC May 2025</a:t>
            </a:r>
            <a:endParaRPr sz="7040" b="1" kern="0" dirty="0">
              <a:solidFill>
                <a:srgbClr val="000000"/>
              </a:solidFill>
              <a:latin typeface="Montserrat"/>
              <a:ea typeface="Montserrat"/>
              <a:cs typeface="Montserrat"/>
              <a:sym typeface="Montserrat"/>
            </a:endParaRPr>
          </a:p>
          <a:p>
            <a:pPr defTabSz="2926080">
              <a:buClr>
                <a:srgbClr val="000000"/>
              </a:buClr>
              <a:buSzPts val="2000"/>
            </a:pPr>
            <a:br>
              <a:rPr lang="en-US" sz="7040" b="1" kern="0" dirty="0">
                <a:solidFill>
                  <a:srgbClr val="000000"/>
                </a:solidFill>
                <a:latin typeface="Montserrat"/>
                <a:ea typeface="Montserrat"/>
                <a:cs typeface="Montserrat"/>
                <a:sym typeface="Montserrat"/>
              </a:rPr>
            </a:br>
            <a:endParaRPr sz="7040" b="1" kern="0" dirty="0">
              <a:solidFill>
                <a:srgbClr val="000000"/>
              </a:solidFill>
              <a:latin typeface="Montserrat"/>
              <a:ea typeface="Montserrat"/>
              <a:cs typeface="Montserrat"/>
              <a:sym typeface="Montserrat"/>
            </a:endParaRPr>
          </a:p>
        </p:txBody>
      </p:sp>
      <p:sp>
        <p:nvSpPr>
          <p:cNvPr id="69" name="Google Shape;69;g35c202e54d7_0_439"/>
          <p:cNvSpPr/>
          <p:nvPr/>
        </p:nvSpPr>
        <p:spPr>
          <a:xfrm>
            <a:off x="-22" y="16511453"/>
            <a:ext cx="38310720" cy="3656640"/>
          </a:xfrm>
          <a:prstGeom prst="rect">
            <a:avLst/>
          </a:prstGeom>
          <a:noFill/>
          <a:ln>
            <a:noFill/>
          </a:ln>
        </p:spPr>
        <p:txBody>
          <a:bodyPr spcFirstLastPara="1" wrap="square" lIns="0" tIns="0" rIns="0" bIns="0" anchor="t" anchorCtr="0">
            <a:noAutofit/>
          </a:bodyPr>
          <a:lstStyle/>
          <a:p>
            <a:pPr algn="ctr" defTabSz="2926080">
              <a:lnSpc>
                <a:spcPct val="141750"/>
              </a:lnSpc>
              <a:buClr>
                <a:srgbClr val="2A2921"/>
              </a:buClr>
              <a:buSzPts val="3200"/>
            </a:pPr>
            <a:endParaRPr sz="15360" kern="0">
              <a:solidFill>
                <a:srgbClr val="000000"/>
              </a:solidFill>
              <a:latin typeface="Montserrat SemiBold"/>
              <a:ea typeface="Montserrat SemiBold"/>
              <a:cs typeface="Montserrat SemiBold"/>
              <a:sym typeface="Montserrat SemiBo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g35c202e54d7_0_464"/>
          <p:cNvSpPr/>
          <p:nvPr/>
        </p:nvSpPr>
        <p:spPr>
          <a:xfrm>
            <a:off x="20758013" y="9422515"/>
            <a:ext cx="719040" cy="984000"/>
          </a:xfrm>
          <a:prstGeom prst="rect">
            <a:avLst/>
          </a:prstGeom>
          <a:noFill/>
          <a:ln>
            <a:noFill/>
          </a:ln>
        </p:spPr>
        <p:txBody>
          <a:bodyPr spcFirstLastPara="1" wrap="square" lIns="292560" tIns="146240" rIns="292560" bIns="146240" anchor="t" anchorCtr="0">
            <a:noAutofit/>
          </a:bodyPr>
          <a:lstStyle/>
          <a:p>
            <a:pPr defTabSz="2926080">
              <a:buClr>
                <a:srgbClr val="000000"/>
              </a:buClr>
              <a:buSzPts val="1500"/>
            </a:pPr>
            <a:r>
              <a:rPr lang="en-US" sz="4800" kern="0">
                <a:solidFill>
                  <a:srgbClr val="000000"/>
                </a:solidFill>
                <a:latin typeface="Calibri"/>
                <a:ea typeface="Calibri"/>
                <a:cs typeface="Calibri"/>
                <a:sym typeface="Calibri"/>
              </a:rPr>
              <a:t> </a:t>
            </a:r>
            <a:endParaRPr sz="6080" kern="0">
              <a:solidFill>
                <a:srgbClr val="000000"/>
              </a:solidFill>
              <a:latin typeface="Calibri"/>
              <a:ea typeface="Calibri"/>
              <a:cs typeface="Calibri"/>
              <a:sym typeface="Calibri"/>
            </a:endParaRPr>
          </a:p>
        </p:txBody>
      </p:sp>
      <p:grpSp>
        <p:nvGrpSpPr>
          <p:cNvPr id="107" name="Google Shape;107;g35c202e54d7_0_464"/>
          <p:cNvGrpSpPr/>
          <p:nvPr/>
        </p:nvGrpSpPr>
        <p:grpSpPr>
          <a:xfrm>
            <a:off x="-2101837" y="-1596982"/>
            <a:ext cx="25751040" cy="25139520"/>
            <a:chOff x="2112134" y="-309093"/>
            <a:chExt cx="8047200" cy="7856100"/>
          </a:xfrm>
        </p:grpSpPr>
        <p:pic>
          <p:nvPicPr>
            <p:cNvPr id="108" name="Google Shape;108;g35c202e54d7_0_464" descr="A colorful planet with continents&#10;&#10;Description automatically generated with medium confidence"/>
            <p:cNvPicPr preferRelativeResize="0"/>
            <p:nvPr/>
          </p:nvPicPr>
          <p:blipFill rotWithShape="1">
            <a:blip r:embed="rId3">
              <a:alphaModFix/>
            </a:blip>
            <a:srcRect/>
            <a:stretch/>
          </p:blipFill>
          <p:spPr>
            <a:xfrm>
              <a:off x="3304664" y="856444"/>
              <a:ext cx="5582671" cy="5436991"/>
            </a:xfrm>
            <a:prstGeom prst="rect">
              <a:avLst/>
            </a:prstGeom>
            <a:noFill/>
            <a:ln>
              <a:noFill/>
            </a:ln>
          </p:spPr>
        </p:pic>
        <p:sp>
          <p:nvSpPr>
            <p:cNvPr id="109" name="Google Shape;109;g35c202e54d7_0_464"/>
            <p:cNvSpPr/>
            <p:nvPr/>
          </p:nvSpPr>
          <p:spPr>
            <a:xfrm>
              <a:off x="2112134" y="-309093"/>
              <a:ext cx="8047200" cy="7856100"/>
            </a:xfrm>
            <a:prstGeom prst="donut">
              <a:avLst>
                <a:gd name="adj" fmla="val 17906"/>
              </a:avLst>
            </a:prstGeom>
            <a:solidFill>
              <a:schemeClr val="lt1"/>
            </a:solidFill>
            <a:ln>
              <a:noFill/>
            </a:ln>
          </p:spPr>
          <p:txBody>
            <a:bodyPr spcFirstLastPara="1" wrap="square" lIns="292560" tIns="146240" rIns="292560" bIns="146240" anchor="ctr" anchorCtr="0">
              <a:noAutofit/>
            </a:bodyPr>
            <a:lstStyle/>
            <a:p>
              <a:pPr algn="ctr" defTabSz="2926080">
                <a:buClr>
                  <a:srgbClr val="000000"/>
                </a:buClr>
                <a:buSzPts val="1400"/>
              </a:pPr>
              <a:endParaRPr sz="4480" kern="0">
                <a:solidFill>
                  <a:srgbClr val="000000"/>
                </a:solidFill>
                <a:latin typeface="Arial"/>
                <a:ea typeface="Arial"/>
                <a:cs typeface="Arial"/>
                <a:sym typeface="Arial"/>
              </a:endParaRPr>
            </a:p>
          </p:txBody>
        </p:sp>
      </p:grpSp>
      <p:sp>
        <p:nvSpPr>
          <p:cNvPr id="110" name="Google Shape;110;g35c202e54d7_0_464"/>
          <p:cNvSpPr/>
          <p:nvPr/>
        </p:nvSpPr>
        <p:spPr>
          <a:xfrm>
            <a:off x="21254723" y="3064720"/>
            <a:ext cx="25256640" cy="3656640"/>
          </a:xfrm>
          <a:prstGeom prst="rect">
            <a:avLst/>
          </a:prstGeom>
          <a:noFill/>
          <a:ln>
            <a:noFill/>
          </a:ln>
        </p:spPr>
        <p:txBody>
          <a:bodyPr spcFirstLastPara="1" wrap="square" lIns="0" tIns="0" rIns="0" bIns="0" anchor="t" anchorCtr="0">
            <a:noAutofit/>
          </a:bodyPr>
          <a:lstStyle/>
          <a:p>
            <a:pPr defTabSz="2926080">
              <a:lnSpc>
                <a:spcPct val="141750"/>
              </a:lnSpc>
              <a:buClr>
                <a:srgbClr val="2A2921"/>
              </a:buClr>
              <a:buSzPts val="3200"/>
            </a:pPr>
            <a:r>
              <a:rPr lang="en-US" sz="8960" b="1" kern="0">
                <a:solidFill>
                  <a:srgbClr val="2A2921"/>
                </a:solidFill>
                <a:latin typeface="Montserrat SemiBold"/>
                <a:ea typeface="Montserrat SemiBold"/>
                <a:cs typeface="Montserrat SemiBold"/>
                <a:sym typeface="Montserrat SemiBold"/>
              </a:rPr>
              <a:t>The ‘Thermal Opportunity’</a:t>
            </a:r>
            <a:endParaRPr sz="8960" b="1" kern="0">
              <a:solidFill>
                <a:srgbClr val="000000"/>
              </a:solidFill>
              <a:latin typeface="Montserrat SemiBold"/>
              <a:ea typeface="Montserrat SemiBold"/>
              <a:cs typeface="Montserrat SemiBold"/>
              <a:sym typeface="Montserrat SemiBold"/>
            </a:endParaRPr>
          </a:p>
        </p:txBody>
      </p:sp>
      <p:sp>
        <p:nvSpPr>
          <p:cNvPr id="111" name="Google Shape;111;g35c202e54d7_0_464"/>
          <p:cNvSpPr txBox="1"/>
          <p:nvPr/>
        </p:nvSpPr>
        <p:spPr>
          <a:xfrm>
            <a:off x="21477053" y="11635232"/>
            <a:ext cx="15464640" cy="6204646"/>
          </a:xfrm>
          <a:prstGeom prst="rect">
            <a:avLst/>
          </a:prstGeom>
          <a:noFill/>
          <a:ln>
            <a:noFill/>
          </a:ln>
        </p:spPr>
        <p:txBody>
          <a:bodyPr spcFirstLastPara="1" wrap="square" lIns="292560" tIns="146240" rIns="292560" bIns="146240" anchor="t" anchorCtr="0">
            <a:spAutoFit/>
          </a:bodyPr>
          <a:lstStyle/>
          <a:p>
            <a:pPr defTabSz="2926080">
              <a:buClr>
                <a:srgbClr val="000000"/>
              </a:buClr>
              <a:buSzPts val="2000"/>
            </a:pPr>
            <a:r>
              <a:rPr lang="en-US" sz="6400" kern="0">
                <a:solidFill>
                  <a:srgbClr val="000000"/>
                </a:solidFill>
                <a:latin typeface="Arial"/>
                <a:ea typeface="Arial"/>
                <a:cs typeface="Arial"/>
                <a:sym typeface="Arial"/>
              </a:rPr>
              <a:t>“The technical potential of geothermal would be more than enough to meet all heat demand in Africa, China, Europe, Southeast Asia, and the United States.”</a:t>
            </a:r>
            <a:endParaRPr sz="4480" kern="0">
              <a:solidFill>
                <a:srgbClr val="000000"/>
              </a:solidFill>
              <a:latin typeface="Arial"/>
              <a:ea typeface="Arial"/>
              <a:cs typeface="Arial"/>
              <a:sym typeface="Arial"/>
            </a:endParaRPr>
          </a:p>
          <a:p>
            <a:pPr defTabSz="2926080">
              <a:buClr>
                <a:srgbClr val="000000"/>
              </a:buClr>
              <a:buSzPts val="2000"/>
            </a:pPr>
            <a:endParaRPr sz="6400" kern="0">
              <a:solidFill>
                <a:srgbClr val="000000"/>
              </a:solidFill>
              <a:latin typeface="Arial"/>
              <a:ea typeface="Arial"/>
              <a:cs typeface="Arial"/>
              <a:sym typeface="Arial"/>
            </a:endParaRPr>
          </a:p>
          <a:p>
            <a:pPr marL="1097280" indent="-1097280" algn="r" defTabSz="2926080">
              <a:buClr>
                <a:srgbClr val="000000"/>
              </a:buClr>
              <a:buSzPts val="2000"/>
              <a:buFont typeface="Arial"/>
              <a:buChar char="-"/>
            </a:pPr>
            <a:r>
              <a:rPr lang="en-US" sz="6400" kern="0">
                <a:solidFill>
                  <a:srgbClr val="000000"/>
                </a:solidFill>
                <a:latin typeface="Arial"/>
                <a:ea typeface="Arial"/>
                <a:cs typeface="Arial"/>
                <a:sym typeface="Arial"/>
              </a:rPr>
              <a:t>IEA December 2024</a:t>
            </a:r>
            <a:endParaRPr sz="4480" kern="0">
              <a:solidFill>
                <a:srgbClr val="000000"/>
              </a:solidFill>
              <a:latin typeface="Arial"/>
              <a:ea typeface="Arial"/>
              <a:cs typeface="Arial"/>
              <a:sym typeface="Arial"/>
            </a:endParaRPr>
          </a:p>
        </p:txBody>
      </p:sp>
      <p:sp>
        <p:nvSpPr>
          <p:cNvPr id="112" name="Google Shape;112;g35c202e54d7_0_464"/>
          <p:cNvSpPr txBox="1"/>
          <p:nvPr/>
        </p:nvSpPr>
        <p:spPr>
          <a:xfrm>
            <a:off x="21477053" y="5481712"/>
            <a:ext cx="15464640" cy="4924296"/>
          </a:xfrm>
          <a:prstGeom prst="rect">
            <a:avLst/>
          </a:prstGeom>
          <a:noFill/>
          <a:ln>
            <a:noFill/>
          </a:ln>
        </p:spPr>
        <p:txBody>
          <a:bodyPr spcFirstLastPara="1" wrap="square" lIns="292560" tIns="146240" rIns="292560" bIns="146240" anchor="t" anchorCtr="0">
            <a:spAutoFit/>
          </a:bodyPr>
          <a:lstStyle/>
          <a:p>
            <a:pPr defTabSz="2926080">
              <a:buClr>
                <a:srgbClr val="000000"/>
              </a:buClr>
              <a:buSzPts val="2000"/>
            </a:pPr>
            <a:endParaRPr sz="4480" kern="0">
              <a:solidFill>
                <a:srgbClr val="000000"/>
              </a:solidFill>
              <a:latin typeface="Arial"/>
              <a:ea typeface="Arial"/>
              <a:cs typeface="Arial"/>
              <a:sym typeface="Arial"/>
            </a:endParaRPr>
          </a:p>
          <a:p>
            <a:pPr defTabSz="2926080">
              <a:buClr>
                <a:srgbClr val="000000"/>
              </a:buClr>
            </a:pPr>
            <a:r>
              <a:rPr lang="en-US" sz="6400" b="1" kern="0">
                <a:solidFill>
                  <a:srgbClr val="000000"/>
                </a:solidFill>
                <a:latin typeface="Arial"/>
                <a:cs typeface="Arial"/>
                <a:sym typeface="Arial"/>
              </a:rPr>
              <a:t>The earth last year absorbed, as thermal energy, more than ten times the energy, of all forms, that all of humanity used.</a:t>
            </a:r>
            <a:endParaRPr sz="4480" b="1" kern="0">
              <a:solidFill>
                <a:srgbClr val="000000"/>
              </a:solidFill>
              <a:latin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pic>
        <p:nvPicPr>
          <p:cNvPr id="142" name="Google Shape;142;g35c202e54d7_0_474" title="Types of Geo_Updated 2025_Title.png"/>
          <p:cNvPicPr preferRelativeResize="0"/>
          <p:nvPr/>
        </p:nvPicPr>
        <p:blipFill>
          <a:blip r:embed="rId3">
            <a:alphaModFix/>
          </a:blip>
          <a:stretch>
            <a:fillRect/>
          </a:stretch>
        </p:blipFill>
        <p:spPr>
          <a:xfrm>
            <a:off x="0" y="1394938"/>
            <a:ext cx="30768154" cy="20550662"/>
          </a:xfrm>
          <a:prstGeom prst="rect">
            <a:avLst/>
          </a:prstGeom>
          <a:noFill/>
          <a:ln>
            <a:noFill/>
          </a:ln>
        </p:spPr>
      </p:pic>
      <p:sp>
        <p:nvSpPr>
          <p:cNvPr id="143" name="Google Shape;143;g35c202e54d7_0_474"/>
          <p:cNvSpPr/>
          <p:nvPr/>
        </p:nvSpPr>
        <p:spPr>
          <a:xfrm>
            <a:off x="452880" y="1716480"/>
            <a:ext cx="19968960" cy="20592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292560" tIns="292560" rIns="292560" bIns="292560" anchor="ctr" anchorCtr="0">
            <a:noAutofit/>
          </a:bodyPr>
          <a:lstStyle/>
          <a:p>
            <a:pPr algn="ctr" defTabSz="2926080">
              <a:buClr>
                <a:srgbClr val="000000"/>
              </a:buClr>
            </a:pPr>
            <a:endParaRPr sz="4480" kern="0">
              <a:solidFill>
                <a:srgbClr val="000000"/>
              </a:solidFill>
              <a:latin typeface="Arial"/>
              <a:cs typeface="Arial"/>
              <a:sym typeface="Arial"/>
            </a:endParaRPr>
          </a:p>
        </p:txBody>
      </p:sp>
      <p:sp>
        <p:nvSpPr>
          <p:cNvPr id="144" name="Google Shape;144;g35c202e54d7_0_474"/>
          <p:cNvSpPr txBox="1"/>
          <p:nvPr/>
        </p:nvSpPr>
        <p:spPr>
          <a:xfrm>
            <a:off x="30876902" y="908774"/>
            <a:ext cx="8137920" cy="5776320"/>
          </a:xfrm>
          <a:prstGeom prst="rect">
            <a:avLst/>
          </a:prstGeom>
          <a:noFill/>
          <a:ln>
            <a:noFill/>
          </a:ln>
        </p:spPr>
        <p:txBody>
          <a:bodyPr spcFirstLastPara="1" wrap="square" lIns="389920" tIns="389920" rIns="389920" bIns="389920" anchor="t" anchorCtr="0">
            <a:noAutofit/>
          </a:bodyPr>
          <a:lstStyle/>
          <a:p>
            <a:pPr defTabSz="2926080">
              <a:buClr>
                <a:srgbClr val="000000"/>
              </a:buClr>
              <a:buSzPts val="2000"/>
            </a:pPr>
            <a:r>
              <a:rPr lang="en-US" sz="5974" kern="0" dirty="0">
                <a:solidFill>
                  <a:srgbClr val="000000"/>
                </a:solidFill>
                <a:latin typeface="Montserrat Light"/>
                <a:ea typeface="Montserrat Light"/>
                <a:cs typeface="Montserrat Light"/>
                <a:sym typeface="Montserrat Light"/>
              </a:rPr>
              <a:t>All Geothermal Technologies</a:t>
            </a:r>
            <a:endParaRPr sz="4694" kern="0" dirty="0">
              <a:solidFill>
                <a:srgbClr val="000000"/>
              </a:solidFill>
              <a:latin typeface="Montserrat Light"/>
              <a:ea typeface="Montserrat Light"/>
              <a:cs typeface="Montserrat Light"/>
              <a:sym typeface="Montserrat Light"/>
            </a:endParaRPr>
          </a:p>
          <a:p>
            <a:pPr defTabSz="2926080">
              <a:buClr>
                <a:srgbClr val="000000"/>
              </a:buClr>
              <a:buSzPts val="1867"/>
            </a:pPr>
            <a:r>
              <a:rPr lang="en-US" sz="5974" kern="0" dirty="0">
                <a:solidFill>
                  <a:srgbClr val="000000"/>
                </a:solidFill>
                <a:latin typeface="Montserrat Light"/>
                <a:ea typeface="Montserrat Light"/>
                <a:cs typeface="Montserrat Light"/>
                <a:sym typeface="Montserrat Light"/>
              </a:rPr>
              <a:t>provide STABLE non-intermittent energy</a:t>
            </a:r>
            <a:endParaRPr sz="4480" kern="0" dirty="0">
              <a:solidFill>
                <a:srgbClr val="000000"/>
              </a:solidFill>
              <a:latin typeface="Arial"/>
              <a:ea typeface="Arial"/>
              <a:cs typeface="Arial"/>
              <a:sym typeface="Arial"/>
            </a:endParaRPr>
          </a:p>
          <a:p>
            <a:pPr defTabSz="2926080">
              <a:buClr>
                <a:srgbClr val="000000"/>
              </a:buClr>
              <a:buSzPts val="1867"/>
            </a:pPr>
            <a:endParaRPr sz="5974" kern="0" dirty="0">
              <a:solidFill>
                <a:srgbClr val="000000"/>
              </a:solidFill>
              <a:latin typeface="Montserrat Light"/>
              <a:ea typeface="Montserrat Light"/>
              <a:cs typeface="Montserrat Light"/>
              <a:sym typeface="Montserrat Light"/>
            </a:endParaRPr>
          </a:p>
          <a:p>
            <a:pPr defTabSz="2926080">
              <a:buClr>
                <a:srgbClr val="000000"/>
              </a:buClr>
              <a:buSzPts val="1867"/>
            </a:pPr>
            <a:endParaRPr sz="5974" kern="0" dirty="0">
              <a:solidFill>
                <a:srgbClr val="000000"/>
              </a:solidFill>
              <a:latin typeface="Montserrat Light"/>
              <a:ea typeface="Montserrat Light"/>
              <a:cs typeface="Montserrat Light"/>
              <a:sym typeface="Montserrat Light"/>
            </a:endParaRPr>
          </a:p>
          <a:p>
            <a:pPr defTabSz="2926080">
              <a:buClr>
                <a:srgbClr val="000000"/>
              </a:buClr>
              <a:buSzPts val="1867"/>
            </a:pPr>
            <a:endParaRPr sz="5974" kern="0" dirty="0">
              <a:solidFill>
                <a:srgbClr val="000000"/>
              </a:solidFill>
              <a:latin typeface="Montserrat Light"/>
              <a:ea typeface="Montserrat Light"/>
              <a:cs typeface="Montserrat Light"/>
              <a:sym typeface="Montserrat Light"/>
            </a:endParaRPr>
          </a:p>
          <a:p>
            <a:pPr defTabSz="2926080">
              <a:buClr>
                <a:srgbClr val="000000"/>
              </a:buClr>
            </a:pPr>
            <a:r>
              <a:rPr lang="en-US" sz="5120" kern="0" dirty="0">
                <a:solidFill>
                  <a:srgbClr val="000000"/>
                </a:solidFill>
                <a:latin typeface="Montserrat Light"/>
                <a:ea typeface="Montserrat Light"/>
                <a:cs typeface="Montserrat Light"/>
                <a:sym typeface="Montserrat Light"/>
              </a:rPr>
              <a:t>Ambient Geothermal is the Anywhere Geo</a:t>
            </a:r>
          </a:p>
          <a:p>
            <a:pPr defTabSz="2926080">
              <a:buClr>
                <a:srgbClr val="000000"/>
              </a:buClr>
            </a:pPr>
            <a:endParaRPr lang="en-US" sz="5120" kern="0" dirty="0">
              <a:solidFill>
                <a:srgbClr val="000000"/>
              </a:solidFill>
              <a:latin typeface="Montserrat Light"/>
              <a:ea typeface="Montserrat Light"/>
              <a:cs typeface="Montserrat Light"/>
              <a:sym typeface="Montserrat Light"/>
            </a:endParaRPr>
          </a:p>
          <a:p>
            <a:pPr defTabSz="2926080">
              <a:buClr>
                <a:srgbClr val="000000"/>
              </a:buClr>
            </a:pPr>
            <a:endParaRPr sz="5120" kern="0" dirty="0">
              <a:solidFill>
                <a:srgbClr val="000000"/>
              </a:solidFill>
              <a:latin typeface="Montserrat Light"/>
              <a:ea typeface="Montserrat Light"/>
              <a:cs typeface="Montserrat Light"/>
              <a:sym typeface="Montserrat Light"/>
            </a:endParaRPr>
          </a:p>
          <a:p>
            <a:pPr defTabSz="2926080">
              <a:buClr>
                <a:srgbClr val="000000"/>
              </a:buClr>
            </a:pPr>
            <a:endParaRPr sz="5120" kern="0" dirty="0">
              <a:solidFill>
                <a:srgbClr val="000000"/>
              </a:solidFill>
              <a:latin typeface="Montserrat Light"/>
              <a:ea typeface="Montserrat Light"/>
              <a:cs typeface="Montserrat Light"/>
              <a:sym typeface="Montserrat Light"/>
            </a:endParaRPr>
          </a:p>
          <a:p>
            <a:pPr defTabSz="2926080">
              <a:buClr>
                <a:srgbClr val="000000"/>
              </a:buClr>
            </a:pPr>
            <a:endParaRPr sz="5120" kern="0" dirty="0">
              <a:solidFill>
                <a:srgbClr val="000000"/>
              </a:solidFill>
              <a:latin typeface="Montserrat Light"/>
              <a:ea typeface="Montserrat Light"/>
              <a:cs typeface="Montserrat Light"/>
              <a:sym typeface="Montserrat Light"/>
            </a:endParaRPr>
          </a:p>
          <a:p>
            <a:pPr defTabSz="2926080">
              <a:buClr>
                <a:srgbClr val="000000"/>
              </a:buClr>
              <a:buSzPts val="1867"/>
            </a:pPr>
            <a:endParaRPr sz="5974" kern="0" dirty="0">
              <a:solidFill>
                <a:srgbClr val="000000"/>
              </a:solidFill>
              <a:latin typeface="Montserrat Light"/>
              <a:ea typeface="Montserrat Light"/>
              <a:cs typeface="Montserrat Light"/>
              <a:sym typeface="Montserrat Light"/>
            </a:endParaRPr>
          </a:p>
          <a:p>
            <a:pPr defTabSz="2926080">
              <a:buClr>
                <a:srgbClr val="000000"/>
              </a:buClr>
              <a:buSzPts val="2000"/>
            </a:pPr>
            <a:endParaRPr sz="6400" kern="0" dirty="0">
              <a:solidFill>
                <a:srgbClr val="000000"/>
              </a:solidFill>
              <a:latin typeface="Montserrat Light"/>
              <a:ea typeface="Montserrat Light"/>
              <a:cs typeface="Montserrat Light"/>
              <a:sym typeface="Montserrat Light"/>
            </a:endParaRPr>
          </a:p>
        </p:txBody>
      </p:sp>
      <p:cxnSp>
        <p:nvCxnSpPr>
          <p:cNvPr id="145" name="Google Shape;145;g35c202e54d7_0_474"/>
          <p:cNvCxnSpPr/>
          <p:nvPr/>
        </p:nvCxnSpPr>
        <p:spPr>
          <a:xfrm>
            <a:off x="30768176" y="-227997"/>
            <a:ext cx="0" cy="22800960"/>
          </a:xfrm>
          <a:prstGeom prst="straightConnector1">
            <a:avLst/>
          </a:prstGeom>
          <a:noFill/>
          <a:ln w="9525" cap="flat" cmpd="sng">
            <a:solidFill>
              <a:srgbClr val="A5A5A5"/>
            </a:solidFill>
            <a:prstDash val="solid"/>
            <a:round/>
            <a:headEnd type="none" w="sm" len="sm"/>
            <a:tailEnd type="none" w="sm" len="sm"/>
          </a:ln>
        </p:spPr>
      </p:cxnSp>
      <p:pic>
        <p:nvPicPr>
          <p:cNvPr id="146" name="Google Shape;146;g35c202e54d7_0_474" title="Screenshot 2025-05-18 at 10.44.46 PM.png"/>
          <p:cNvPicPr preferRelativeResize="0"/>
          <p:nvPr/>
        </p:nvPicPr>
        <p:blipFill>
          <a:blip r:embed="rId4">
            <a:alphaModFix/>
          </a:blip>
          <a:stretch>
            <a:fillRect/>
          </a:stretch>
        </p:blipFill>
        <p:spPr>
          <a:xfrm>
            <a:off x="8" y="27"/>
            <a:ext cx="14333488" cy="21945597"/>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cxnSp>
        <p:nvCxnSpPr>
          <p:cNvPr id="181" name="Google Shape;181;g35c202e54d7_0_509"/>
          <p:cNvCxnSpPr/>
          <p:nvPr/>
        </p:nvCxnSpPr>
        <p:spPr>
          <a:xfrm>
            <a:off x="30768176" y="-227997"/>
            <a:ext cx="0" cy="22800960"/>
          </a:xfrm>
          <a:prstGeom prst="straightConnector1">
            <a:avLst/>
          </a:prstGeom>
          <a:noFill/>
          <a:ln w="9525" cap="flat" cmpd="sng">
            <a:solidFill>
              <a:srgbClr val="A5A5A5"/>
            </a:solidFill>
            <a:prstDash val="solid"/>
            <a:round/>
            <a:headEnd type="none" w="sm" len="sm"/>
            <a:tailEnd type="none" w="sm" len="sm"/>
          </a:ln>
        </p:spPr>
      </p:cxnSp>
      <p:sp>
        <p:nvSpPr>
          <p:cNvPr id="182" name="Google Shape;182;g35c202e54d7_0_509"/>
          <p:cNvSpPr txBox="1"/>
          <p:nvPr/>
        </p:nvSpPr>
        <p:spPr>
          <a:xfrm>
            <a:off x="30876928" y="1233971"/>
            <a:ext cx="7650240" cy="3958080"/>
          </a:xfrm>
          <a:prstGeom prst="rect">
            <a:avLst/>
          </a:prstGeom>
          <a:noFill/>
          <a:ln>
            <a:noFill/>
          </a:ln>
        </p:spPr>
        <p:txBody>
          <a:bodyPr spcFirstLastPara="1" wrap="square" lIns="389920" tIns="389920" rIns="389920" bIns="389920" anchor="t" anchorCtr="0">
            <a:noAutofit/>
          </a:bodyPr>
          <a:lstStyle/>
          <a:p>
            <a:pPr defTabSz="2926080">
              <a:buClr>
                <a:srgbClr val="000000"/>
              </a:buClr>
              <a:buSzPts val="1867"/>
            </a:pPr>
            <a:r>
              <a:rPr lang="en-US" sz="5974" kern="0">
                <a:solidFill>
                  <a:srgbClr val="000000"/>
                </a:solidFill>
                <a:latin typeface="Montserrat Light"/>
                <a:ea typeface="Montserrat Light"/>
                <a:cs typeface="Montserrat Light"/>
                <a:sym typeface="Montserrat Light"/>
              </a:rPr>
              <a:t>Components of a Thermal Energy Network each contribute efficiencies </a:t>
            </a:r>
            <a:endParaRPr sz="4480" kern="0">
              <a:solidFill>
                <a:srgbClr val="000000"/>
              </a:solidFill>
              <a:latin typeface="Arial"/>
              <a:ea typeface="Arial"/>
              <a:cs typeface="Arial"/>
              <a:sym typeface="Arial"/>
            </a:endParaRPr>
          </a:p>
          <a:p>
            <a:pPr defTabSz="2926080">
              <a:buClr>
                <a:srgbClr val="000000"/>
              </a:buClr>
              <a:buSzPts val="2400"/>
            </a:pPr>
            <a:endParaRPr sz="7680" kern="0">
              <a:solidFill>
                <a:srgbClr val="000000"/>
              </a:solidFill>
              <a:latin typeface="Montserrat Light"/>
              <a:ea typeface="Montserrat Light"/>
              <a:cs typeface="Montserrat Light"/>
              <a:sym typeface="Montserrat Light"/>
            </a:endParaRPr>
          </a:p>
          <a:p>
            <a:pPr defTabSz="2926080">
              <a:buClr>
                <a:srgbClr val="000000"/>
              </a:buClr>
              <a:buSzPts val="1867"/>
            </a:pPr>
            <a:r>
              <a:rPr lang="en-US" sz="5974" kern="0">
                <a:solidFill>
                  <a:srgbClr val="000000"/>
                </a:solidFill>
                <a:latin typeface="Montserrat Light"/>
                <a:ea typeface="Montserrat Light"/>
                <a:cs typeface="Montserrat Light"/>
                <a:sym typeface="Montserrat Light"/>
              </a:rPr>
              <a:t>Each component is OLD TECH.</a:t>
            </a:r>
            <a:endParaRPr sz="4480" kern="0">
              <a:solidFill>
                <a:srgbClr val="000000"/>
              </a:solidFill>
              <a:latin typeface="Arial"/>
              <a:ea typeface="Arial"/>
              <a:cs typeface="Arial"/>
              <a:sym typeface="Arial"/>
            </a:endParaRPr>
          </a:p>
          <a:p>
            <a:pPr defTabSz="2926080">
              <a:buClr>
                <a:srgbClr val="000000"/>
              </a:buClr>
              <a:buSzPts val="2400"/>
            </a:pPr>
            <a:endParaRPr sz="7680" kern="0">
              <a:solidFill>
                <a:srgbClr val="000000"/>
              </a:solidFill>
              <a:latin typeface="Montserrat Light"/>
              <a:ea typeface="Montserrat Light"/>
              <a:cs typeface="Montserrat Light"/>
              <a:sym typeface="Montserrat Light"/>
            </a:endParaRPr>
          </a:p>
          <a:p>
            <a:pPr defTabSz="2926080">
              <a:buClr>
                <a:srgbClr val="000000"/>
              </a:buClr>
              <a:buSzPts val="1867"/>
            </a:pPr>
            <a:r>
              <a:rPr lang="en-US" sz="5974" kern="0">
                <a:solidFill>
                  <a:srgbClr val="000000"/>
                </a:solidFill>
                <a:latin typeface="Montserrat Light"/>
                <a:ea typeface="Montserrat Light"/>
                <a:cs typeface="Montserrat Light"/>
                <a:sym typeface="Montserrat Light"/>
              </a:rPr>
              <a:t>Together they are NEW TECH.</a:t>
            </a:r>
            <a:endParaRPr sz="4480" kern="0">
              <a:solidFill>
                <a:srgbClr val="000000"/>
              </a:solidFill>
              <a:latin typeface="Arial"/>
              <a:ea typeface="Arial"/>
              <a:cs typeface="Arial"/>
              <a:sym typeface="Arial"/>
            </a:endParaRPr>
          </a:p>
          <a:p>
            <a:pPr defTabSz="2926080">
              <a:buClr>
                <a:srgbClr val="000000"/>
              </a:buClr>
              <a:buSzPts val="2400"/>
            </a:pPr>
            <a:endParaRPr sz="7680" kern="0">
              <a:solidFill>
                <a:srgbClr val="000000"/>
              </a:solidFill>
              <a:latin typeface="Montserrat Light"/>
              <a:ea typeface="Montserrat Light"/>
              <a:cs typeface="Montserrat Light"/>
              <a:sym typeface="Montserrat Light"/>
            </a:endParaRPr>
          </a:p>
          <a:p>
            <a:pPr defTabSz="2926080">
              <a:buClr>
                <a:srgbClr val="000000"/>
              </a:buClr>
              <a:buSzPts val="2400"/>
            </a:pPr>
            <a:endParaRPr sz="7680" kern="0">
              <a:solidFill>
                <a:srgbClr val="000000"/>
              </a:solidFill>
              <a:latin typeface="Montserrat Light"/>
              <a:ea typeface="Montserrat Light"/>
              <a:cs typeface="Montserrat Light"/>
              <a:sym typeface="Montserrat Light"/>
            </a:endParaRPr>
          </a:p>
          <a:p>
            <a:pPr defTabSz="2926080">
              <a:buClr>
                <a:srgbClr val="000000"/>
              </a:buClr>
              <a:buSzPts val="2400"/>
            </a:pPr>
            <a:endParaRPr sz="7680" kern="0">
              <a:solidFill>
                <a:srgbClr val="000000"/>
              </a:solidFill>
              <a:latin typeface="Montserrat Light"/>
              <a:ea typeface="Montserrat Light"/>
              <a:cs typeface="Montserrat Light"/>
              <a:sym typeface="Montserrat Light"/>
            </a:endParaRPr>
          </a:p>
          <a:p>
            <a:pPr defTabSz="2926080">
              <a:buClr>
                <a:srgbClr val="000000"/>
              </a:buClr>
              <a:buSzPts val="1867"/>
            </a:pPr>
            <a:endParaRPr sz="5974" kern="0">
              <a:solidFill>
                <a:srgbClr val="000000"/>
              </a:solidFill>
              <a:latin typeface="Montserrat Light"/>
              <a:ea typeface="Montserrat Light"/>
              <a:cs typeface="Montserrat Light"/>
              <a:sym typeface="Montserrat Light"/>
            </a:endParaRPr>
          </a:p>
          <a:p>
            <a:pPr defTabSz="2926080">
              <a:buClr>
                <a:srgbClr val="000000"/>
              </a:buClr>
              <a:buSzPts val="2400"/>
            </a:pPr>
            <a:endParaRPr sz="7680" kern="0">
              <a:solidFill>
                <a:srgbClr val="000000"/>
              </a:solidFill>
              <a:latin typeface="Montserrat Light"/>
              <a:ea typeface="Montserrat Light"/>
              <a:cs typeface="Montserrat Light"/>
              <a:sym typeface="Montserrat Light"/>
            </a:endParaRPr>
          </a:p>
          <a:p>
            <a:pPr defTabSz="2926080">
              <a:buClr>
                <a:srgbClr val="000000"/>
              </a:buClr>
              <a:buSzPts val="1467"/>
            </a:pPr>
            <a:endParaRPr sz="4694" kern="0">
              <a:solidFill>
                <a:srgbClr val="000000"/>
              </a:solidFill>
              <a:latin typeface="Montserrat Light"/>
              <a:ea typeface="Montserrat Light"/>
              <a:cs typeface="Montserrat Light"/>
              <a:sym typeface="Montserrat Light"/>
            </a:endParaRPr>
          </a:p>
          <a:p>
            <a:pPr defTabSz="2926080">
              <a:buClr>
                <a:srgbClr val="000000"/>
              </a:buClr>
              <a:buSzPts val="1867"/>
            </a:pPr>
            <a:endParaRPr sz="5974" kern="0">
              <a:solidFill>
                <a:srgbClr val="000000"/>
              </a:solidFill>
              <a:latin typeface="Montserrat Light"/>
              <a:ea typeface="Montserrat Light"/>
              <a:cs typeface="Montserrat Light"/>
              <a:sym typeface="Montserrat Light"/>
            </a:endParaRPr>
          </a:p>
          <a:p>
            <a:pPr defTabSz="2926080">
              <a:buClr>
                <a:srgbClr val="000000"/>
              </a:buClr>
              <a:buSzPts val="1867"/>
            </a:pPr>
            <a:endParaRPr sz="5974" kern="0">
              <a:solidFill>
                <a:srgbClr val="000000"/>
              </a:solidFill>
              <a:latin typeface="Montserrat"/>
              <a:ea typeface="Montserrat"/>
              <a:cs typeface="Montserrat"/>
              <a:sym typeface="Montserrat"/>
            </a:endParaRPr>
          </a:p>
        </p:txBody>
      </p:sp>
      <p:pic>
        <p:nvPicPr>
          <p:cNvPr id="183" name="Google Shape;183;g35c202e54d7_0_509"/>
          <p:cNvPicPr preferRelativeResize="0"/>
          <p:nvPr/>
        </p:nvPicPr>
        <p:blipFill rotWithShape="1">
          <a:blip r:embed="rId3">
            <a:alphaModFix/>
          </a:blip>
          <a:srcRect/>
          <a:stretch/>
        </p:blipFill>
        <p:spPr>
          <a:xfrm>
            <a:off x="1210890" y="9276086"/>
            <a:ext cx="14037395" cy="690880"/>
          </a:xfrm>
          <a:prstGeom prst="rect">
            <a:avLst/>
          </a:prstGeom>
          <a:noFill/>
          <a:ln>
            <a:noFill/>
          </a:ln>
        </p:spPr>
      </p:pic>
      <p:pic>
        <p:nvPicPr>
          <p:cNvPr id="184" name="Google Shape;184;g35c202e54d7_0_509"/>
          <p:cNvPicPr preferRelativeResize="0"/>
          <p:nvPr/>
        </p:nvPicPr>
        <p:blipFill rotWithShape="1">
          <a:blip r:embed="rId4">
            <a:alphaModFix/>
          </a:blip>
          <a:srcRect/>
          <a:stretch/>
        </p:blipFill>
        <p:spPr>
          <a:xfrm>
            <a:off x="2422637" y="13569355"/>
            <a:ext cx="11342432" cy="6430608"/>
          </a:xfrm>
          <a:prstGeom prst="rect">
            <a:avLst/>
          </a:prstGeom>
          <a:noFill/>
          <a:ln>
            <a:noFill/>
          </a:ln>
        </p:spPr>
      </p:pic>
      <p:pic>
        <p:nvPicPr>
          <p:cNvPr id="185" name="Google Shape;185;g35c202e54d7_0_509"/>
          <p:cNvPicPr preferRelativeResize="0"/>
          <p:nvPr/>
        </p:nvPicPr>
        <p:blipFill rotWithShape="1">
          <a:blip r:embed="rId5">
            <a:alphaModFix/>
          </a:blip>
          <a:srcRect/>
          <a:stretch/>
        </p:blipFill>
        <p:spPr>
          <a:xfrm>
            <a:off x="1210891" y="1152691"/>
            <a:ext cx="13765936" cy="4038400"/>
          </a:xfrm>
          <a:prstGeom prst="rect">
            <a:avLst/>
          </a:prstGeom>
          <a:noFill/>
          <a:ln>
            <a:noFill/>
          </a:ln>
        </p:spPr>
      </p:pic>
      <p:sp>
        <p:nvSpPr>
          <p:cNvPr id="186" name="Google Shape;186;g35c202e54d7_0_509"/>
          <p:cNvSpPr txBox="1"/>
          <p:nvPr/>
        </p:nvSpPr>
        <p:spPr>
          <a:xfrm>
            <a:off x="16170291" y="3698277"/>
            <a:ext cx="12192960" cy="4136965"/>
          </a:xfrm>
          <a:prstGeom prst="rect">
            <a:avLst/>
          </a:prstGeom>
          <a:solidFill>
            <a:schemeClr val="lt1"/>
          </a:solidFill>
          <a:ln>
            <a:noFill/>
          </a:ln>
        </p:spPr>
        <p:txBody>
          <a:bodyPr spcFirstLastPara="1" wrap="square" lIns="292560" tIns="146240" rIns="292560" bIns="146240" anchor="t" anchorCtr="0">
            <a:spAutoFit/>
          </a:bodyPr>
          <a:lstStyle/>
          <a:p>
            <a:pPr defTabSz="2926080">
              <a:buClr>
                <a:srgbClr val="000000"/>
              </a:buClr>
              <a:buSzPts val="1867"/>
            </a:pPr>
            <a:r>
              <a:rPr lang="en-US" sz="5974" b="1" kern="0" cap="small" dirty="0">
                <a:solidFill>
                  <a:srgbClr val="000000"/>
                </a:solidFill>
                <a:latin typeface="Montserrat Medium"/>
                <a:ea typeface="Montserrat Medium"/>
                <a:cs typeface="Montserrat Medium"/>
                <a:sym typeface="Montserrat Medium"/>
              </a:rPr>
              <a:t>BUILDINGS : </a:t>
            </a:r>
            <a:endParaRPr sz="4694" kern="0" dirty="0">
              <a:solidFill>
                <a:srgbClr val="000000"/>
              </a:solidFill>
              <a:latin typeface="Arial"/>
              <a:ea typeface="Arial"/>
              <a:cs typeface="Arial"/>
              <a:sym typeface="Arial"/>
            </a:endParaRPr>
          </a:p>
          <a:p>
            <a:pPr defTabSz="2926080">
              <a:buClr>
                <a:srgbClr val="000000"/>
              </a:buClr>
              <a:buSzPts val="1867"/>
            </a:pPr>
            <a:r>
              <a:rPr lang="en-US" sz="5974" kern="0" cap="small" dirty="0">
                <a:solidFill>
                  <a:srgbClr val="000000"/>
                </a:solidFill>
                <a:latin typeface="Montserrat Medium"/>
                <a:ea typeface="Montserrat Medium"/>
                <a:cs typeface="Montserrat Medium"/>
                <a:sym typeface="Montserrat Medium"/>
              </a:rPr>
              <a:t>(Geothermal Heating &amp; Cooling Equipment)</a:t>
            </a:r>
            <a:endParaRPr sz="4694" kern="0" dirty="0">
              <a:solidFill>
                <a:srgbClr val="000000"/>
              </a:solidFill>
              <a:latin typeface="Arial"/>
              <a:ea typeface="Arial"/>
              <a:cs typeface="Arial"/>
              <a:sym typeface="Arial"/>
            </a:endParaRPr>
          </a:p>
          <a:p>
            <a:pPr defTabSz="2926080">
              <a:lnSpc>
                <a:spcPct val="150000"/>
              </a:lnSpc>
              <a:buClr>
                <a:srgbClr val="000000"/>
              </a:buClr>
              <a:buSzPts val="1467"/>
            </a:pPr>
            <a:endParaRPr sz="4694" kern="0" cap="small" dirty="0">
              <a:solidFill>
                <a:srgbClr val="7F7F7F"/>
              </a:solidFill>
              <a:latin typeface="Montserrat Medium"/>
              <a:ea typeface="Montserrat Medium"/>
              <a:cs typeface="Montserrat Medium"/>
              <a:sym typeface="Montserrat Medium"/>
            </a:endParaRPr>
          </a:p>
        </p:txBody>
      </p:sp>
      <p:sp>
        <p:nvSpPr>
          <p:cNvPr id="187" name="Google Shape;187;g35c202e54d7_0_509"/>
          <p:cNvSpPr txBox="1"/>
          <p:nvPr/>
        </p:nvSpPr>
        <p:spPr>
          <a:xfrm>
            <a:off x="16170291" y="9073238"/>
            <a:ext cx="13346880" cy="2527999"/>
          </a:xfrm>
          <a:prstGeom prst="rect">
            <a:avLst/>
          </a:prstGeom>
          <a:solidFill>
            <a:schemeClr val="lt1"/>
          </a:solidFill>
          <a:ln>
            <a:noFill/>
          </a:ln>
        </p:spPr>
        <p:txBody>
          <a:bodyPr spcFirstLastPara="1" wrap="square" lIns="292560" tIns="146240" rIns="292560" bIns="146240" anchor="t" anchorCtr="0">
            <a:spAutoFit/>
          </a:bodyPr>
          <a:lstStyle/>
          <a:p>
            <a:pPr defTabSz="2926080">
              <a:buClr>
                <a:srgbClr val="000000"/>
              </a:buClr>
              <a:buSzPts val="2667"/>
            </a:pPr>
            <a:r>
              <a:rPr lang="en-US" sz="8534" b="1" kern="0" cap="small">
                <a:solidFill>
                  <a:srgbClr val="000000"/>
                </a:solidFill>
                <a:latin typeface="Montserrat Medium"/>
                <a:ea typeface="Montserrat Medium"/>
                <a:cs typeface="Montserrat Medium"/>
                <a:sym typeface="Montserrat Medium"/>
              </a:rPr>
              <a:t>distribution system:</a:t>
            </a:r>
            <a:r>
              <a:rPr lang="en-US" sz="5974" b="1" kern="0" cap="small">
                <a:solidFill>
                  <a:srgbClr val="000000"/>
                </a:solidFill>
                <a:latin typeface="Montserrat Medium"/>
                <a:ea typeface="Montserrat Medium"/>
                <a:cs typeface="Montserrat Medium"/>
                <a:sym typeface="Montserrat Medium"/>
              </a:rPr>
              <a:t> </a:t>
            </a:r>
            <a:r>
              <a:rPr lang="en-US" sz="5974" kern="0" cap="small">
                <a:solidFill>
                  <a:srgbClr val="000000"/>
                </a:solidFill>
                <a:latin typeface="Montserrat Medium"/>
                <a:ea typeface="Montserrat Medium"/>
                <a:cs typeface="Montserrat Medium"/>
                <a:sym typeface="Montserrat Medium"/>
              </a:rPr>
              <a:t>(Thermal Energy Network)</a:t>
            </a:r>
            <a:endParaRPr sz="4694" kern="0">
              <a:solidFill>
                <a:srgbClr val="000000"/>
              </a:solidFill>
              <a:latin typeface="Arial"/>
              <a:ea typeface="Arial"/>
              <a:cs typeface="Arial"/>
              <a:sym typeface="Arial"/>
            </a:endParaRPr>
          </a:p>
        </p:txBody>
      </p:sp>
      <p:sp>
        <p:nvSpPr>
          <p:cNvPr id="188" name="Google Shape;188;g35c202e54d7_0_509"/>
          <p:cNvSpPr txBox="1"/>
          <p:nvPr/>
        </p:nvSpPr>
        <p:spPr>
          <a:xfrm>
            <a:off x="16170294" y="13162453"/>
            <a:ext cx="14233920" cy="8733737"/>
          </a:xfrm>
          <a:prstGeom prst="rect">
            <a:avLst/>
          </a:prstGeom>
          <a:solidFill>
            <a:schemeClr val="lt1"/>
          </a:solidFill>
          <a:ln>
            <a:noFill/>
          </a:ln>
        </p:spPr>
        <p:txBody>
          <a:bodyPr spcFirstLastPara="1" wrap="square" lIns="292560" tIns="146240" rIns="292560" bIns="146240" anchor="t" anchorCtr="0">
            <a:spAutoFit/>
          </a:bodyPr>
          <a:lstStyle/>
          <a:p>
            <a:pPr defTabSz="2926080">
              <a:buClr>
                <a:srgbClr val="000000"/>
              </a:buClr>
              <a:buSzPts val="1867"/>
            </a:pPr>
            <a:r>
              <a:rPr lang="en-US" sz="5974" b="1" kern="0" cap="small">
                <a:solidFill>
                  <a:srgbClr val="000000"/>
                </a:solidFill>
                <a:latin typeface="Montserrat Medium"/>
                <a:ea typeface="Montserrat Medium"/>
                <a:cs typeface="Montserrat Medium"/>
                <a:sym typeface="Montserrat Medium"/>
              </a:rPr>
              <a:t>THERMAL ENERGY RESOURCES</a:t>
            </a:r>
            <a:endParaRPr sz="4694" kern="0">
              <a:solidFill>
                <a:srgbClr val="000000"/>
              </a:solidFill>
              <a:latin typeface="Arial"/>
              <a:ea typeface="Arial"/>
              <a:cs typeface="Arial"/>
              <a:sym typeface="Arial"/>
            </a:endParaRPr>
          </a:p>
          <a:p>
            <a:pPr defTabSz="2926080">
              <a:buClr>
                <a:srgbClr val="000000"/>
              </a:buClr>
              <a:buSzPts val="1867"/>
            </a:pPr>
            <a:endParaRPr sz="5974" b="1" kern="0" cap="small">
              <a:solidFill>
                <a:srgbClr val="000000"/>
              </a:solidFill>
              <a:latin typeface="Montserrat Medium"/>
              <a:ea typeface="Montserrat Medium"/>
              <a:cs typeface="Montserrat Medium"/>
              <a:sym typeface="Montserrat Medium"/>
            </a:endParaRPr>
          </a:p>
          <a:p>
            <a:pPr marL="921149" indent="-921149" defTabSz="2926080">
              <a:buClr>
                <a:srgbClr val="000000"/>
              </a:buClr>
              <a:buSzPts val="1400"/>
              <a:buFont typeface="Noto Sans Symbols"/>
              <a:buChar char="▪"/>
            </a:pPr>
            <a:r>
              <a:rPr lang="en-US" sz="5974" kern="0" cap="small">
                <a:solidFill>
                  <a:srgbClr val="000000"/>
                </a:solidFill>
                <a:latin typeface="Montserrat Medium"/>
                <a:ea typeface="Montserrat Medium"/>
                <a:cs typeface="Montserrat Medium"/>
                <a:sym typeface="Montserrat Medium"/>
              </a:rPr>
              <a:t>Geothermal Boreholes</a:t>
            </a:r>
            <a:endParaRPr sz="4694" kern="0">
              <a:solidFill>
                <a:srgbClr val="000000"/>
              </a:solidFill>
              <a:latin typeface="Arial"/>
              <a:ea typeface="Arial"/>
              <a:cs typeface="Arial"/>
              <a:sym typeface="Arial"/>
            </a:endParaRPr>
          </a:p>
          <a:p>
            <a:pPr marL="921149" indent="-921149" defTabSz="2926080">
              <a:buClr>
                <a:srgbClr val="000000"/>
              </a:buClr>
              <a:buSzPts val="1400"/>
              <a:buFont typeface="Noto Sans Symbols"/>
              <a:buChar char="▪"/>
            </a:pPr>
            <a:r>
              <a:rPr lang="en-US" sz="5974" kern="0" cap="small">
                <a:solidFill>
                  <a:srgbClr val="000000"/>
                </a:solidFill>
                <a:latin typeface="Montserrat Medium"/>
                <a:ea typeface="Montserrat Medium"/>
                <a:cs typeface="Montserrat Medium"/>
                <a:sym typeface="Montserrat Medium"/>
              </a:rPr>
              <a:t>Wastewater Exchange</a:t>
            </a:r>
            <a:endParaRPr sz="4694" kern="0">
              <a:solidFill>
                <a:srgbClr val="000000"/>
              </a:solidFill>
              <a:latin typeface="Arial"/>
              <a:ea typeface="Arial"/>
              <a:cs typeface="Arial"/>
              <a:sym typeface="Arial"/>
            </a:endParaRPr>
          </a:p>
          <a:p>
            <a:pPr marL="921149" indent="-921149" defTabSz="2926080">
              <a:buClr>
                <a:srgbClr val="000000"/>
              </a:buClr>
              <a:buSzPts val="1400"/>
              <a:buFont typeface="Noto Sans Symbols"/>
              <a:buChar char="▪"/>
            </a:pPr>
            <a:r>
              <a:rPr lang="en-US" sz="5974" kern="0" cap="small">
                <a:solidFill>
                  <a:srgbClr val="000000"/>
                </a:solidFill>
                <a:latin typeface="Montserrat Medium"/>
                <a:ea typeface="Montserrat Medium"/>
                <a:cs typeface="Montserrat Medium"/>
                <a:sym typeface="Montserrat Medium"/>
              </a:rPr>
              <a:t>Industrial Waste Heat</a:t>
            </a:r>
            <a:endParaRPr sz="5974" kern="0">
              <a:solidFill>
                <a:srgbClr val="000000"/>
              </a:solidFill>
              <a:latin typeface="Arial"/>
              <a:ea typeface="Arial"/>
              <a:cs typeface="Arial"/>
              <a:sym typeface="Arial"/>
            </a:endParaRPr>
          </a:p>
          <a:p>
            <a:pPr marL="921149" indent="-921149" defTabSz="2926080">
              <a:buClr>
                <a:srgbClr val="000000"/>
              </a:buClr>
              <a:buSzPts val="1400"/>
              <a:buFont typeface="Noto Sans Symbols"/>
              <a:buChar char="▪"/>
            </a:pPr>
            <a:r>
              <a:rPr lang="en-US" sz="5974" kern="0" cap="small">
                <a:solidFill>
                  <a:srgbClr val="000000"/>
                </a:solidFill>
                <a:latin typeface="Montserrat Medium"/>
                <a:ea typeface="Montserrat Medium"/>
                <a:cs typeface="Montserrat Medium"/>
                <a:sym typeface="Montserrat Medium"/>
              </a:rPr>
              <a:t>Lakes, Rivers, Ponds</a:t>
            </a:r>
            <a:endParaRPr sz="4694" kern="0">
              <a:solidFill>
                <a:srgbClr val="000000"/>
              </a:solidFill>
              <a:latin typeface="Arial"/>
              <a:ea typeface="Arial"/>
              <a:cs typeface="Arial"/>
              <a:sym typeface="Arial"/>
            </a:endParaRPr>
          </a:p>
          <a:p>
            <a:pPr marL="921149" indent="-921149" defTabSz="2926080">
              <a:buClr>
                <a:srgbClr val="000000"/>
              </a:buClr>
              <a:buSzPts val="1400"/>
              <a:buFont typeface="Noto Sans Symbols"/>
              <a:buChar char="▪"/>
            </a:pPr>
            <a:r>
              <a:rPr lang="en-US" sz="5974" kern="0" cap="small">
                <a:solidFill>
                  <a:srgbClr val="000000"/>
                </a:solidFill>
                <a:latin typeface="Montserrat Medium"/>
                <a:ea typeface="Montserrat Medium"/>
                <a:cs typeface="Montserrat Medium"/>
                <a:sym typeface="Montserrat Medium"/>
              </a:rPr>
              <a:t>A million other Thermal Opportunities . . .</a:t>
            </a:r>
            <a:endParaRPr sz="4694" kern="0">
              <a:solidFill>
                <a:srgbClr val="000000"/>
              </a:solidFill>
              <a:latin typeface="Arial"/>
              <a:ea typeface="Arial"/>
              <a:cs typeface="Arial"/>
              <a:sym typeface="Arial"/>
            </a:endParaRPr>
          </a:p>
          <a:p>
            <a:pPr defTabSz="2926080">
              <a:lnSpc>
                <a:spcPct val="150000"/>
              </a:lnSpc>
              <a:buClr>
                <a:srgbClr val="000000"/>
              </a:buClr>
              <a:buSzPts val="1467"/>
            </a:pPr>
            <a:endParaRPr sz="4694" kern="0" cap="small">
              <a:solidFill>
                <a:srgbClr val="7F7F7F"/>
              </a:solidFill>
              <a:latin typeface="Montserrat Medium"/>
              <a:ea typeface="Montserrat Medium"/>
              <a:cs typeface="Montserrat Medium"/>
              <a:sym typeface="Montserrat Medium"/>
            </a:endParaRPr>
          </a:p>
        </p:txBody>
      </p:sp>
      <p:pic>
        <p:nvPicPr>
          <p:cNvPr id="189" name="Google Shape;189;g35c202e54d7_0_509" descr="Arrow Slight curve"/>
          <p:cNvPicPr preferRelativeResize="0"/>
          <p:nvPr/>
        </p:nvPicPr>
        <p:blipFill rotWithShape="1">
          <a:blip r:embed="rId6">
            <a:alphaModFix/>
          </a:blip>
          <a:srcRect/>
          <a:stretch/>
        </p:blipFill>
        <p:spPr>
          <a:xfrm rot="9910969">
            <a:off x="13922945" y="14720303"/>
            <a:ext cx="2736906" cy="183144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23"/>
        <p:cNvGrpSpPr/>
        <p:nvPr/>
      </p:nvGrpSpPr>
      <p:grpSpPr>
        <a:xfrm>
          <a:off x="0" y="0"/>
          <a:ext cx="0" cy="0"/>
          <a:chOff x="0" y="0"/>
          <a:chExt cx="0" cy="0"/>
        </a:xfrm>
      </p:grpSpPr>
      <p:grpSp>
        <p:nvGrpSpPr>
          <p:cNvPr id="324" name="Google Shape;324;g35c202e54d7_0_628"/>
          <p:cNvGrpSpPr/>
          <p:nvPr/>
        </p:nvGrpSpPr>
        <p:grpSpPr>
          <a:xfrm>
            <a:off x="683469" y="18901685"/>
            <a:ext cx="31057126" cy="5634288"/>
            <a:chOff x="213574" y="5834964"/>
            <a:chExt cx="10572279" cy="1821366"/>
          </a:xfrm>
        </p:grpSpPr>
        <p:pic>
          <p:nvPicPr>
            <p:cNvPr id="325" name="Google Shape;325;g35c202e54d7_0_628"/>
            <p:cNvPicPr preferRelativeResize="0"/>
            <p:nvPr/>
          </p:nvPicPr>
          <p:blipFill rotWithShape="1">
            <a:blip r:embed="rId3">
              <a:alphaModFix amt="62000"/>
            </a:blip>
            <a:srcRect/>
            <a:stretch/>
          </p:blipFill>
          <p:spPr>
            <a:xfrm>
              <a:off x="213574" y="5852884"/>
              <a:ext cx="1869373" cy="1803446"/>
            </a:xfrm>
            <a:prstGeom prst="rect">
              <a:avLst/>
            </a:prstGeom>
            <a:noFill/>
            <a:ln>
              <a:noFill/>
            </a:ln>
          </p:spPr>
        </p:pic>
        <p:pic>
          <p:nvPicPr>
            <p:cNvPr id="326" name="Google Shape;326;g35c202e54d7_0_628"/>
            <p:cNvPicPr preferRelativeResize="0"/>
            <p:nvPr/>
          </p:nvPicPr>
          <p:blipFill rotWithShape="1">
            <a:blip r:embed="rId3">
              <a:alphaModFix amt="62000"/>
            </a:blip>
            <a:srcRect/>
            <a:stretch/>
          </p:blipFill>
          <p:spPr>
            <a:xfrm>
              <a:off x="1954714" y="5847652"/>
              <a:ext cx="1869373" cy="1803446"/>
            </a:xfrm>
            <a:prstGeom prst="rect">
              <a:avLst/>
            </a:prstGeom>
            <a:noFill/>
            <a:ln>
              <a:noFill/>
            </a:ln>
          </p:spPr>
        </p:pic>
        <p:pic>
          <p:nvPicPr>
            <p:cNvPr id="327" name="Google Shape;327;g35c202e54d7_0_628"/>
            <p:cNvPicPr preferRelativeResize="0"/>
            <p:nvPr/>
          </p:nvPicPr>
          <p:blipFill rotWithShape="1">
            <a:blip r:embed="rId3">
              <a:alphaModFix amt="62000"/>
            </a:blip>
            <a:srcRect/>
            <a:stretch/>
          </p:blipFill>
          <p:spPr>
            <a:xfrm>
              <a:off x="3694956" y="5847652"/>
              <a:ext cx="1869373" cy="1803446"/>
            </a:xfrm>
            <a:prstGeom prst="rect">
              <a:avLst/>
            </a:prstGeom>
            <a:noFill/>
            <a:ln>
              <a:noFill/>
            </a:ln>
          </p:spPr>
        </p:pic>
        <p:pic>
          <p:nvPicPr>
            <p:cNvPr id="328" name="Google Shape;328;g35c202e54d7_0_628"/>
            <p:cNvPicPr preferRelativeResize="0"/>
            <p:nvPr/>
          </p:nvPicPr>
          <p:blipFill rotWithShape="1">
            <a:blip r:embed="rId3">
              <a:alphaModFix amt="62000"/>
            </a:blip>
            <a:srcRect/>
            <a:stretch/>
          </p:blipFill>
          <p:spPr>
            <a:xfrm>
              <a:off x="5425688" y="5841308"/>
              <a:ext cx="1869373" cy="1803446"/>
            </a:xfrm>
            <a:prstGeom prst="rect">
              <a:avLst/>
            </a:prstGeom>
            <a:noFill/>
            <a:ln>
              <a:noFill/>
            </a:ln>
          </p:spPr>
        </p:pic>
        <p:pic>
          <p:nvPicPr>
            <p:cNvPr id="329" name="Google Shape;329;g35c202e54d7_0_628"/>
            <p:cNvPicPr preferRelativeResize="0"/>
            <p:nvPr/>
          </p:nvPicPr>
          <p:blipFill rotWithShape="1">
            <a:blip r:embed="rId3">
              <a:alphaModFix amt="62000"/>
            </a:blip>
            <a:srcRect/>
            <a:stretch/>
          </p:blipFill>
          <p:spPr>
            <a:xfrm>
              <a:off x="7177953" y="5834964"/>
              <a:ext cx="1869373" cy="1803446"/>
            </a:xfrm>
            <a:prstGeom prst="rect">
              <a:avLst/>
            </a:prstGeom>
            <a:noFill/>
            <a:ln>
              <a:noFill/>
            </a:ln>
          </p:spPr>
        </p:pic>
        <p:pic>
          <p:nvPicPr>
            <p:cNvPr id="330" name="Google Shape;330;g35c202e54d7_0_628"/>
            <p:cNvPicPr preferRelativeResize="0"/>
            <p:nvPr/>
          </p:nvPicPr>
          <p:blipFill rotWithShape="1">
            <a:blip r:embed="rId3">
              <a:alphaModFix amt="62000"/>
            </a:blip>
            <a:srcRect/>
            <a:stretch/>
          </p:blipFill>
          <p:spPr>
            <a:xfrm flipH="1">
              <a:off x="8916480" y="5841308"/>
              <a:ext cx="1869373" cy="1803446"/>
            </a:xfrm>
            <a:prstGeom prst="rect">
              <a:avLst/>
            </a:prstGeom>
            <a:noFill/>
            <a:ln>
              <a:noFill/>
            </a:ln>
          </p:spPr>
        </p:pic>
      </p:grpSp>
      <p:pic>
        <p:nvPicPr>
          <p:cNvPr id="331" name="Google Shape;331;g35c202e54d7_0_628" descr="A black background with a black square&#10;&#10;Description automatically generated with medium confidence"/>
          <p:cNvPicPr preferRelativeResize="0"/>
          <p:nvPr/>
        </p:nvPicPr>
        <p:blipFill rotWithShape="1">
          <a:blip r:embed="rId4">
            <a:alphaModFix/>
          </a:blip>
          <a:srcRect/>
          <a:stretch/>
        </p:blipFill>
        <p:spPr>
          <a:xfrm>
            <a:off x="36372285" y="20502263"/>
            <a:ext cx="2265549" cy="1132774"/>
          </a:xfrm>
          <a:prstGeom prst="rect">
            <a:avLst/>
          </a:prstGeom>
          <a:noFill/>
          <a:ln>
            <a:noFill/>
          </a:ln>
        </p:spPr>
      </p:pic>
      <p:cxnSp>
        <p:nvCxnSpPr>
          <p:cNvPr id="332" name="Google Shape;332;g35c202e54d7_0_628"/>
          <p:cNvCxnSpPr/>
          <p:nvPr/>
        </p:nvCxnSpPr>
        <p:spPr>
          <a:xfrm>
            <a:off x="714870" y="3259430"/>
            <a:ext cx="31024320" cy="0"/>
          </a:xfrm>
          <a:prstGeom prst="straightConnector1">
            <a:avLst/>
          </a:prstGeom>
          <a:noFill/>
          <a:ln w="9525" cap="flat" cmpd="sng">
            <a:solidFill>
              <a:srgbClr val="A5A5A5"/>
            </a:solidFill>
            <a:prstDash val="solid"/>
            <a:round/>
            <a:headEnd type="none" w="sm" len="sm"/>
            <a:tailEnd type="none" w="sm" len="sm"/>
          </a:ln>
        </p:spPr>
      </p:cxnSp>
      <p:sp>
        <p:nvSpPr>
          <p:cNvPr id="333" name="Google Shape;333;g35c202e54d7_0_628"/>
          <p:cNvSpPr txBox="1"/>
          <p:nvPr/>
        </p:nvSpPr>
        <p:spPr>
          <a:xfrm>
            <a:off x="558515" y="1032275"/>
            <a:ext cx="33288000" cy="1674175"/>
          </a:xfrm>
          <a:prstGeom prst="rect">
            <a:avLst/>
          </a:prstGeom>
          <a:noFill/>
          <a:ln>
            <a:noFill/>
          </a:ln>
        </p:spPr>
        <p:txBody>
          <a:bodyPr spcFirstLastPara="1" wrap="square" lIns="292560" tIns="146240" rIns="292560" bIns="146240" anchor="t" anchorCtr="0">
            <a:spAutoFit/>
          </a:bodyPr>
          <a:lstStyle/>
          <a:p>
            <a:pPr defTabSz="2926080">
              <a:buClr>
                <a:srgbClr val="000000"/>
              </a:buClr>
              <a:buSzPts val="2800"/>
            </a:pPr>
            <a:r>
              <a:rPr lang="en-US" sz="8960" b="1" kern="0" dirty="0">
                <a:solidFill>
                  <a:srgbClr val="000000"/>
                </a:solidFill>
                <a:latin typeface="Montserrat SemiBold"/>
                <a:ea typeface="Montserrat SemiBold"/>
                <a:cs typeface="Montserrat SemiBold"/>
                <a:sym typeface="Montserrat SemiBold"/>
              </a:rPr>
              <a:t>First Gas Utility Geothermal Network</a:t>
            </a:r>
            <a:endParaRPr sz="4480" kern="0" dirty="0">
              <a:solidFill>
                <a:srgbClr val="000000"/>
              </a:solidFill>
              <a:latin typeface="Arial"/>
              <a:ea typeface="Arial"/>
              <a:cs typeface="Arial"/>
              <a:sym typeface="Arial"/>
            </a:endParaRPr>
          </a:p>
        </p:txBody>
      </p:sp>
      <p:cxnSp>
        <p:nvCxnSpPr>
          <p:cNvPr id="334" name="Google Shape;334;g35c202e54d7_0_628"/>
          <p:cNvCxnSpPr/>
          <p:nvPr/>
        </p:nvCxnSpPr>
        <p:spPr>
          <a:xfrm>
            <a:off x="31739123" y="0"/>
            <a:ext cx="0" cy="22800960"/>
          </a:xfrm>
          <a:prstGeom prst="straightConnector1">
            <a:avLst/>
          </a:prstGeom>
          <a:noFill/>
          <a:ln w="9525" cap="flat" cmpd="sng">
            <a:solidFill>
              <a:srgbClr val="A5A5A5"/>
            </a:solidFill>
            <a:prstDash val="solid"/>
            <a:round/>
            <a:headEnd type="none" w="sm" len="sm"/>
            <a:tailEnd type="none" w="sm" len="sm"/>
          </a:ln>
        </p:spPr>
      </p:cxnSp>
      <p:sp>
        <p:nvSpPr>
          <p:cNvPr id="335" name="Google Shape;335;g35c202e54d7_0_628"/>
          <p:cNvSpPr txBox="1"/>
          <p:nvPr/>
        </p:nvSpPr>
        <p:spPr>
          <a:xfrm>
            <a:off x="32004000" y="1233971"/>
            <a:ext cx="7277760" cy="6649920"/>
          </a:xfrm>
          <a:prstGeom prst="rect">
            <a:avLst/>
          </a:prstGeom>
          <a:noFill/>
          <a:ln>
            <a:noFill/>
          </a:ln>
        </p:spPr>
        <p:txBody>
          <a:bodyPr spcFirstLastPara="1" wrap="square" lIns="389920" tIns="389920" rIns="389920" bIns="389920" anchor="t" anchorCtr="0">
            <a:noAutofit/>
          </a:bodyPr>
          <a:lstStyle/>
          <a:p>
            <a:pPr defTabSz="2926080">
              <a:buClr>
                <a:srgbClr val="000000"/>
              </a:buClr>
              <a:buSzPts val="2000"/>
            </a:pPr>
            <a:r>
              <a:rPr lang="en-US" sz="6400" kern="0" dirty="0">
                <a:solidFill>
                  <a:srgbClr val="000000"/>
                </a:solidFill>
                <a:latin typeface="Montserrat"/>
                <a:ea typeface="Montserrat"/>
                <a:cs typeface="Montserrat"/>
                <a:sym typeface="Montserrat"/>
              </a:rPr>
              <a:t>Eversource Framingham Demonstration</a:t>
            </a:r>
          </a:p>
          <a:p>
            <a:pPr defTabSz="2926080">
              <a:buClr>
                <a:srgbClr val="000000"/>
              </a:buClr>
              <a:buSzPts val="2000"/>
            </a:pPr>
            <a:endParaRPr sz="6400" kern="0" dirty="0">
              <a:solidFill>
                <a:srgbClr val="000000"/>
              </a:solidFill>
              <a:latin typeface="Montserrat"/>
              <a:ea typeface="Montserrat"/>
              <a:cs typeface="Montserrat"/>
              <a:sym typeface="Montserrat"/>
            </a:endParaRPr>
          </a:p>
          <a:p>
            <a:pPr marL="914400" indent="-914400" defTabSz="2926080">
              <a:buClr>
                <a:srgbClr val="000000"/>
              </a:buClr>
              <a:buSzPts val="1600"/>
              <a:buFont typeface="Noto Sans Symbols"/>
              <a:buChar char="▪"/>
            </a:pPr>
            <a:r>
              <a:rPr lang="en-US" sz="5120" kern="0" dirty="0">
                <a:solidFill>
                  <a:srgbClr val="000000"/>
                </a:solidFill>
                <a:latin typeface="Montserrat"/>
                <a:ea typeface="Montserrat"/>
                <a:cs typeface="Montserrat"/>
                <a:sym typeface="Montserrat"/>
              </a:rPr>
              <a:t>135 Customers</a:t>
            </a:r>
            <a:endParaRPr sz="4480" kern="0" dirty="0">
              <a:solidFill>
                <a:srgbClr val="000000"/>
              </a:solidFill>
              <a:latin typeface="Arial"/>
              <a:ea typeface="Arial"/>
              <a:cs typeface="Arial"/>
              <a:sym typeface="Arial"/>
            </a:endParaRPr>
          </a:p>
          <a:p>
            <a:pPr marL="914400" indent="-914400" defTabSz="2926080">
              <a:buClr>
                <a:srgbClr val="000000"/>
              </a:buClr>
              <a:buSzPts val="1600"/>
              <a:buFont typeface="Noto Sans Symbols"/>
              <a:buChar char="▪"/>
            </a:pPr>
            <a:r>
              <a:rPr lang="en-US" sz="5120" kern="0" dirty="0">
                <a:solidFill>
                  <a:srgbClr val="000000"/>
                </a:solidFill>
                <a:latin typeface="Montserrat"/>
                <a:ea typeface="Montserrat"/>
                <a:cs typeface="Montserrat"/>
                <a:sym typeface="Montserrat"/>
              </a:rPr>
              <a:t>Mixed-Use</a:t>
            </a:r>
            <a:endParaRPr sz="4480" kern="0" dirty="0">
              <a:solidFill>
                <a:srgbClr val="000000"/>
              </a:solidFill>
              <a:latin typeface="Arial"/>
              <a:ea typeface="Arial"/>
              <a:cs typeface="Arial"/>
              <a:sym typeface="Arial"/>
            </a:endParaRPr>
          </a:p>
          <a:p>
            <a:pPr marL="914400" indent="-914400" defTabSz="2926080">
              <a:buClr>
                <a:srgbClr val="000000"/>
              </a:buClr>
              <a:buSzPts val="1600"/>
              <a:buFont typeface="Noto Sans Symbols"/>
              <a:buChar char="▪"/>
            </a:pPr>
            <a:r>
              <a:rPr lang="en-US" sz="5120" kern="0" dirty="0">
                <a:solidFill>
                  <a:srgbClr val="000000"/>
                </a:solidFill>
                <a:latin typeface="Montserrat"/>
                <a:ea typeface="Montserrat"/>
                <a:cs typeface="Montserrat"/>
                <a:sym typeface="Montserrat"/>
              </a:rPr>
              <a:t>1 mile loop in street</a:t>
            </a:r>
            <a:endParaRPr sz="4480" kern="0" dirty="0">
              <a:solidFill>
                <a:srgbClr val="000000"/>
              </a:solidFill>
              <a:latin typeface="Arial"/>
              <a:ea typeface="Arial"/>
              <a:cs typeface="Arial"/>
              <a:sym typeface="Arial"/>
            </a:endParaRPr>
          </a:p>
          <a:p>
            <a:pPr marL="914400" indent="-914400" defTabSz="2926080">
              <a:buClr>
                <a:srgbClr val="000000"/>
              </a:buClr>
              <a:buSzPts val="1600"/>
              <a:buFont typeface="Noto Sans Symbols"/>
              <a:buChar char="▪"/>
            </a:pPr>
            <a:r>
              <a:rPr lang="en-US" sz="5120" kern="0" dirty="0">
                <a:solidFill>
                  <a:srgbClr val="000000"/>
                </a:solidFill>
                <a:latin typeface="Montserrat"/>
                <a:ea typeface="Montserrat"/>
                <a:cs typeface="Montserrat"/>
                <a:sym typeface="Montserrat"/>
              </a:rPr>
              <a:t>Retrofits provided</a:t>
            </a:r>
            <a:endParaRPr sz="4480" kern="0" dirty="0">
              <a:solidFill>
                <a:srgbClr val="000000"/>
              </a:solidFill>
              <a:latin typeface="Arial"/>
              <a:ea typeface="Arial"/>
              <a:cs typeface="Arial"/>
              <a:sym typeface="Arial"/>
            </a:endParaRPr>
          </a:p>
          <a:p>
            <a:pPr marL="914400" indent="-914400" defTabSz="2926080">
              <a:buClr>
                <a:srgbClr val="000000"/>
              </a:buClr>
              <a:buSzPts val="1600"/>
              <a:buFont typeface="Noto Sans Symbols"/>
              <a:buChar char="▪"/>
            </a:pPr>
            <a:r>
              <a:rPr lang="en-US" sz="5120" kern="0" dirty="0">
                <a:solidFill>
                  <a:srgbClr val="000000"/>
                </a:solidFill>
                <a:latin typeface="Montserrat"/>
                <a:ea typeface="Montserrat"/>
                <a:cs typeface="Montserrat"/>
                <a:sym typeface="Montserrat"/>
              </a:rPr>
              <a:t>Bills &amp; Electric Grid load predicted to be lowered</a:t>
            </a:r>
            <a:endParaRPr sz="4480" kern="0" dirty="0">
              <a:solidFill>
                <a:srgbClr val="000000"/>
              </a:solidFill>
              <a:latin typeface="Arial"/>
              <a:ea typeface="Arial"/>
              <a:cs typeface="Arial"/>
              <a:sym typeface="Arial"/>
            </a:endParaRPr>
          </a:p>
          <a:p>
            <a:pPr marL="1463040" defTabSz="2926080">
              <a:buClr>
                <a:srgbClr val="000000"/>
              </a:buClr>
            </a:pPr>
            <a:endParaRPr sz="4480" kern="0" dirty="0">
              <a:solidFill>
                <a:srgbClr val="000000"/>
              </a:solidFill>
              <a:latin typeface="Arial"/>
              <a:ea typeface="Arial"/>
              <a:cs typeface="Arial"/>
              <a:sym typeface="Arial"/>
            </a:endParaRPr>
          </a:p>
          <a:p>
            <a:pPr defTabSz="2926080">
              <a:buClr>
                <a:srgbClr val="000000"/>
              </a:buClr>
              <a:buSzPts val="2000"/>
            </a:pPr>
            <a:endParaRPr sz="6400" kern="0" dirty="0">
              <a:solidFill>
                <a:srgbClr val="000000"/>
              </a:solidFill>
              <a:latin typeface="Montserrat"/>
              <a:ea typeface="Montserrat"/>
              <a:cs typeface="Montserrat"/>
              <a:sym typeface="Montserrat"/>
            </a:endParaRPr>
          </a:p>
          <a:p>
            <a:pPr defTabSz="2926080">
              <a:buClr>
                <a:srgbClr val="000000"/>
              </a:buClr>
              <a:buSzPts val="2000"/>
            </a:pPr>
            <a:endParaRPr sz="6400" kern="0" dirty="0">
              <a:solidFill>
                <a:srgbClr val="000000"/>
              </a:solidFill>
              <a:latin typeface="Montserrat"/>
              <a:ea typeface="Montserrat"/>
              <a:cs typeface="Montserrat"/>
              <a:sym typeface="Montserrat"/>
            </a:endParaRPr>
          </a:p>
        </p:txBody>
      </p:sp>
      <p:pic>
        <p:nvPicPr>
          <p:cNvPr id="336" name="Google Shape;336;g35c202e54d7_0_628"/>
          <p:cNvPicPr preferRelativeResize="0"/>
          <p:nvPr/>
        </p:nvPicPr>
        <p:blipFill rotWithShape="1">
          <a:blip r:embed="rId5">
            <a:alphaModFix/>
          </a:blip>
          <a:srcRect/>
          <a:stretch/>
        </p:blipFill>
        <p:spPr>
          <a:xfrm>
            <a:off x="-794943" y="3738856"/>
            <a:ext cx="15162781" cy="16203146"/>
          </a:xfrm>
          <a:prstGeom prst="rect">
            <a:avLst/>
          </a:prstGeom>
          <a:noFill/>
          <a:ln>
            <a:noFill/>
          </a:ln>
        </p:spPr>
      </p:pic>
      <p:pic>
        <p:nvPicPr>
          <p:cNvPr id="337" name="Google Shape;337;g35c202e54d7_0_628"/>
          <p:cNvPicPr preferRelativeResize="0"/>
          <p:nvPr/>
        </p:nvPicPr>
        <p:blipFill rotWithShape="1">
          <a:blip r:embed="rId6">
            <a:alphaModFix/>
          </a:blip>
          <a:srcRect/>
          <a:stretch/>
        </p:blipFill>
        <p:spPr>
          <a:xfrm rot="-995319">
            <a:off x="22799389" y="11755466"/>
            <a:ext cx="9362989" cy="6566803"/>
          </a:xfrm>
          <a:prstGeom prst="rect">
            <a:avLst/>
          </a:prstGeom>
          <a:noFill/>
          <a:ln>
            <a:noFill/>
          </a:ln>
        </p:spPr>
      </p:pic>
      <p:pic>
        <p:nvPicPr>
          <p:cNvPr id="338" name="Google Shape;338;g35c202e54d7_0_628" descr="A group of people cutting a ribbon&#10;&#10;Description automatically generated"/>
          <p:cNvPicPr preferRelativeResize="0"/>
          <p:nvPr/>
        </p:nvPicPr>
        <p:blipFill rotWithShape="1">
          <a:blip r:embed="rId7">
            <a:alphaModFix/>
          </a:blip>
          <a:srcRect/>
          <a:stretch/>
        </p:blipFill>
        <p:spPr>
          <a:xfrm>
            <a:off x="12463362" y="4827141"/>
            <a:ext cx="17517942" cy="8025718"/>
          </a:xfrm>
          <a:prstGeom prst="rect">
            <a:avLst/>
          </a:prstGeom>
          <a:noFill/>
          <a:ln w="9525" cap="flat" cmpd="sng">
            <a:solidFill>
              <a:schemeClr val="dk1"/>
            </a:solidFill>
            <a:prstDash val="solid"/>
            <a:round/>
            <a:headEnd type="none" w="sm" len="sm"/>
            <a:tailEnd type="none" w="sm" len="sm"/>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g35c202e54d7_0_737"/>
          <p:cNvSpPr txBox="1"/>
          <p:nvPr/>
        </p:nvSpPr>
        <p:spPr>
          <a:xfrm>
            <a:off x="18553456" y="714792"/>
            <a:ext cx="12417600" cy="22458230"/>
          </a:xfrm>
          <a:prstGeom prst="rect">
            <a:avLst/>
          </a:prstGeom>
          <a:noFill/>
          <a:ln>
            <a:noFill/>
          </a:ln>
        </p:spPr>
        <p:txBody>
          <a:bodyPr spcFirstLastPara="1" wrap="square" lIns="390080" tIns="194960" rIns="390080" bIns="194960" anchor="t" anchorCtr="0">
            <a:spAutoFit/>
          </a:bodyPr>
          <a:lstStyle/>
          <a:p>
            <a:pPr defTabSz="2926080">
              <a:buClr>
                <a:srgbClr val="000000"/>
              </a:buClr>
              <a:buSzPts val="1867"/>
            </a:pPr>
            <a:endParaRPr sz="5974" kern="0" dirty="0">
              <a:solidFill>
                <a:srgbClr val="000000"/>
              </a:solidFill>
              <a:latin typeface="Montserrat"/>
              <a:ea typeface="Montserrat"/>
              <a:cs typeface="Montserrat"/>
              <a:sym typeface="Montserrat"/>
            </a:endParaRPr>
          </a:p>
          <a:p>
            <a:pPr defTabSz="2926080">
              <a:buClr>
                <a:srgbClr val="000000"/>
              </a:buClr>
              <a:buSzPts val="1867"/>
            </a:pPr>
            <a:r>
              <a:rPr lang="en-US" sz="5974" kern="0" dirty="0">
                <a:solidFill>
                  <a:srgbClr val="000000"/>
                </a:solidFill>
                <a:latin typeface="Montserrat"/>
                <a:ea typeface="Montserrat"/>
                <a:cs typeface="Montserrat"/>
                <a:sym typeface="Montserrat"/>
              </a:rPr>
              <a:t>☐ High Safety &amp; Security</a:t>
            </a:r>
            <a:endParaRPr sz="5974" kern="0" dirty="0">
              <a:solidFill>
                <a:srgbClr val="000000"/>
              </a:solidFill>
              <a:latin typeface="Arial"/>
              <a:ea typeface="Arial"/>
              <a:cs typeface="Arial"/>
              <a:sym typeface="Arial"/>
            </a:endParaRPr>
          </a:p>
          <a:p>
            <a:pPr defTabSz="2926080">
              <a:buClr>
                <a:srgbClr val="000000"/>
              </a:buClr>
              <a:buSzPts val="1867"/>
            </a:pPr>
            <a:endParaRPr sz="5974" kern="0" dirty="0">
              <a:solidFill>
                <a:srgbClr val="000000"/>
              </a:solidFill>
              <a:latin typeface="Montserrat"/>
              <a:ea typeface="Montserrat"/>
              <a:cs typeface="Montserrat"/>
              <a:sym typeface="Montserrat"/>
            </a:endParaRPr>
          </a:p>
          <a:p>
            <a:pPr defTabSz="2926080">
              <a:buClr>
                <a:srgbClr val="000000"/>
              </a:buClr>
              <a:buSzPts val="1867"/>
            </a:pPr>
            <a:r>
              <a:rPr lang="en-US" sz="5974" kern="0" dirty="0">
                <a:solidFill>
                  <a:srgbClr val="000000"/>
                </a:solidFill>
                <a:latin typeface="Montserrat"/>
                <a:ea typeface="Montserrat"/>
                <a:cs typeface="Montserrat"/>
                <a:sym typeface="Montserrat"/>
              </a:rPr>
              <a:t>☐ 100% Combustion-Free</a:t>
            </a:r>
            <a:endParaRPr sz="5974" kern="0" dirty="0">
              <a:solidFill>
                <a:srgbClr val="000000"/>
              </a:solidFill>
              <a:latin typeface="Arial"/>
              <a:ea typeface="Arial"/>
              <a:cs typeface="Arial"/>
              <a:sym typeface="Arial"/>
            </a:endParaRPr>
          </a:p>
          <a:p>
            <a:pPr defTabSz="2926080">
              <a:buClr>
                <a:srgbClr val="000000"/>
              </a:buClr>
              <a:buSzPts val="1867"/>
            </a:pPr>
            <a:endParaRPr sz="5974" kern="0" dirty="0">
              <a:solidFill>
                <a:srgbClr val="000000"/>
              </a:solidFill>
              <a:latin typeface="Montserrat"/>
              <a:ea typeface="Montserrat"/>
              <a:cs typeface="Montserrat"/>
              <a:sym typeface="Montserrat"/>
            </a:endParaRPr>
          </a:p>
          <a:p>
            <a:pPr defTabSz="2926080">
              <a:buClr>
                <a:srgbClr val="000000"/>
              </a:buClr>
              <a:buSzPts val="1867"/>
            </a:pPr>
            <a:r>
              <a:rPr lang="en-US" sz="5974" kern="0" dirty="0">
                <a:solidFill>
                  <a:srgbClr val="000000"/>
                </a:solidFill>
                <a:latin typeface="Montserrat"/>
                <a:ea typeface="Montserrat"/>
                <a:cs typeface="Montserrat"/>
                <a:sym typeface="Montserrat"/>
              </a:rPr>
              <a:t>☐ Reliable &amp; Resilient</a:t>
            </a:r>
            <a:endParaRPr sz="5974" kern="0" dirty="0">
              <a:solidFill>
                <a:srgbClr val="000000"/>
              </a:solidFill>
              <a:latin typeface="Arial"/>
              <a:ea typeface="Arial"/>
              <a:cs typeface="Arial"/>
              <a:sym typeface="Arial"/>
            </a:endParaRPr>
          </a:p>
          <a:p>
            <a:pPr defTabSz="2926080">
              <a:buClr>
                <a:srgbClr val="000000"/>
              </a:buClr>
              <a:buSzPts val="1867"/>
            </a:pPr>
            <a:endParaRPr sz="5974" kern="0" dirty="0">
              <a:solidFill>
                <a:srgbClr val="000000"/>
              </a:solidFill>
              <a:latin typeface="Montserrat"/>
              <a:ea typeface="Montserrat"/>
              <a:cs typeface="Montserrat"/>
              <a:sym typeface="Montserrat"/>
            </a:endParaRPr>
          </a:p>
          <a:p>
            <a:pPr defTabSz="2926080">
              <a:buClr>
                <a:srgbClr val="000000"/>
              </a:buClr>
              <a:buSzPts val="1867"/>
            </a:pPr>
            <a:r>
              <a:rPr lang="en-US" sz="5974" kern="0" dirty="0">
                <a:solidFill>
                  <a:srgbClr val="000000"/>
                </a:solidFill>
                <a:latin typeface="Montserrat"/>
                <a:ea typeface="Montserrat"/>
                <a:cs typeface="Montserrat"/>
                <a:sym typeface="Montserrat"/>
              </a:rPr>
              <a:t>☐ Scalable &amp; Adaptable</a:t>
            </a:r>
            <a:endParaRPr sz="5974" kern="0" dirty="0">
              <a:solidFill>
                <a:srgbClr val="000000"/>
              </a:solidFill>
              <a:latin typeface="Arial"/>
              <a:ea typeface="Arial"/>
              <a:cs typeface="Arial"/>
              <a:sym typeface="Arial"/>
            </a:endParaRPr>
          </a:p>
          <a:p>
            <a:pPr defTabSz="2926080">
              <a:buClr>
                <a:srgbClr val="000000"/>
              </a:buClr>
              <a:buSzPts val="1867"/>
            </a:pPr>
            <a:endParaRPr sz="5974" kern="0" dirty="0">
              <a:solidFill>
                <a:srgbClr val="000000"/>
              </a:solidFill>
              <a:latin typeface="Montserrat"/>
              <a:ea typeface="Montserrat"/>
              <a:cs typeface="Montserrat"/>
              <a:sym typeface="Montserrat"/>
            </a:endParaRPr>
          </a:p>
          <a:p>
            <a:pPr defTabSz="2926080">
              <a:buClr>
                <a:srgbClr val="000000"/>
              </a:buClr>
              <a:buSzPts val="1867"/>
            </a:pPr>
            <a:r>
              <a:rPr lang="en-US" sz="5974" kern="0" dirty="0">
                <a:solidFill>
                  <a:srgbClr val="000000"/>
                </a:solidFill>
                <a:latin typeface="Montserrat"/>
                <a:ea typeface="Montserrat"/>
                <a:cs typeface="Montserrat"/>
                <a:sym typeface="Montserrat"/>
              </a:rPr>
              <a:t>☐ Workforce just transition</a:t>
            </a:r>
            <a:endParaRPr sz="5974" kern="0" dirty="0">
              <a:solidFill>
                <a:srgbClr val="000000"/>
              </a:solidFill>
              <a:latin typeface="Arial"/>
              <a:ea typeface="Arial"/>
              <a:cs typeface="Arial"/>
              <a:sym typeface="Arial"/>
            </a:endParaRPr>
          </a:p>
          <a:p>
            <a:pPr defTabSz="2926080">
              <a:buClr>
                <a:srgbClr val="000000"/>
              </a:buClr>
              <a:buSzPts val="1867"/>
            </a:pPr>
            <a:endParaRPr sz="5974" kern="0" dirty="0">
              <a:solidFill>
                <a:srgbClr val="000000"/>
              </a:solidFill>
              <a:latin typeface="Montserrat"/>
              <a:ea typeface="Montserrat"/>
              <a:cs typeface="Montserrat"/>
              <a:sym typeface="Montserrat"/>
            </a:endParaRPr>
          </a:p>
          <a:p>
            <a:pPr defTabSz="2926080">
              <a:buClr>
                <a:srgbClr val="000000"/>
              </a:buClr>
              <a:buSzPts val="1867"/>
            </a:pPr>
            <a:r>
              <a:rPr lang="en-US" sz="5974" kern="0" dirty="0">
                <a:solidFill>
                  <a:srgbClr val="000000"/>
                </a:solidFill>
                <a:latin typeface="Montserrat"/>
                <a:ea typeface="Montserrat"/>
                <a:cs typeface="Montserrat"/>
                <a:sym typeface="Montserrat"/>
              </a:rPr>
              <a:t>☐ Equitable access</a:t>
            </a:r>
            <a:endParaRPr sz="5974" kern="0" dirty="0">
              <a:solidFill>
                <a:srgbClr val="000000"/>
              </a:solidFill>
              <a:latin typeface="Arial"/>
              <a:ea typeface="Arial"/>
              <a:cs typeface="Arial"/>
              <a:sym typeface="Arial"/>
            </a:endParaRPr>
          </a:p>
          <a:p>
            <a:pPr defTabSz="2926080">
              <a:buClr>
                <a:srgbClr val="000000"/>
              </a:buClr>
              <a:buSzPts val="1867"/>
            </a:pPr>
            <a:endParaRPr sz="5974" kern="0" dirty="0">
              <a:solidFill>
                <a:srgbClr val="000000"/>
              </a:solidFill>
              <a:latin typeface="Montserrat"/>
              <a:ea typeface="Montserrat"/>
              <a:cs typeface="Montserrat"/>
              <a:sym typeface="Montserrat"/>
            </a:endParaRPr>
          </a:p>
          <a:p>
            <a:pPr defTabSz="2926080">
              <a:buClr>
                <a:srgbClr val="000000"/>
              </a:buClr>
              <a:buSzPts val="1867"/>
            </a:pPr>
            <a:r>
              <a:rPr lang="en-US" sz="5974" kern="0" dirty="0">
                <a:solidFill>
                  <a:srgbClr val="000000"/>
                </a:solidFill>
                <a:latin typeface="Montserrat"/>
                <a:ea typeface="Montserrat"/>
                <a:cs typeface="Montserrat"/>
                <a:sym typeface="Montserrat"/>
              </a:rPr>
              <a:t>☐ Affordable for consumer</a:t>
            </a:r>
            <a:endParaRPr sz="5974" kern="0" dirty="0">
              <a:solidFill>
                <a:srgbClr val="000000"/>
              </a:solidFill>
              <a:latin typeface="Arial"/>
              <a:ea typeface="Arial"/>
              <a:cs typeface="Arial"/>
              <a:sym typeface="Arial"/>
            </a:endParaRPr>
          </a:p>
          <a:p>
            <a:pPr defTabSz="2926080">
              <a:buClr>
                <a:srgbClr val="000000"/>
              </a:buClr>
              <a:buSzPts val="1867"/>
            </a:pPr>
            <a:endParaRPr sz="5974" kern="0" dirty="0">
              <a:solidFill>
                <a:srgbClr val="000000"/>
              </a:solidFill>
              <a:latin typeface="Montserrat"/>
              <a:ea typeface="Montserrat"/>
              <a:cs typeface="Montserrat"/>
              <a:sym typeface="Montserrat"/>
            </a:endParaRPr>
          </a:p>
          <a:p>
            <a:pPr defTabSz="2926080">
              <a:buClr>
                <a:srgbClr val="000000"/>
              </a:buClr>
              <a:buSzPts val="1867"/>
            </a:pPr>
            <a:r>
              <a:rPr lang="en-US" sz="5974" kern="0" dirty="0">
                <a:solidFill>
                  <a:srgbClr val="000000"/>
                </a:solidFill>
                <a:latin typeface="Montserrat"/>
                <a:ea typeface="Montserrat"/>
                <a:cs typeface="Montserrat"/>
                <a:sym typeface="Montserrat"/>
              </a:rPr>
              <a:t>☐ Economic for utility</a:t>
            </a:r>
            <a:endParaRPr sz="5974" kern="0" dirty="0">
              <a:solidFill>
                <a:srgbClr val="000000"/>
              </a:solidFill>
              <a:latin typeface="Arial"/>
              <a:ea typeface="Arial"/>
              <a:cs typeface="Arial"/>
              <a:sym typeface="Arial"/>
            </a:endParaRPr>
          </a:p>
          <a:p>
            <a:pPr defTabSz="2926080">
              <a:buClr>
                <a:srgbClr val="000000"/>
              </a:buClr>
              <a:buSzPts val="1867"/>
            </a:pPr>
            <a:endParaRPr sz="5974" kern="0" dirty="0">
              <a:solidFill>
                <a:srgbClr val="000000"/>
              </a:solidFill>
              <a:latin typeface="Montserrat"/>
              <a:ea typeface="Montserrat"/>
              <a:cs typeface="Montserrat"/>
              <a:sym typeface="Montserrat"/>
            </a:endParaRPr>
          </a:p>
          <a:p>
            <a:pPr defTabSz="2926080">
              <a:buClr>
                <a:srgbClr val="000000"/>
              </a:buClr>
              <a:buSzPts val="1867"/>
            </a:pPr>
            <a:r>
              <a:rPr lang="en-US" sz="5974" kern="0" dirty="0">
                <a:solidFill>
                  <a:srgbClr val="000000"/>
                </a:solidFill>
                <a:latin typeface="Montserrat"/>
                <a:ea typeface="Montserrat"/>
                <a:cs typeface="Montserrat"/>
                <a:sym typeface="Montserrat"/>
              </a:rPr>
              <a:t>☐ Speed &amp; Scale needed</a:t>
            </a:r>
            <a:endParaRPr sz="4480" kern="0" dirty="0">
              <a:solidFill>
                <a:srgbClr val="000000"/>
              </a:solidFill>
              <a:latin typeface="Arial"/>
              <a:ea typeface="Arial"/>
              <a:cs typeface="Arial"/>
              <a:sym typeface="Arial"/>
            </a:endParaRPr>
          </a:p>
          <a:p>
            <a:pPr defTabSz="2926080">
              <a:buClr>
                <a:srgbClr val="000000"/>
              </a:buClr>
              <a:buSzPts val="1867"/>
            </a:pPr>
            <a:endParaRPr sz="5974" kern="0" dirty="0">
              <a:solidFill>
                <a:srgbClr val="000000"/>
              </a:solidFill>
              <a:latin typeface="Montserrat"/>
              <a:ea typeface="Montserrat"/>
              <a:cs typeface="Montserrat"/>
              <a:sym typeface="Montserrat"/>
            </a:endParaRPr>
          </a:p>
          <a:p>
            <a:pPr defTabSz="2926080">
              <a:buClr>
                <a:srgbClr val="000000"/>
              </a:buClr>
              <a:buSzPts val="1867"/>
            </a:pPr>
            <a:r>
              <a:rPr lang="en-US" sz="5974" kern="0" dirty="0">
                <a:solidFill>
                  <a:srgbClr val="000000"/>
                </a:solidFill>
                <a:latin typeface="Montserrat"/>
                <a:ea typeface="Montserrat"/>
                <a:cs typeface="Montserrat"/>
                <a:sym typeface="Montserrat"/>
              </a:rPr>
              <a:t>☐ Reduces Water Use</a:t>
            </a:r>
            <a:endParaRPr sz="4480" kern="0" dirty="0">
              <a:solidFill>
                <a:srgbClr val="000000"/>
              </a:solidFill>
              <a:latin typeface="Arial"/>
              <a:ea typeface="Arial"/>
              <a:cs typeface="Arial"/>
              <a:sym typeface="Arial"/>
            </a:endParaRPr>
          </a:p>
          <a:p>
            <a:pPr defTabSz="2926080">
              <a:buClr>
                <a:srgbClr val="000000"/>
              </a:buClr>
              <a:buSzPts val="1867"/>
            </a:pPr>
            <a:endParaRPr sz="5974" kern="0" dirty="0">
              <a:solidFill>
                <a:srgbClr val="000000"/>
              </a:solidFill>
              <a:latin typeface="Montserrat"/>
              <a:ea typeface="Montserrat"/>
              <a:cs typeface="Montserrat"/>
              <a:sym typeface="Montserrat"/>
            </a:endParaRPr>
          </a:p>
          <a:p>
            <a:pPr defTabSz="2926080">
              <a:buClr>
                <a:srgbClr val="000000"/>
              </a:buClr>
              <a:buSzPts val="1867"/>
            </a:pPr>
            <a:r>
              <a:rPr lang="en-US" sz="5974" kern="0" dirty="0">
                <a:solidFill>
                  <a:srgbClr val="000000"/>
                </a:solidFill>
                <a:latin typeface="Montserrat"/>
                <a:ea typeface="Montserrat"/>
                <a:cs typeface="Montserrat"/>
                <a:sym typeface="Montserrat"/>
              </a:rPr>
              <a:t>☐ Benefits Electric Grid</a:t>
            </a:r>
            <a:endParaRPr sz="4480" kern="0" dirty="0">
              <a:solidFill>
                <a:srgbClr val="000000"/>
              </a:solidFill>
              <a:latin typeface="Arial"/>
              <a:ea typeface="Arial"/>
              <a:cs typeface="Arial"/>
              <a:sym typeface="Arial"/>
            </a:endParaRPr>
          </a:p>
          <a:p>
            <a:pPr defTabSz="2926080">
              <a:buClr>
                <a:srgbClr val="000000"/>
              </a:buClr>
              <a:buSzPts val="1867"/>
            </a:pPr>
            <a:endParaRPr sz="5974" kern="0" dirty="0">
              <a:solidFill>
                <a:srgbClr val="000000"/>
              </a:solidFill>
              <a:latin typeface="Montserrat"/>
              <a:ea typeface="Montserrat"/>
              <a:cs typeface="Montserrat"/>
              <a:sym typeface="Montserrat"/>
            </a:endParaRPr>
          </a:p>
          <a:p>
            <a:pPr defTabSz="2926080">
              <a:buClr>
                <a:srgbClr val="000000"/>
              </a:buClr>
              <a:buSzPts val="1867"/>
            </a:pPr>
            <a:endParaRPr sz="5974" kern="0" dirty="0">
              <a:solidFill>
                <a:srgbClr val="000000"/>
              </a:solidFill>
              <a:latin typeface="Montserrat"/>
              <a:ea typeface="Montserrat"/>
              <a:cs typeface="Montserrat"/>
              <a:sym typeface="Montserrat"/>
            </a:endParaRPr>
          </a:p>
        </p:txBody>
      </p:sp>
      <p:pic>
        <p:nvPicPr>
          <p:cNvPr id="439" name="Google Shape;439;g35c202e54d7_0_737"/>
          <p:cNvPicPr preferRelativeResize="0"/>
          <p:nvPr/>
        </p:nvPicPr>
        <p:blipFill rotWithShape="1">
          <a:blip r:embed="rId3">
            <a:alphaModFix/>
          </a:blip>
          <a:srcRect/>
          <a:stretch/>
        </p:blipFill>
        <p:spPr>
          <a:xfrm>
            <a:off x="3610327" y="2941080"/>
            <a:ext cx="13305030" cy="17782819"/>
          </a:xfrm>
          <a:prstGeom prst="rect">
            <a:avLst/>
          </a:prstGeom>
          <a:noFill/>
          <a:ln w="9525" cap="flat" cmpd="sng">
            <a:solidFill>
              <a:schemeClr val="dk1"/>
            </a:solidFill>
            <a:prstDash val="solid"/>
            <a:round/>
            <a:headEnd type="none" w="sm" len="sm"/>
            <a:tailEnd type="none" w="sm" len="sm"/>
          </a:ln>
        </p:spPr>
      </p:pic>
      <p:sp>
        <p:nvSpPr>
          <p:cNvPr id="440" name="Google Shape;440;g35c202e54d7_0_737"/>
          <p:cNvSpPr/>
          <p:nvPr/>
        </p:nvSpPr>
        <p:spPr>
          <a:xfrm>
            <a:off x="1017931" y="1048645"/>
            <a:ext cx="6199734" cy="5876221"/>
          </a:xfrm>
          <a:prstGeom prst="rect">
            <a:avLst/>
          </a:prstGeom>
          <a:solidFill>
            <a:srgbClr val="DAE5F1"/>
          </a:solidFill>
          <a:ln w="25400" cap="flat" cmpd="sng">
            <a:solidFill>
              <a:srgbClr val="21364F"/>
            </a:solidFill>
            <a:prstDash val="solid"/>
            <a:round/>
            <a:headEnd type="none" w="sm" len="sm"/>
            <a:tailEnd type="none" w="sm" len="sm"/>
          </a:ln>
        </p:spPr>
        <p:txBody>
          <a:bodyPr spcFirstLastPara="1" wrap="square" lIns="292560" tIns="146240" rIns="292560" bIns="146240" anchor="ctr" anchorCtr="0">
            <a:noAutofit/>
          </a:bodyPr>
          <a:lstStyle/>
          <a:p>
            <a:pPr algn="ctr" defTabSz="2926080">
              <a:buClr>
                <a:srgbClr val="000000"/>
              </a:buClr>
              <a:buSzPts val="1400"/>
            </a:pPr>
            <a:endParaRPr sz="4480" kern="0">
              <a:solidFill>
                <a:srgbClr val="FFFFFF"/>
              </a:solidFill>
              <a:latin typeface="Arial"/>
              <a:ea typeface="Arial"/>
              <a:cs typeface="Arial"/>
              <a:sym typeface="Arial"/>
            </a:endParaRPr>
          </a:p>
        </p:txBody>
      </p:sp>
      <p:pic>
        <p:nvPicPr>
          <p:cNvPr id="441" name="Google Shape;441;g35c202e54d7_0_737"/>
          <p:cNvPicPr preferRelativeResize="0"/>
          <p:nvPr/>
        </p:nvPicPr>
        <p:blipFill rotWithShape="1">
          <a:blip r:embed="rId4">
            <a:alphaModFix/>
          </a:blip>
          <a:srcRect/>
          <a:stretch/>
        </p:blipFill>
        <p:spPr>
          <a:xfrm>
            <a:off x="1502544" y="1587094"/>
            <a:ext cx="5449286" cy="4949536"/>
          </a:xfrm>
          <a:prstGeom prst="rect">
            <a:avLst/>
          </a:prstGeom>
          <a:noFill/>
          <a:ln>
            <a:noFill/>
          </a:ln>
        </p:spPr>
      </p:pic>
      <p:grpSp>
        <p:nvGrpSpPr>
          <p:cNvPr id="442" name="Google Shape;442;g35c202e54d7_0_737"/>
          <p:cNvGrpSpPr/>
          <p:nvPr/>
        </p:nvGrpSpPr>
        <p:grpSpPr>
          <a:xfrm>
            <a:off x="18591078" y="1437930"/>
            <a:ext cx="1413101" cy="19685008"/>
            <a:chOff x="488505" y="397803"/>
            <a:chExt cx="441594" cy="6151565"/>
          </a:xfrm>
        </p:grpSpPr>
        <p:sp>
          <p:nvSpPr>
            <p:cNvPr id="443" name="Google Shape;443;g35c202e54d7_0_737"/>
            <p:cNvSpPr txBox="1"/>
            <p:nvPr/>
          </p:nvSpPr>
          <p:spPr>
            <a:xfrm>
              <a:off x="488505" y="397803"/>
              <a:ext cx="419400" cy="451295"/>
            </a:xfrm>
            <a:prstGeom prst="rect">
              <a:avLst/>
            </a:prstGeom>
            <a:noFill/>
            <a:ln>
              <a:noFill/>
            </a:ln>
          </p:spPr>
          <p:txBody>
            <a:bodyPr spcFirstLastPara="1" wrap="square" lIns="390080" tIns="194960" rIns="390080" bIns="194960" anchor="t" anchorCtr="0">
              <a:spAutoFit/>
            </a:bodyPr>
            <a:lstStyle/>
            <a:p>
              <a:pPr defTabSz="2926080">
                <a:buClr>
                  <a:srgbClr val="000000"/>
                </a:buClr>
                <a:buSzPts val="2133"/>
              </a:pPr>
              <a:r>
                <a:rPr lang="en-US" sz="6826" b="1" kern="0">
                  <a:solidFill>
                    <a:srgbClr val="000000"/>
                  </a:solidFill>
                  <a:latin typeface="Arial"/>
                  <a:ea typeface="Arial"/>
                  <a:cs typeface="Arial"/>
                  <a:sym typeface="Arial"/>
                </a:rPr>
                <a:t>✓</a:t>
              </a:r>
              <a:endParaRPr sz="5974" kern="0">
                <a:solidFill>
                  <a:srgbClr val="000000"/>
                </a:solidFill>
                <a:latin typeface="Arial"/>
                <a:ea typeface="Arial"/>
                <a:cs typeface="Arial"/>
                <a:sym typeface="Arial"/>
              </a:endParaRPr>
            </a:p>
          </p:txBody>
        </p:sp>
        <p:sp>
          <p:nvSpPr>
            <p:cNvPr id="444" name="Google Shape;444;g35c202e54d7_0_737"/>
            <p:cNvSpPr txBox="1"/>
            <p:nvPr/>
          </p:nvSpPr>
          <p:spPr>
            <a:xfrm>
              <a:off x="500266" y="975825"/>
              <a:ext cx="419400" cy="451295"/>
            </a:xfrm>
            <a:prstGeom prst="rect">
              <a:avLst/>
            </a:prstGeom>
            <a:noFill/>
            <a:ln>
              <a:noFill/>
            </a:ln>
          </p:spPr>
          <p:txBody>
            <a:bodyPr spcFirstLastPara="1" wrap="square" lIns="390080" tIns="194960" rIns="390080" bIns="194960" anchor="t" anchorCtr="0">
              <a:spAutoFit/>
            </a:bodyPr>
            <a:lstStyle/>
            <a:p>
              <a:pPr defTabSz="2926080">
                <a:buClr>
                  <a:srgbClr val="000000"/>
                </a:buClr>
                <a:buSzPts val="2133"/>
              </a:pPr>
              <a:r>
                <a:rPr lang="en-US" sz="6826" b="1" kern="0">
                  <a:solidFill>
                    <a:srgbClr val="000000"/>
                  </a:solidFill>
                  <a:latin typeface="Arial"/>
                  <a:ea typeface="Arial"/>
                  <a:cs typeface="Arial"/>
                  <a:sym typeface="Arial"/>
                </a:rPr>
                <a:t>✓</a:t>
              </a:r>
              <a:endParaRPr sz="5974" kern="0">
                <a:solidFill>
                  <a:srgbClr val="000000"/>
                </a:solidFill>
                <a:latin typeface="Arial"/>
                <a:ea typeface="Arial"/>
                <a:cs typeface="Arial"/>
                <a:sym typeface="Arial"/>
              </a:endParaRPr>
            </a:p>
          </p:txBody>
        </p:sp>
        <p:sp>
          <p:nvSpPr>
            <p:cNvPr id="445" name="Google Shape;445;g35c202e54d7_0_737"/>
            <p:cNvSpPr txBox="1"/>
            <p:nvPr/>
          </p:nvSpPr>
          <p:spPr>
            <a:xfrm>
              <a:off x="500266" y="1530485"/>
              <a:ext cx="419400" cy="451295"/>
            </a:xfrm>
            <a:prstGeom prst="rect">
              <a:avLst/>
            </a:prstGeom>
            <a:noFill/>
            <a:ln>
              <a:noFill/>
            </a:ln>
          </p:spPr>
          <p:txBody>
            <a:bodyPr spcFirstLastPara="1" wrap="square" lIns="390080" tIns="194960" rIns="390080" bIns="194960" anchor="t" anchorCtr="0">
              <a:spAutoFit/>
            </a:bodyPr>
            <a:lstStyle/>
            <a:p>
              <a:pPr defTabSz="2926080">
                <a:buClr>
                  <a:srgbClr val="000000"/>
                </a:buClr>
                <a:buSzPts val="2133"/>
              </a:pPr>
              <a:r>
                <a:rPr lang="en-US" sz="6826" b="1" kern="0">
                  <a:solidFill>
                    <a:srgbClr val="000000"/>
                  </a:solidFill>
                  <a:latin typeface="Arial"/>
                  <a:ea typeface="Arial"/>
                  <a:cs typeface="Arial"/>
                  <a:sym typeface="Arial"/>
                </a:rPr>
                <a:t>✓</a:t>
              </a:r>
              <a:endParaRPr sz="5974" kern="0">
                <a:solidFill>
                  <a:srgbClr val="000000"/>
                </a:solidFill>
                <a:latin typeface="Arial"/>
                <a:ea typeface="Arial"/>
                <a:cs typeface="Arial"/>
                <a:sym typeface="Arial"/>
              </a:endParaRPr>
            </a:p>
          </p:txBody>
        </p:sp>
        <p:sp>
          <p:nvSpPr>
            <p:cNvPr id="446" name="Google Shape;446;g35c202e54d7_0_737"/>
            <p:cNvSpPr txBox="1"/>
            <p:nvPr/>
          </p:nvSpPr>
          <p:spPr>
            <a:xfrm>
              <a:off x="502235" y="2112470"/>
              <a:ext cx="419400" cy="451295"/>
            </a:xfrm>
            <a:prstGeom prst="rect">
              <a:avLst/>
            </a:prstGeom>
            <a:noFill/>
            <a:ln>
              <a:noFill/>
            </a:ln>
          </p:spPr>
          <p:txBody>
            <a:bodyPr spcFirstLastPara="1" wrap="square" lIns="390080" tIns="194960" rIns="390080" bIns="194960" anchor="t" anchorCtr="0">
              <a:spAutoFit/>
            </a:bodyPr>
            <a:lstStyle/>
            <a:p>
              <a:pPr defTabSz="2926080">
                <a:buClr>
                  <a:srgbClr val="000000"/>
                </a:buClr>
                <a:buSzPts val="2133"/>
              </a:pPr>
              <a:r>
                <a:rPr lang="en-US" sz="6826" b="1" kern="0">
                  <a:solidFill>
                    <a:srgbClr val="000000"/>
                  </a:solidFill>
                  <a:latin typeface="Arial"/>
                  <a:ea typeface="Arial"/>
                  <a:cs typeface="Arial"/>
                  <a:sym typeface="Arial"/>
                </a:rPr>
                <a:t>✓</a:t>
              </a:r>
              <a:endParaRPr sz="5974" kern="0">
                <a:solidFill>
                  <a:srgbClr val="000000"/>
                </a:solidFill>
                <a:latin typeface="Arial"/>
                <a:ea typeface="Arial"/>
                <a:cs typeface="Arial"/>
                <a:sym typeface="Arial"/>
              </a:endParaRPr>
            </a:p>
          </p:txBody>
        </p:sp>
        <p:sp>
          <p:nvSpPr>
            <p:cNvPr id="447" name="Google Shape;447;g35c202e54d7_0_737"/>
            <p:cNvSpPr txBox="1"/>
            <p:nvPr/>
          </p:nvSpPr>
          <p:spPr>
            <a:xfrm>
              <a:off x="503050" y="2668959"/>
              <a:ext cx="419400" cy="451295"/>
            </a:xfrm>
            <a:prstGeom prst="rect">
              <a:avLst/>
            </a:prstGeom>
            <a:noFill/>
            <a:ln>
              <a:noFill/>
            </a:ln>
          </p:spPr>
          <p:txBody>
            <a:bodyPr spcFirstLastPara="1" wrap="square" lIns="390080" tIns="194960" rIns="390080" bIns="194960" anchor="t" anchorCtr="0">
              <a:spAutoFit/>
            </a:bodyPr>
            <a:lstStyle/>
            <a:p>
              <a:pPr defTabSz="2926080">
                <a:buClr>
                  <a:srgbClr val="000000"/>
                </a:buClr>
                <a:buSzPts val="2133"/>
              </a:pPr>
              <a:r>
                <a:rPr lang="en-US" sz="6826" b="1" kern="0">
                  <a:solidFill>
                    <a:srgbClr val="000000"/>
                  </a:solidFill>
                  <a:latin typeface="Arial"/>
                  <a:ea typeface="Arial"/>
                  <a:cs typeface="Arial"/>
                  <a:sym typeface="Arial"/>
                </a:rPr>
                <a:t>✓</a:t>
              </a:r>
              <a:endParaRPr sz="5974" kern="0">
                <a:solidFill>
                  <a:srgbClr val="000000"/>
                </a:solidFill>
                <a:latin typeface="Arial"/>
                <a:ea typeface="Arial"/>
                <a:cs typeface="Arial"/>
                <a:sym typeface="Arial"/>
              </a:endParaRPr>
            </a:p>
          </p:txBody>
        </p:sp>
        <p:sp>
          <p:nvSpPr>
            <p:cNvPr id="448" name="Google Shape;448;g35c202e54d7_0_737"/>
            <p:cNvSpPr txBox="1"/>
            <p:nvPr/>
          </p:nvSpPr>
          <p:spPr>
            <a:xfrm>
              <a:off x="505019" y="3250945"/>
              <a:ext cx="419400" cy="451295"/>
            </a:xfrm>
            <a:prstGeom prst="rect">
              <a:avLst/>
            </a:prstGeom>
            <a:noFill/>
            <a:ln>
              <a:noFill/>
            </a:ln>
          </p:spPr>
          <p:txBody>
            <a:bodyPr spcFirstLastPara="1" wrap="square" lIns="390080" tIns="194960" rIns="390080" bIns="194960" anchor="t" anchorCtr="0">
              <a:spAutoFit/>
            </a:bodyPr>
            <a:lstStyle/>
            <a:p>
              <a:pPr defTabSz="2926080">
                <a:buClr>
                  <a:srgbClr val="000000"/>
                </a:buClr>
                <a:buSzPts val="2133"/>
              </a:pPr>
              <a:r>
                <a:rPr lang="en-US" sz="6826" b="1" kern="0">
                  <a:solidFill>
                    <a:srgbClr val="000000"/>
                  </a:solidFill>
                  <a:latin typeface="Arial"/>
                  <a:ea typeface="Arial"/>
                  <a:cs typeface="Arial"/>
                  <a:sym typeface="Arial"/>
                </a:rPr>
                <a:t>✓</a:t>
              </a:r>
              <a:endParaRPr sz="5974" kern="0">
                <a:solidFill>
                  <a:srgbClr val="000000"/>
                </a:solidFill>
                <a:latin typeface="Arial"/>
                <a:ea typeface="Arial"/>
                <a:cs typeface="Arial"/>
                <a:sym typeface="Arial"/>
              </a:endParaRPr>
            </a:p>
          </p:txBody>
        </p:sp>
        <p:sp>
          <p:nvSpPr>
            <p:cNvPr id="449" name="Google Shape;449;g35c202e54d7_0_737"/>
            <p:cNvSpPr txBox="1"/>
            <p:nvPr/>
          </p:nvSpPr>
          <p:spPr>
            <a:xfrm>
              <a:off x="496491" y="3816053"/>
              <a:ext cx="419400" cy="451295"/>
            </a:xfrm>
            <a:prstGeom prst="rect">
              <a:avLst/>
            </a:prstGeom>
            <a:noFill/>
            <a:ln>
              <a:noFill/>
            </a:ln>
          </p:spPr>
          <p:txBody>
            <a:bodyPr spcFirstLastPara="1" wrap="square" lIns="390080" tIns="194960" rIns="390080" bIns="194960" anchor="t" anchorCtr="0">
              <a:spAutoFit/>
            </a:bodyPr>
            <a:lstStyle/>
            <a:p>
              <a:pPr defTabSz="2926080">
                <a:buClr>
                  <a:srgbClr val="000000"/>
                </a:buClr>
                <a:buSzPts val="2133"/>
              </a:pPr>
              <a:r>
                <a:rPr lang="en-US" sz="6826" b="1" kern="0">
                  <a:solidFill>
                    <a:srgbClr val="000000"/>
                  </a:solidFill>
                  <a:latin typeface="Arial"/>
                  <a:ea typeface="Arial"/>
                  <a:cs typeface="Arial"/>
                  <a:sym typeface="Arial"/>
                </a:rPr>
                <a:t>✓</a:t>
              </a:r>
              <a:endParaRPr sz="5974" kern="0">
                <a:solidFill>
                  <a:srgbClr val="000000"/>
                </a:solidFill>
                <a:latin typeface="Arial"/>
                <a:ea typeface="Arial"/>
                <a:cs typeface="Arial"/>
                <a:sym typeface="Arial"/>
              </a:endParaRPr>
            </a:p>
          </p:txBody>
        </p:sp>
        <p:sp>
          <p:nvSpPr>
            <p:cNvPr id="450" name="Google Shape;450;g35c202e54d7_0_737"/>
            <p:cNvSpPr txBox="1"/>
            <p:nvPr/>
          </p:nvSpPr>
          <p:spPr>
            <a:xfrm>
              <a:off x="498461" y="4398038"/>
              <a:ext cx="419400" cy="451295"/>
            </a:xfrm>
            <a:prstGeom prst="rect">
              <a:avLst/>
            </a:prstGeom>
            <a:noFill/>
            <a:ln>
              <a:noFill/>
            </a:ln>
          </p:spPr>
          <p:txBody>
            <a:bodyPr spcFirstLastPara="1" wrap="square" lIns="390080" tIns="194960" rIns="390080" bIns="194960" anchor="t" anchorCtr="0">
              <a:spAutoFit/>
            </a:bodyPr>
            <a:lstStyle/>
            <a:p>
              <a:pPr defTabSz="2926080">
                <a:buClr>
                  <a:srgbClr val="000000"/>
                </a:buClr>
                <a:buSzPts val="2133"/>
              </a:pPr>
              <a:r>
                <a:rPr lang="en-US" sz="6826" b="1" kern="0">
                  <a:solidFill>
                    <a:srgbClr val="000000"/>
                  </a:solidFill>
                  <a:latin typeface="Arial"/>
                  <a:ea typeface="Arial"/>
                  <a:cs typeface="Arial"/>
                  <a:sym typeface="Arial"/>
                </a:rPr>
                <a:t>✓</a:t>
              </a:r>
              <a:endParaRPr sz="5974" kern="0">
                <a:solidFill>
                  <a:srgbClr val="000000"/>
                </a:solidFill>
                <a:latin typeface="Arial"/>
                <a:ea typeface="Arial"/>
                <a:cs typeface="Arial"/>
                <a:sym typeface="Arial"/>
              </a:endParaRPr>
            </a:p>
          </p:txBody>
        </p:sp>
        <p:sp>
          <p:nvSpPr>
            <p:cNvPr id="451" name="Google Shape;451;g35c202e54d7_0_737"/>
            <p:cNvSpPr txBox="1"/>
            <p:nvPr/>
          </p:nvSpPr>
          <p:spPr>
            <a:xfrm>
              <a:off x="510699" y="4953782"/>
              <a:ext cx="419400" cy="451295"/>
            </a:xfrm>
            <a:prstGeom prst="rect">
              <a:avLst/>
            </a:prstGeom>
            <a:noFill/>
            <a:ln>
              <a:noFill/>
            </a:ln>
          </p:spPr>
          <p:txBody>
            <a:bodyPr spcFirstLastPara="1" wrap="square" lIns="390080" tIns="194960" rIns="390080" bIns="194960" anchor="t" anchorCtr="0">
              <a:spAutoFit/>
            </a:bodyPr>
            <a:lstStyle/>
            <a:p>
              <a:pPr defTabSz="2926080">
                <a:buClr>
                  <a:srgbClr val="000000"/>
                </a:buClr>
                <a:buSzPts val="2133"/>
              </a:pPr>
              <a:r>
                <a:rPr lang="en-US" sz="6826" b="1" kern="0">
                  <a:solidFill>
                    <a:srgbClr val="000000"/>
                  </a:solidFill>
                  <a:latin typeface="Arial"/>
                  <a:ea typeface="Arial"/>
                  <a:cs typeface="Arial"/>
                  <a:sym typeface="Arial"/>
                </a:rPr>
                <a:t>✓</a:t>
              </a:r>
              <a:endParaRPr sz="5974" kern="0">
                <a:solidFill>
                  <a:srgbClr val="000000"/>
                </a:solidFill>
                <a:latin typeface="Arial"/>
                <a:ea typeface="Arial"/>
                <a:cs typeface="Arial"/>
                <a:sym typeface="Arial"/>
              </a:endParaRPr>
            </a:p>
          </p:txBody>
        </p:sp>
        <p:sp>
          <p:nvSpPr>
            <p:cNvPr id="452" name="Google Shape;452;g35c202e54d7_0_737"/>
            <p:cNvSpPr txBox="1"/>
            <p:nvPr/>
          </p:nvSpPr>
          <p:spPr>
            <a:xfrm>
              <a:off x="508117" y="5509137"/>
              <a:ext cx="419400" cy="451295"/>
            </a:xfrm>
            <a:prstGeom prst="rect">
              <a:avLst/>
            </a:prstGeom>
            <a:noFill/>
            <a:ln>
              <a:noFill/>
            </a:ln>
          </p:spPr>
          <p:txBody>
            <a:bodyPr spcFirstLastPara="1" wrap="square" lIns="390080" tIns="194960" rIns="390080" bIns="194960" anchor="t" anchorCtr="0">
              <a:spAutoFit/>
            </a:bodyPr>
            <a:lstStyle/>
            <a:p>
              <a:pPr defTabSz="2926080">
                <a:buClr>
                  <a:srgbClr val="000000"/>
                </a:buClr>
                <a:buSzPts val="2133"/>
              </a:pPr>
              <a:r>
                <a:rPr lang="en-US" sz="6826" b="1" kern="0">
                  <a:solidFill>
                    <a:srgbClr val="000000"/>
                  </a:solidFill>
                  <a:latin typeface="Arial"/>
                  <a:ea typeface="Arial"/>
                  <a:cs typeface="Arial"/>
                  <a:sym typeface="Arial"/>
                </a:rPr>
                <a:t>✓</a:t>
              </a:r>
              <a:endParaRPr sz="5974" kern="0">
                <a:solidFill>
                  <a:srgbClr val="000000"/>
                </a:solidFill>
                <a:latin typeface="Arial"/>
                <a:ea typeface="Arial"/>
                <a:cs typeface="Arial"/>
                <a:sym typeface="Arial"/>
              </a:endParaRPr>
            </a:p>
          </p:txBody>
        </p:sp>
        <p:sp>
          <p:nvSpPr>
            <p:cNvPr id="453" name="Google Shape;453;g35c202e54d7_0_737"/>
            <p:cNvSpPr txBox="1"/>
            <p:nvPr/>
          </p:nvSpPr>
          <p:spPr>
            <a:xfrm>
              <a:off x="508117" y="6098073"/>
              <a:ext cx="419400" cy="451295"/>
            </a:xfrm>
            <a:prstGeom prst="rect">
              <a:avLst/>
            </a:prstGeom>
            <a:noFill/>
            <a:ln>
              <a:noFill/>
            </a:ln>
          </p:spPr>
          <p:txBody>
            <a:bodyPr spcFirstLastPara="1" wrap="square" lIns="390080" tIns="194960" rIns="390080" bIns="194960" anchor="t" anchorCtr="0">
              <a:spAutoFit/>
            </a:bodyPr>
            <a:lstStyle/>
            <a:p>
              <a:pPr defTabSz="2926080">
                <a:buClr>
                  <a:srgbClr val="000000"/>
                </a:buClr>
                <a:buSzPts val="2133"/>
              </a:pPr>
              <a:r>
                <a:rPr lang="en-US" sz="6826" b="1" kern="0">
                  <a:solidFill>
                    <a:srgbClr val="000000"/>
                  </a:solidFill>
                  <a:latin typeface="Arial"/>
                  <a:ea typeface="Arial"/>
                  <a:cs typeface="Arial"/>
                  <a:sym typeface="Arial"/>
                </a:rPr>
                <a:t>✓</a:t>
              </a:r>
              <a:endParaRPr sz="5974" kern="0">
                <a:solidFill>
                  <a:srgbClr val="000000"/>
                </a:solidFill>
                <a:latin typeface="Arial"/>
                <a:ea typeface="Arial"/>
                <a:cs typeface="Arial"/>
                <a:sym typeface="Arial"/>
              </a:endParaRPr>
            </a:p>
          </p:txBody>
        </p:sp>
      </p:grpSp>
      <p:cxnSp>
        <p:nvCxnSpPr>
          <p:cNvPr id="2" name="Google Shape;465;g35c202e54d7_0_935">
            <a:extLst>
              <a:ext uri="{FF2B5EF4-FFF2-40B4-BE49-F238E27FC236}">
                <a16:creationId xmlns:a16="http://schemas.microsoft.com/office/drawing/2014/main" id="{0B632F20-D4B3-2E46-6784-3E1D164D6483}"/>
              </a:ext>
            </a:extLst>
          </p:cNvPr>
          <p:cNvCxnSpPr/>
          <p:nvPr/>
        </p:nvCxnSpPr>
        <p:spPr>
          <a:xfrm>
            <a:off x="30768176" y="-227997"/>
            <a:ext cx="0" cy="22800960"/>
          </a:xfrm>
          <a:prstGeom prst="straightConnector1">
            <a:avLst/>
          </a:prstGeom>
          <a:noFill/>
          <a:ln w="9525" cap="flat" cmpd="sng">
            <a:solidFill>
              <a:srgbClr val="A5A5A5"/>
            </a:solidFill>
            <a:prstDash val="solid"/>
            <a:round/>
            <a:headEnd type="none" w="sm" len="sm"/>
            <a:tailEnd type="none" w="sm" len="sm"/>
          </a:ln>
        </p:spPr>
      </p:cxnSp>
      <p:sp>
        <p:nvSpPr>
          <p:cNvPr id="3" name="Google Shape;466;g35c202e54d7_0_935">
            <a:extLst>
              <a:ext uri="{FF2B5EF4-FFF2-40B4-BE49-F238E27FC236}">
                <a16:creationId xmlns:a16="http://schemas.microsoft.com/office/drawing/2014/main" id="{286639E1-954C-A76B-0870-6571400456B1}"/>
              </a:ext>
            </a:extLst>
          </p:cNvPr>
          <p:cNvSpPr txBox="1"/>
          <p:nvPr/>
        </p:nvSpPr>
        <p:spPr>
          <a:xfrm>
            <a:off x="30876928" y="1233971"/>
            <a:ext cx="7650240" cy="3958080"/>
          </a:xfrm>
          <a:prstGeom prst="rect">
            <a:avLst/>
          </a:prstGeom>
          <a:noFill/>
          <a:ln>
            <a:noFill/>
          </a:ln>
        </p:spPr>
        <p:txBody>
          <a:bodyPr spcFirstLastPara="1" wrap="square" lIns="389920" tIns="389920" rIns="389920" bIns="389920" anchor="t" anchorCtr="0">
            <a:noAutofit/>
          </a:bodyPr>
          <a:lstStyle/>
          <a:p>
            <a:pPr defTabSz="2926080">
              <a:buClr>
                <a:srgbClr val="000000"/>
              </a:buClr>
            </a:pPr>
            <a:r>
              <a:rPr lang="en-US" sz="5974" kern="0" dirty="0">
                <a:solidFill>
                  <a:srgbClr val="000000"/>
                </a:solidFill>
                <a:latin typeface="Montserrat"/>
                <a:ea typeface="Montserrat Light"/>
                <a:cs typeface="Montserrat Light"/>
                <a:sym typeface="Montserrat"/>
              </a:rPr>
              <a:t>Demonstration Projects have established the potential to deliver each of these outcomes</a:t>
            </a:r>
          </a:p>
          <a:p>
            <a:pPr defTabSz="2926080">
              <a:buClr>
                <a:srgbClr val="000000"/>
              </a:buClr>
            </a:pPr>
            <a:endParaRPr lang="en-US" sz="5974" kern="0" dirty="0">
              <a:solidFill>
                <a:srgbClr val="000000"/>
              </a:solidFill>
              <a:latin typeface="Montserrat"/>
              <a:ea typeface="Montserrat Light"/>
              <a:cs typeface="Montserrat Light"/>
              <a:sym typeface="Montserrat"/>
            </a:endParaRPr>
          </a:p>
          <a:p>
            <a:pPr defTabSz="2926080">
              <a:buClr>
                <a:srgbClr val="000000"/>
              </a:buClr>
            </a:pPr>
            <a:r>
              <a:rPr lang="en-US" sz="5974" kern="0" dirty="0">
                <a:solidFill>
                  <a:srgbClr val="000000"/>
                </a:solidFill>
                <a:latin typeface="Montserrat"/>
                <a:ea typeface="Montserrat Light"/>
                <a:cs typeface="Montserrat Light"/>
                <a:sym typeface="Montserrat"/>
              </a:rPr>
              <a:t>. . .</a:t>
            </a:r>
          </a:p>
          <a:p>
            <a:pPr defTabSz="2926080">
              <a:buClr>
                <a:srgbClr val="000000"/>
              </a:buClr>
            </a:pPr>
            <a:endParaRPr lang="en-US" sz="5974" kern="0" dirty="0">
              <a:solidFill>
                <a:srgbClr val="000000"/>
              </a:solidFill>
              <a:latin typeface="Montserrat"/>
              <a:ea typeface="Montserrat Light"/>
              <a:cs typeface="Montserrat Light"/>
              <a:sym typeface="Montserrat"/>
            </a:endParaRPr>
          </a:p>
          <a:p>
            <a:pPr defTabSz="2926080">
              <a:buClr>
                <a:srgbClr val="000000"/>
              </a:buClr>
            </a:pPr>
            <a:r>
              <a:rPr lang="en-US" sz="5974" kern="0" dirty="0">
                <a:solidFill>
                  <a:srgbClr val="000000"/>
                </a:solidFill>
                <a:latin typeface="Montserrat"/>
                <a:ea typeface="Montserrat Light"/>
                <a:cs typeface="Montserrat Light"/>
                <a:sym typeface="Montserrat"/>
              </a:rPr>
              <a:t>dependent on both design and on policy.</a:t>
            </a:r>
            <a:endParaRPr sz="5974" kern="0" dirty="0">
              <a:solidFill>
                <a:srgbClr val="000000"/>
              </a:solidFill>
              <a:latin typeface="Montserrat Light"/>
              <a:ea typeface="Montserrat Light"/>
              <a:cs typeface="Montserrat Light"/>
              <a:sym typeface="Montserrat Light"/>
            </a:endParaRPr>
          </a:p>
          <a:p>
            <a:pPr defTabSz="2926080">
              <a:buClr>
                <a:srgbClr val="000000"/>
              </a:buClr>
            </a:pPr>
            <a:endParaRPr sz="5974" kern="0" dirty="0">
              <a:solidFill>
                <a:srgbClr val="000000"/>
              </a:solidFill>
              <a:latin typeface="Montserrat"/>
              <a:ea typeface="Montserrat"/>
              <a:cs typeface="Montserrat"/>
              <a:sym typeface="Montserra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pic>
        <p:nvPicPr>
          <p:cNvPr id="519" name="Google Shape;519;g35c202e54d7_0_786" descr="A aerial view of a neighborhood&#10;&#10;Description automatically generated"/>
          <p:cNvPicPr preferRelativeResize="0"/>
          <p:nvPr/>
        </p:nvPicPr>
        <p:blipFill rotWithShape="1">
          <a:blip r:embed="rId3">
            <a:alphaModFix/>
          </a:blip>
          <a:srcRect/>
          <a:stretch/>
        </p:blipFill>
        <p:spPr>
          <a:xfrm>
            <a:off x="3818322" y="8819227"/>
            <a:ext cx="20584451" cy="10657149"/>
          </a:xfrm>
          <a:prstGeom prst="rect">
            <a:avLst/>
          </a:prstGeom>
          <a:noFill/>
          <a:ln>
            <a:noFill/>
          </a:ln>
        </p:spPr>
      </p:pic>
      <p:sp>
        <p:nvSpPr>
          <p:cNvPr id="520" name="Google Shape;520;g35c202e54d7_0_786"/>
          <p:cNvSpPr txBox="1"/>
          <p:nvPr/>
        </p:nvSpPr>
        <p:spPr>
          <a:xfrm>
            <a:off x="3818320" y="19747275"/>
            <a:ext cx="15941760" cy="984756"/>
          </a:xfrm>
          <a:prstGeom prst="rect">
            <a:avLst/>
          </a:prstGeom>
          <a:noFill/>
          <a:ln>
            <a:noFill/>
          </a:ln>
        </p:spPr>
        <p:txBody>
          <a:bodyPr spcFirstLastPara="1" wrap="square" lIns="292560" tIns="146240" rIns="292560" bIns="146240" anchor="t" anchorCtr="0">
            <a:spAutoFit/>
          </a:bodyPr>
          <a:lstStyle/>
          <a:p>
            <a:pPr defTabSz="2926080">
              <a:buClr>
                <a:srgbClr val="000000"/>
              </a:buClr>
              <a:buSzPts val="1400"/>
            </a:pPr>
            <a:r>
              <a:rPr lang="en-US" sz="4480" u="sng" kern="0">
                <a:solidFill>
                  <a:srgbClr val="000000"/>
                </a:solidFill>
                <a:latin typeface="Arial"/>
                <a:ea typeface="Arial"/>
                <a:cs typeface="Arial"/>
                <a:sym typeface="Arial"/>
                <a:hlinkClick r:id="rId4">
                  <a:extLst>
                    <a:ext uri="{A12FA001-AC4F-418D-AE19-62706E023703}">
                      <ahyp:hlinkClr xmlns:ahyp="http://schemas.microsoft.com/office/drawing/2018/hyperlinkcolor" val="tx"/>
                    </a:ext>
                  </a:extLst>
                </a:hlinkClick>
              </a:rPr>
              <a:t>https://www.youtube.com/watch?v=mvOoBL-et7U</a:t>
            </a:r>
            <a:endParaRPr sz="4480" kern="0">
              <a:solidFill>
                <a:srgbClr val="000000"/>
              </a:solidFill>
              <a:latin typeface="Arial"/>
              <a:ea typeface="Arial"/>
              <a:cs typeface="Arial"/>
              <a:sym typeface="Arial"/>
            </a:endParaRPr>
          </a:p>
        </p:txBody>
      </p:sp>
      <p:cxnSp>
        <p:nvCxnSpPr>
          <p:cNvPr id="521" name="Google Shape;521;g35c202e54d7_0_786"/>
          <p:cNvCxnSpPr/>
          <p:nvPr/>
        </p:nvCxnSpPr>
        <p:spPr>
          <a:xfrm>
            <a:off x="30768176" y="-228000"/>
            <a:ext cx="0" cy="22800960"/>
          </a:xfrm>
          <a:prstGeom prst="straightConnector1">
            <a:avLst/>
          </a:prstGeom>
          <a:noFill/>
          <a:ln w="9525" cap="flat" cmpd="sng">
            <a:solidFill>
              <a:srgbClr val="A5A5A5"/>
            </a:solidFill>
            <a:prstDash val="solid"/>
            <a:round/>
            <a:headEnd type="none" w="sm" len="sm"/>
            <a:tailEnd type="none" w="sm" len="sm"/>
          </a:ln>
        </p:spPr>
      </p:cxnSp>
      <p:sp>
        <p:nvSpPr>
          <p:cNvPr id="522" name="Google Shape;522;g35c202e54d7_0_786"/>
          <p:cNvSpPr txBox="1"/>
          <p:nvPr/>
        </p:nvSpPr>
        <p:spPr>
          <a:xfrm>
            <a:off x="30768176" y="882842"/>
            <a:ext cx="8137920" cy="3957120"/>
          </a:xfrm>
          <a:prstGeom prst="rect">
            <a:avLst/>
          </a:prstGeom>
          <a:noFill/>
          <a:ln>
            <a:noFill/>
          </a:ln>
        </p:spPr>
        <p:txBody>
          <a:bodyPr spcFirstLastPara="1" wrap="square" lIns="390000" tIns="390000" rIns="390000" bIns="390000" anchor="t" anchorCtr="0">
            <a:noAutofit/>
          </a:bodyPr>
          <a:lstStyle/>
          <a:p>
            <a:pPr defTabSz="2926080">
              <a:buClr>
                <a:srgbClr val="000000"/>
              </a:buClr>
              <a:buSzPts val="2000"/>
            </a:pPr>
            <a:r>
              <a:rPr lang="en-US" sz="6400" kern="0" dirty="0">
                <a:solidFill>
                  <a:srgbClr val="000000"/>
                </a:solidFill>
                <a:latin typeface="Montserrat"/>
                <a:ea typeface="Montserrat"/>
                <a:cs typeface="Montserrat"/>
                <a:sym typeface="Montserrat"/>
              </a:rPr>
              <a:t>The IFC (World Bank) has initiated Geothermal Networks in </a:t>
            </a:r>
            <a:r>
              <a:rPr lang="en-US" sz="6400" kern="0" dirty="0" err="1">
                <a:solidFill>
                  <a:srgbClr val="000000"/>
                </a:solidFill>
                <a:latin typeface="Montserrat"/>
                <a:ea typeface="Montserrat"/>
                <a:cs typeface="Montserrat"/>
                <a:sym typeface="Montserrat"/>
              </a:rPr>
              <a:t>Turkiye</a:t>
            </a:r>
            <a:r>
              <a:rPr lang="en-US" sz="6400" kern="0" dirty="0">
                <a:solidFill>
                  <a:srgbClr val="000000"/>
                </a:solidFill>
                <a:latin typeface="Montserrat"/>
                <a:ea typeface="Montserrat"/>
                <a:cs typeface="Montserrat"/>
                <a:sym typeface="Montserrat"/>
              </a:rPr>
              <a:t>, Pakistan, Kyrgyzstan, Tajikistan, Uzbekistan, and Jordan at the 10,000 building scale.</a:t>
            </a:r>
            <a:endParaRPr sz="4480" kern="0" dirty="0">
              <a:solidFill>
                <a:srgbClr val="000000"/>
              </a:solidFill>
              <a:latin typeface="Arial"/>
              <a:ea typeface="Arial"/>
              <a:cs typeface="Arial"/>
              <a:sym typeface="Arial"/>
            </a:endParaRPr>
          </a:p>
        </p:txBody>
      </p:sp>
      <p:pic>
        <p:nvPicPr>
          <p:cNvPr id="523" name="Google Shape;523;g35c202e54d7_0_786" descr="A blue world map on a black background&#10;&#10;Description automatically generated"/>
          <p:cNvPicPr preferRelativeResize="0"/>
          <p:nvPr/>
        </p:nvPicPr>
        <p:blipFill rotWithShape="1">
          <a:blip r:embed="rId5">
            <a:alphaModFix/>
          </a:blip>
          <a:srcRect/>
          <a:stretch/>
        </p:blipFill>
        <p:spPr>
          <a:xfrm>
            <a:off x="11937854" y="1706223"/>
            <a:ext cx="17700880" cy="9186755"/>
          </a:xfrm>
          <a:prstGeom prst="rect">
            <a:avLst/>
          </a:prstGeom>
          <a:noFill/>
          <a:ln>
            <a:noFill/>
          </a:ln>
        </p:spPr>
      </p:pic>
      <p:sp>
        <p:nvSpPr>
          <p:cNvPr id="524" name="Google Shape;524;g35c202e54d7_0_786"/>
          <p:cNvSpPr txBox="1"/>
          <p:nvPr/>
        </p:nvSpPr>
        <p:spPr>
          <a:xfrm>
            <a:off x="25803963" y="15975704"/>
            <a:ext cx="12666781" cy="3840922"/>
          </a:xfrm>
          <a:prstGeom prst="rect">
            <a:avLst/>
          </a:prstGeom>
          <a:noFill/>
          <a:ln>
            <a:noFill/>
          </a:ln>
        </p:spPr>
        <p:txBody>
          <a:bodyPr spcFirstLastPara="1" wrap="square" lIns="292560" tIns="146240" rIns="292560" bIns="146240" anchor="t" anchorCtr="0">
            <a:spAutoFit/>
          </a:bodyPr>
          <a:lstStyle/>
          <a:p>
            <a:pPr defTabSz="2926080">
              <a:buClr>
                <a:srgbClr val="000000"/>
              </a:buClr>
              <a:buSzPts val="1800"/>
            </a:pPr>
            <a:r>
              <a:rPr lang="en-US" sz="5760" kern="0" dirty="0" err="1">
                <a:solidFill>
                  <a:srgbClr val="000000"/>
                </a:solidFill>
                <a:latin typeface="Arial"/>
                <a:ea typeface="Arial"/>
                <a:cs typeface="Arial"/>
                <a:sym typeface="Arial"/>
              </a:rPr>
              <a:t>Turkiye</a:t>
            </a:r>
            <a:r>
              <a:rPr lang="en-US" sz="5760" kern="0" dirty="0">
                <a:solidFill>
                  <a:srgbClr val="000000"/>
                </a:solidFill>
                <a:latin typeface="Arial"/>
                <a:ea typeface="Arial"/>
                <a:cs typeface="Arial"/>
                <a:sym typeface="Arial"/>
              </a:rPr>
              <a:t>: </a:t>
            </a:r>
            <a:r>
              <a:rPr lang="en-US" sz="5760" u="sng" kern="0" dirty="0">
                <a:solidFill>
                  <a:srgbClr val="000000"/>
                </a:solidFill>
                <a:latin typeface="Arial"/>
                <a:ea typeface="Arial"/>
                <a:cs typeface="Arial"/>
                <a:sym typeface="Arial"/>
                <a:hlinkClick r:id="rId6">
                  <a:extLst>
                    <a:ext uri="{A12FA001-AC4F-418D-AE19-62706E023703}">
                      <ahyp:hlinkClr xmlns:ahyp="http://schemas.microsoft.com/office/drawing/2018/hyperlinkcolor" val="tx"/>
                    </a:ext>
                  </a:extLst>
                </a:hlinkClick>
              </a:rPr>
              <a:t>https://lnkd.in/d4JD4eF3</a:t>
            </a:r>
            <a:br>
              <a:rPr lang="en-US" sz="5760" kern="0" dirty="0">
                <a:solidFill>
                  <a:srgbClr val="000000"/>
                </a:solidFill>
                <a:latin typeface="Arial"/>
                <a:ea typeface="Arial"/>
                <a:cs typeface="Arial"/>
                <a:sym typeface="Arial"/>
              </a:rPr>
            </a:br>
            <a:r>
              <a:rPr lang="en-US" sz="5760" kern="0" dirty="0">
                <a:solidFill>
                  <a:srgbClr val="000000"/>
                </a:solidFill>
                <a:latin typeface="Arial"/>
                <a:ea typeface="Arial"/>
                <a:cs typeface="Arial"/>
                <a:sym typeface="Arial"/>
              </a:rPr>
              <a:t>Kyrgyzstan: </a:t>
            </a:r>
            <a:r>
              <a:rPr lang="en-US" sz="5760" u="sng" kern="0" dirty="0">
                <a:solidFill>
                  <a:srgbClr val="000000"/>
                </a:solidFill>
                <a:latin typeface="Arial"/>
                <a:ea typeface="Arial"/>
                <a:cs typeface="Arial"/>
                <a:sym typeface="Arial"/>
                <a:hlinkClick r:id="rId7">
                  <a:extLst>
                    <a:ext uri="{A12FA001-AC4F-418D-AE19-62706E023703}">
                      <ahyp:hlinkClr xmlns:ahyp="http://schemas.microsoft.com/office/drawing/2018/hyperlinkcolor" val="tx"/>
                    </a:ext>
                  </a:extLst>
                </a:hlinkClick>
              </a:rPr>
              <a:t>https://lnkd.in/dAh68e6y</a:t>
            </a:r>
            <a:r>
              <a:rPr lang="en-US" sz="5760" kern="0" dirty="0">
                <a:solidFill>
                  <a:srgbClr val="000000"/>
                </a:solidFill>
                <a:latin typeface="Arial"/>
                <a:ea typeface="Arial"/>
                <a:cs typeface="Arial"/>
                <a:sym typeface="Arial"/>
              </a:rPr>
              <a:t> </a:t>
            </a:r>
            <a:br>
              <a:rPr lang="en-US" sz="5760" kern="0" dirty="0">
                <a:solidFill>
                  <a:srgbClr val="000000"/>
                </a:solidFill>
                <a:latin typeface="Arial"/>
                <a:ea typeface="Arial"/>
                <a:cs typeface="Arial"/>
                <a:sym typeface="Arial"/>
              </a:rPr>
            </a:br>
            <a:r>
              <a:rPr lang="en-US" sz="5760" kern="0" dirty="0">
                <a:solidFill>
                  <a:srgbClr val="000000"/>
                </a:solidFill>
                <a:latin typeface="Arial"/>
                <a:ea typeface="Arial"/>
                <a:cs typeface="Arial"/>
                <a:sym typeface="Arial"/>
              </a:rPr>
              <a:t>Pakistan: </a:t>
            </a:r>
            <a:r>
              <a:rPr lang="en-US" sz="5760" u="sng" kern="0" dirty="0">
                <a:solidFill>
                  <a:srgbClr val="000000"/>
                </a:solidFill>
                <a:latin typeface="Arial"/>
                <a:ea typeface="Arial"/>
                <a:cs typeface="Arial"/>
                <a:sym typeface="Arial"/>
                <a:hlinkClick r:id="rId8">
                  <a:extLst>
                    <a:ext uri="{A12FA001-AC4F-418D-AE19-62706E023703}">
                      <ahyp:hlinkClr xmlns:ahyp="http://schemas.microsoft.com/office/drawing/2018/hyperlinkcolor" val="tx"/>
                    </a:ext>
                  </a:extLst>
                </a:hlinkClick>
              </a:rPr>
              <a:t>https://lnkd.in/e3_bE-5B</a:t>
            </a:r>
            <a:br>
              <a:rPr lang="en-US" sz="5760" kern="0" dirty="0">
                <a:solidFill>
                  <a:srgbClr val="000000"/>
                </a:solidFill>
                <a:latin typeface="Arial"/>
                <a:ea typeface="Arial"/>
                <a:cs typeface="Arial"/>
                <a:sym typeface="Arial"/>
              </a:rPr>
            </a:br>
            <a:r>
              <a:rPr lang="en-US" sz="5760" kern="0" dirty="0">
                <a:solidFill>
                  <a:srgbClr val="000000"/>
                </a:solidFill>
                <a:latin typeface="Arial"/>
                <a:ea typeface="Arial"/>
                <a:cs typeface="Arial"/>
                <a:sym typeface="Arial"/>
              </a:rPr>
              <a:t>Jordan: </a:t>
            </a:r>
            <a:r>
              <a:rPr lang="en-US" sz="5760" u="sng" kern="0" dirty="0">
                <a:solidFill>
                  <a:srgbClr val="000000"/>
                </a:solidFill>
                <a:latin typeface="Arial"/>
                <a:ea typeface="Arial"/>
                <a:cs typeface="Arial"/>
                <a:sym typeface="Arial"/>
                <a:hlinkClick r:id="rId9">
                  <a:extLst>
                    <a:ext uri="{A12FA001-AC4F-418D-AE19-62706E023703}">
                      <ahyp:hlinkClr xmlns:ahyp="http://schemas.microsoft.com/office/drawing/2018/hyperlinkcolor" val="tx"/>
                    </a:ext>
                  </a:extLst>
                </a:hlinkClick>
              </a:rPr>
              <a:t>https://lnkd.in/dDDCU9AN</a:t>
            </a:r>
            <a:endParaRPr lang="en-US" sz="5760" u="sng" kern="0" dirty="0">
              <a:solidFill>
                <a:srgbClr val="000000"/>
              </a:solidFill>
              <a:latin typeface="Arial"/>
              <a:ea typeface="Arial"/>
              <a:cs typeface="Arial"/>
              <a:sym typeface="Arial"/>
            </a:endParaRPr>
          </a:p>
        </p:txBody>
      </p:sp>
      <p:pic>
        <p:nvPicPr>
          <p:cNvPr id="525" name="Google Shape;525;g35c202e54d7_0_786" descr="A group of people posing for a photo&#10;&#10;AI-generated content may be incorrect."/>
          <p:cNvPicPr preferRelativeResize="0"/>
          <p:nvPr/>
        </p:nvPicPr>
        <p:blipFill rotWithShape="1">
          <a:blip r:embed="rId10">
            <a:alphaModFix/>
          </a:blip>
          <a:srcRect/>
          <a:stretch/>
        </p:blipFill>
        <p:spPr>
          <a:xfrm>
            <a:off x="2694423" y="1977122"/>
            <a:ext cx="13000883" cy="9186755"/>
          </a:xfrm>
          <a:prstGeom prst="rect">
            <a:avLst/>
          </a:prstGeom>
          <a:solidFill>
            <a:schemeClr val="accent2"/>
          </a:solidFill>
          <a:ln w="12700" cap="flat" cmpd="sng">
            <a:solidFill>
              <a:schemeClr val="dk1"/>
            </a:solidFill>
            <a:prstDash val="solid"/>
            <a:round/>
            <a:headEnd type="none" w="sm" len="sm"/>
            <a:tailEnd type="none" w="sm" len="sm"/>
          </a:ln>
        </p:spPr>
      </p:pic>
      <p:sp>
        <p:nvSpPr>
          <p:cNvPr id="2" name="5-Point Star 1">
            <a:extLst>
              <a:ext uri="{FF2B5EF4-FFF2-40B4-BE49-F238E27FC236}">
                <a16:creationId xmlns:a16="http://schemas.microsoft.com/office/drawing/2014/main" id="{51015BB5-83BE-A3DD-A358-28EFF02155FD}"/>
              </a:ext>
            </a:extLst>
          </p:cNvPr>
          <p:cNvSpPr/>
          <p:nvPr/>
        </p:nvSpPr>
        <p:spPr>
          <a:xfrm>
            <a:off x="23176099" y="4940605"/>
            <a:ext cx="719526" cy="722266"/>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2926080">
              <a:buClr>
                <a:srgbClr val="000000"/>
              </a:buClr>
            </a:pPr>
            <a:endParaRPr lang="en-US" sz="4480" kern="0">
              <a:solidFill>
                <a:srgbClr val="FFFFFF"/>
              </a:solidFill>
              <a:latin typeface="Arial"/>
              <a:sym typeface="Arial"/>
            </a:endParaRPr>
          </a:p>
        </p:txBody>
      </p:sp>
      <p:sp>
        <p:nvSpPr>
          <p:cNvPr id="3" name="5-Point Star 2">
            <a:extLst>
              <a:ext uri="{FF2B5EF4-FFF2-40B4-BE49-F238E27FC236}">
                <a16:creationId xmlns:a16="http://schemas.microsoft.com/office/drawing/2014/main" id="{AA9D0B6A-EF9B-F19D-F03D-BF39B67E56AE}"/>
              </a:ext>
            </a:extLst>
          </p:cNvPr>
          <p:cNvSpPr/>
          <p:nvPr/>
        </p:nvSpPr>
        <p:spPr>
          <a:xfrm>
            <a:off x="21414429" y="4195725"/>
            <a:ext cx="719526" cy="722266"/>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2926080">
              <a:buClr>
                <a:srgbClr val="000000"/>
              </a:buClr>
            </a:pPr>
            <a:endParaRPr lang="en-US" sz="4480" kern="0">
              <a:solidFill>
                <a:srgbClr val="FFFFFF"/>
              </a:solidFill>
              <a:latin typeface="Arial"/>
              <a:sym typeface="Arial"/>
            </a:endParaRPr>
          </a:p>
        </p:txBody>
      </p:sp>
      <p:sp>
        <p:nvSpPr>
          <p:cNvPr id="4" name="5-Point Star 3">
            <a:extLst>
              <a:ext uri="{FF2B5EF4-FFF2-40B4-BE49-F238E27FC236}">
                <a16:creationId xmlns:a16="http://schemas.microsoft.com/office/drawing/2014/main" id="{6D28F0D9-C8A2-E440-648B-679E776F5919}"/>
              </a:ext>
            </a:extLst>
          </p:cNvPr>
          <p:cNvSpPr/>
          <p:nvPr/>
        </p:nvSpPr>
        <p:spPr>
          <a:xfrm>
            <a:off x="23200083" y="3874118"/>
            <a:ext cx="719526" cy="722266"/>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2926080">
              <a:buClr>
                <a:srgbClr val="000000"/>
              </a:buClr>
            </a:pPr>
            <a:endParaRPr lang="en-US" sz="4480" kern="0">
              <a:solidFill>
                <a:srgbClr val="FFFFFF"/>
              </a:solidFill>
              <a:latin typeface="Arial"/>
              <a:sym typeface="Arial"/>
            </a:endParaRPr>
          </a:p>
        </p:txBody>
      </p:sp>
      <p:sp>
        <p:nvSpPr>
          <p:cNvPr id="5" name="5-Point Star 4">
            <a:extLst>
              <a:ext uri="{FF2B5EF4-FFF2-40B4-BE49-F238E27FC236}">
                <a16:creationId xmlns:a16="http://schemas.microsoft.com/office/drawing/2014/main" id="{F48EBF29-1823-7812-7E70-C25813485066}"/>
              </a:ext>
            </a:extLst>
          </p:cNvPr>
          <p:cNvSpPr/>
          <p:nvPr/>
        </p:nvSpPr>
        <p:spPr>
          <a:xfrm>
            <a:off x="21966067" y="4531878"/>
            <a:ext cx="719526" cy="722266"/>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2926080">
              <a:buClr>
                <a:srgbClr val="000000"/>
              </a:buClr>
            </a:pPr>
            <a:endParaRPr lang="en-US" sz="4480" kern="0">
              <a:solidFill>
                <a:srgbClr val="FFFFFF"/>
              </a:solidFill>
              <a:latin typeface="Arial"/>
              <a:sym typeface="Arial"/>
            </a:endParaRPr>
          </a:p>
        </p:txBody>
      </p:sp>
      <p:sp>
        <p:nvSpPr>
          <p:cNvPr id="6" name="5-Point Star 5">
            <a:extLst>
              <a:ext uri="{FF2B5EF4-FFF2-40B4-BE49-F238E27FC236}">
                <a16:creationId xmlns:a16="http://schemas.microsoft.com/office/drawing/2014/main" id="{A53BD92B-5A0D-429B-43E2-4FB35BDA69D5}"/>
              </a:ext>
            </a:extLst>
          </p:cNvPr>
          <p:cNvSpPr/>
          <p:nvPr/>
        </p:nvSpPr>
        <p:spPr>
          <a:xfrm>
            <a:off x="24074336" y="4040640"/>
            <a:ext cx="719526" cy="722266"/>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2926080">
              <a:buClr>
                <a:srgbClr val="000000"/>
              </a:buClr>
            </a:pPr>
            <a:endParaRPr lang="en-US" sz="4480" kern="0">
              <a:solidFill>
                <a:srgbClr val="FFFFFF"/>
              </a:solidFill>
              <a:latin typeface="Arial"/>
              <a:sym typeface="Arial"/>
            </a:endParaRPr>
          </a:p>
        </p:txBody>
      </p:sp>
      <p:sp>
        <p:nvSpPr>
          <p:cNvPr id="7" name="5-Point Star 6">
            <a:extLst>
              <a:ext uri="{FF2B5EF4-FFF2-40B4-BE49-F238E27FC236}">
                <a16:creationId xmlns:a16="http://schemas.microsoft.com/office/drawing/2014/main" id="{D6F86076-C997-F011-EAAF-12316471FA38}"/>
              </a:ext>
            </a:extLst>
          </p:cNvPr>
          <p:cNvSpPr/>
          <p:nvPr/>
        </p:nvSpPr>
        <p:spPr>
          <a:xfrm>
            <a:off x="23477101" y="4385235"/>
            <a:ext cx="719526" cy="722266"/>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2926080">
              <a:buClr>
                <a:srgbClr val="000000"/>
              </a:buClr>
            </a:pPr>
            <a:endParaRPr lang="en-US" sz="4480" kern="0">
              <a:solidFill>
                <a:srgbClr val="FFFFFF"/>
              </a:solidFill>
              <a:latin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41"/>
        <p:cNvGrpSpPr/>
        <p:nvPr/>
      </p:nvGrpSpPr>
      <p:grpSpPr>
        <a:xfrm>
          <a:off x="0" y="0"/>
          <a:ext cx="0" cy="0"/>
          <a:chOff x="0" y="0"/>
          <a:chExt cx="0" cy="0"/>
        </a:xfrm>
      </p:grpSpPr>
      <p:cxnSp>
        <p:nvCxnSpPr>
          <p:cNvPr id="542" name="Google Shape;542;g35c202e54d7_0_837"/>
          <p:cNvCxnSpPr/>
          <p:nvPr/>
        </p:nvCxnSpPr>
        <p:spPr>
          <a:xfrm>
            <a:off x="30768176" y="-228003"/>
            <a:ext cx="0" cy="22800960"/>
          </a:xfrm>
          <a:prstGeom prst="straightConnector1">
            <a:avLst/>
          </a:prstGeom>
          <a:noFill/>
          <a:ln w="9525" cap="flat" cmpd="sng">
            <a:solidFill>
              <a:srgbClr val="A5A5A5"/>
            </a:solidFill>
            <a:prstDash val="solid"/>
            <a:round/>
            <a:headEnd type="none" w="sm" len="sm"/>
            <a:tailEnd type="none" w="sm" len="sm"/>
          </a:ln>
        </p:spPr>
      </p:cxnSp>
      <p:sp>
        <p:nvSpPr>
          <p:cNvPr id="543" name="Google Shape;543;g35c202e54d7_0_837"/>
          <p:cNvSpPr txBox="1"/>
          <p:nvPr/>
        </p:nvSpPr>
        <p:spPr>
          <a:xfrm>
            <a:off x="30223530" y="8284598"/>
            <a:ext cx="8137920" cy="13661760"/>
          </a:xfrm>
          <a:prstGeom prst="rect">
            <a:avLst/>
          </a:prstGeom>
          <a:noFill/>
          <a:ln>
            <a:noFill/>
          </a:ln>
        </p:spPr>
        <p:txBody>
          <a:bodyPr spcFirstLastPara="1" wrap="square" lIns="389920" tIns="389920" rIns="389920" bIns="389920" anchor="t" anchorCtr="0">
            <a:noAutofit/>
          </a:bodyPr>
          <a:lstStyle/>
          <a:p>
            <a:pPr algn="r" defTabSz="2926080">
              <a:buClr>
                <a:srgbClr val="000000"/>
              </a:buClr>
              <a:buSzPts val="1867"/>
            </a:pPr>
            <a:endParaRPr sz="5974" kern="0">
              <a:solidFill>
                <a:srgbClr val="000000"/>
              </a:solidFill>
              <a:latin typeface="Gulim"/>
              <a:ea typeface="Gulim"/>
              <a:cs typeface="Gulim"/>
              <a:sym typeface="Gulim"/>
            </a:endParaRPr>
          </a:p>
          <a:p>
            <a:pPr algn="r" defTabSz="2926080">
              <a:buClr>
                <a:srgbClr val="000000"/>
              </a:buClr>
              <a:buSzPts val="1867"/>
            </a:pPr>
            <a:endParaRPr sz="5974" kern="0">
              <a:solidFill>
                <a:srgbClr val="000000"/>
              </a:solidFill>
              <a:latin typeface="Gulim"/>
              <a:ea typeface="Gulim"/>
              <a:cs typeface="Gulim"/>
              <a:sym typeface="Gulim"/>
            </a:endParaRPr>
          </a:p>
          <a:p>
            <a:pPr algn="r" defTabSz="2926080">
              <a:buClr>
                <a:srgbClr val="000000"/>
              </a:buClr>
              <a:buSzPts val="1600"/>
            </a:pPr>
            <a:endParaRPr sz="5120" kern="0">
              <a:solidFill>
                <a:srgbClr val="000000"/>
              </a:solidFill>
              <a:latin typeface="Montserrat"/>
              <a:ea typeface="Montserrat"/>
              <a:cs typeface="Montserrat"/>
              <a:sym typeface="Montserrat"/>
            </a:endParaRPr>
          </a:p>
          <a:p>
            <a:pPr algn="r" defTabSz="2926080">
              <a:buClr>
                <a:srgbClr val="000000"/>
              </a:buClr>
              <a:buSzPts val="1600"/>
            </a:pPr>
            <a:endParaRPr sz="5120" kern="0">
              <a:solidFill>
                <a:srgbClr val="000000"/>
              </a:solidFill>
              <a:latin typeface="Montserrat"/>
              <a:ea typeface="Montserrat"/>
              <a:cs typeface="Montserrat"/>
              <a:sym typeface="Montserrat"/>
            </a:endParaRPr>
          </a:p>
          <a:p>
            <a:pPr algn="r" defTabSz="2926080">
              <a:buClr>
                <a:srgbClr val="000000"/>
              </a:buClr>
              <a:buSzPts val="1600"/>
            </a:pPr>
            <a:endParaRPr sz="5120" kern="0">
              <a:solidFill>
                <a:srgbClr val="000000"/>
              </a:solidFill>
              <a:latin typeface="Montserrat"/>
              <a:ea typeface="Montserrat"/>
              <a:cs typeface="Montserrat"/>
              <a:sym typeface="Montserrat"/>
            </a:endParaRPr>
          </a:p>
          <a:p>
            <a:pPr algn="r" defTabSz="2926080">
              <a:buClr>
                <a:srgbClr val="000000"/>
              </a:buClr>
              <a:buSzPts val="1600"/>
            </a:pPr>
            <a:endParaRPr sz="5120" kern="0">
              <a:solidFill>
                <a:srgbClr val="000000"/>
              </a:solidFill>
              <a:latin typeface="Montserrat"/>
              <a:ea typeface="Montserrat"/>
              <a:cs typeface="Montserrat"/>
              <a:sym typeface="Montserrat"/>
            </a:endParaRPr>
          </a:p>
          <a:p>
            <a:pPr algn="r" defTabSz="2926080">
              <a:buClr>
                <a:srgbClr val="000000"/>
              </a:buClr>
              <a:buSzPts val="1600"/>
            </a:pPr>
            <a:r>
              <a:rPr lang="en-US" sz="5120" kern="0">
                <a:solidFill>
                  <a:srgbClr val="000000"/>
                </a:solidFill>
                <a:latin typeface="Montserrat"/>
                <a:ea typeface="Montserrat"/>
                <a:cs typeface="Montserrat"/>
                <a:sym typeface="Montserrat"/>
              </a:rPr>
              <a:t>HEET licenses</a:t>
            </a:r>
            <a:endParaRPr sz="4694" kern="0">
              <a:solidFill>
                <a:srgbClr val="000000"/>
              </a:solidFill>
              <a:latin typeface="Arial"/>
              <a:ea typeface="Arial"/>
              <a:cs typeface="Arial"/>
              <a:sym typeface="Arial"/>
            </a:endParaRPr>
          </a:p>
          <a:p>
            <a:pPr algn="r" defTabSz="2926080">
              <a:buClr>
                <a:srgbClr val="000000"/>
              </a:buClr>
              <a:buSzPts val="1600"/>
            </a:pPr>
            <a:r>
              <a:rPr lang="en-US" sz="5120" kern="0">
                <a:solidFill>
                  <a:srgbClr val="000000"/>
                </a:solidFill>
                <a:latin typeface="Montserrat"/>
                <a:ea typeface="Montserrat"/>
                <a:cs typeface="Montserrat"/>
                <a:sym typeface="Montserrat"/>
              </a:rPr>
              <a:t>all materials </a:t>
            </a:r>
            <a:endParaRPr sz="5120" kern="0">
              <a:solidFill>
                <a:srgbClr val="000000"/>
              </a:solidFill>
              <a:latin typeface="Montserrat"/>
              <a:ea typeface="Montserrat"/>
              <a:cs typeface="Montserrat"/>
              <a:sym typeface="Montserrat"/>
            </a:endParaRPr>
          </a:p>
          <a:p>
            <a:pPr algn="r" defTabSz="2926080">
              <a:buClr>
                <a:srgbClr val="000000"/>
              </a:buClr>
              <a:buSzPts val="1600"/>
            </a:pPr>
            <a:r>
              <a:rPr lang="en-US" sz="5120" kern="0">
                <a:solidFill>
                  <a:srgbClr val="000000"/>
                </a:solidFill>
                <a:latin typeface="Montserrat"/>
                <a:ea typeface="Montserrat"/>
                <a:cs typeface="Montserrat"/>
                <a:sym typeface="Montserrat"/>
              </a:rPr>
              <a:t>for open sharing</a:t>
            </a:r>
            <a:endParaRPr sz="4694" kern="0">
              <a:solidFill>
                <a:srgbClr val="000000"/>
              </a:solidFill>
              <a:latin typeface="Arial"/>
              <a:ea typeface="Arial"/>
              <a:cs typeface="Arial"/>
              <a:sym typeface="Arial"/>
            </a:endParaRPr>
          </a:p>
          <a:p>
            <a:pPr algn="r" defTabSz="2926080">
              <a:buClr>
                <a:srgbClr val="000000"/>
              </a:buClr>
              <a:buSzPts val="1600"/>
            </a:pPr>
            <a:r>
              <a:rPr lang="en-US" sz="5120" kern="0">
                <a:solidFill>
                  <a:srgbClr val="000000"/>
                </a:solidFill>
                <a:latin typeface="Montserrat"/>
                <a:ea typeface="Montserrat"/>
                <a:cs typeface="Montserrat"/>
                <a:sym typeface="Montserrat"/>
              </a:rPr>
              <a:t>&amp; adapting</a:t>
            </a:r>
            <a:endParaRPr sz="4694" kern="0">
              <a:solidFill>
                <a:srgbClr val="000000"/>
              </a:solidFill>
              <a:latin typeface="Arial"/>
              <a:ea typeface="Arial"/>
              <a:cs typeface="Arial"/>
              <a:sym typeface="Arial"/>
            </a:endParaRPr>
          </a:p>
          <a:p>
            <a:pPr algn="r" defTabSz="2926080">
              <a:buClr>
                <a:srgbClr val="000000"/>
              </a:buClr>
              <a:buSzPts val="1600"/>
            </a:pPr>
            <a:r>
              <a:rPr lang="en-US" sz="5120" kern="0">
                <a:solidFill>
                  <a:srgbClr val="000000"/>
                </a:solidFill>
                <a:latin typeface="Montserrat"/>
                <a:ea typeface="Montserrat"/>
                <a:cs typeface="Montserrat"/>
                <a:sym typeface="Montserrat"/>
              </a:rPr>
              <a:t>under </a:t>
            </a:r>
            <a:endParaRPr sz="5120" kern="0">
              <a:solidFill>
                <a:srgbClr val="000000"/>
              </a:solidFill>
              <a:latin typeface="Montserrat"/>
              <a:ea typeface="Montserrat"/>
              <a:cs typeface="Montserrat"/>
              <a:sym typeface="Montserrat"/>
            </a:endParaRPr>
          </a:p>
          <a:p>
            <a:pPr algn="r" defTabSz="2926080">
              <a:buClr>
                <a:srgbClr val="000000"/>
              </a:buClr>
              <a:buSzPts val="1600"/>
            </a:pPr>
            <a:r>
              <a:rPr lang="en-US" sz="5120" kern="0">
                <a:solidFill>
                  <a:srgbClr val="000000"/>
                </a:solidFill>
                <a:latin typeface="Montserrat"/>
                <a:ea typeface="Montserrat"/>
                <a:cs typeface="Montserrat"/>
                <a:sym typeface="Montserrat"/>
              </a:rPr>
              <a:t>Creative Commons</a:t>
            </a:r>
            <a:endParaRPr sz="4694" kern="0">
              <a:solidFill>
                <a:srgbClr val="000000"/>
              </a:solidFill>
              <a:latin typeface="Arial"/>
              <a:ea typeface="Arial"/>
              <a:cs typeface="Arial"/>
              <a:sym typeface="Arial"/>
            </a:endParaRPr>
          </a:p>
          <a:p>
            <a:pPr algn="r" defTabSz="2926080">
              <a:buClr>
                <a:srgbClr val="000000"/>
              </a:buClr>
              <a:buSzPts val="1600"/>
            </a:pPr>
            <a:r>
              <a:rPr lang="en-US" sz="5120" u="sng" kern="0">
                <a:solidFill>
                  <a:srgbClr val="0000FF"/>
                </a:solidFill>
                <a:latin typeface="Montserrat"/>
                <a:ea typeface="Montserrat"/>
                <a:cs typeface="Montserrat"/>
                <a:sym typeface="Montserrat"/>
                <a:hlinkClick r:id="rId3"/>
              </a:rPr>
              <a:t>CC BY-AS 4.0</a:t>
            </a:r>
            <a:endParaRPr sz="5120" kern="0">
              <a:solidFill>
                <a:srgbClr val="000000"/>
              </a:solidFill>
              <a:latin typeface="Montserrat"/>
              <a:ea typeface="Montserrat"/>
              <a:cs typeface="Montserrat"/>
              <a:sym typeface="Montserrat"/>
            </a:endParaRPr>
          </a:p>
        </p:txBody>
      </p:sp>
      <p:pic>
        <p:nvPicPr>
          <p:cNvPr id="544" name="Google Shape;544;g35c202e54d7_0_837"/>
          <p:cNvPicPr preferRelativeResize="0"/>
          <p:nvPr/>
        </p:nvPicPr>
        <p:blipFill rotWithShape="1">
          <a:blip r:embed="rId4">
            <a:alphaModFix/>
          </a:blip>
          <a:srcRect/>
          <a:stretch/>
        </p:blipFill>
        <p:spPr>
          <a:xfrm>
            <a:off x="-3850021" y="5"/>
            <a:ext cx="34618205" cy="21945405"/>
          </a:xfrm>
          <a:prstGeom prst="rect">
            <a:avLst/>
          </a:prstGeom>
          <a:solidFill>
            <a:schemeClr val="accent6"/>
          </a:solidFill>
          <a:ln>
            <a:noFill/>
          </a:ln>
        </p:spPr>
      </p:pic>
      <p:pic>
        <p:nvPicPr>
          <p:cNvPr id="545" name="Google Shape;545;g35c202e54d7_0_837"/>
          <p:cNvPicPr preferRelativeResize="0"/>
          <p:nvPr/>
        </p:nvPicPr>
        <p:blipFill rotWithShape="1">
          <a:blip r:embed="rId5">
            <a:alphaModFix/>
          </a:blip>
          <a:srcRect/>
          <a:stretch/>
        </p:blipFill>
        <p:spPr>
          <a:xfrm rot="5400000">
            <a:off x="9670890" y="2096648"/>
            <a:ext cx="13051392" cy="14571600"/>
          </a:xfrm>
          <a:prstGeom prst="rect">
            <a:avLst/>
          </a:prstGeom>
          <a:noFill/>
          <a:ln w="28575" cap="flat" cmpd="sng">
            <a:solidFill>
              <a:schemeClr val="dk1"/>
            </a:solidFill>
            <a:prstDash val="solid"/>
            <a:round/>
            <a:headEnd type="none" w="sm" len="sm"/>
            <a:tailEnd type="none" w="sm" len="sm"/>
          </a:ln>
          <a:effectLst>
            <a:outerShdw blurRad="50800" dist="127000" dir="2700000" algn="tl" rotWithShape="0">
              <a:srgbClr val="000000">
                <a:alpha val="40000"/>
              </a:srgbClr>
            </a:outerShdw>
          </a:effectLst>
        </p:spPr>
      </p:pic>
      <p:sp>
        <p:nvSpPr>
          <p:cNvPr id="547" name="Google Shape;547;g35c202e54d7_0_837"/>
          <p:cNvSpPr txBox="1"/>
          <p:nvPr/>
        </p:nvSpPr>
        <p:spPr>
          <a:xfrm>
            <a:off x="6908298" y="18306110"/>
            <a:ext cx="19298880" cy="2068129"/>
          </a:xfrm>
          <a:prstGeom prst="rect">
            <a:avLst/>
          </a:prstGeom>
          <a:noFill/>
          <a:ln>
            <a:noFill/>
          </a:ln>
        </p:spPr>
        <p:txBody>
          <a:bodyPr spcFirstLastPara="1" wrap="square" lIns="292560" tIns="146240" rIns="292560" bIns="146240" anchor="t" anchorCtr="0">
            <a:spAutoFit/>
          </a:bodyPr>
          <a:lstStyle/>
          <a:p>
            <a:pPr defTabSz="2926080">
              <a:buClr>
                <a:srgbClr val="000000"/>
              </a:buClr>
              <a:buSzPts val="3600"/>
            </a:pPr>
            <a:r>
              <a:rPr lang="en-US" sz="11520" b="1" kern="0">
                <a:solidFill>
                  <a:srgbClr val="000000"/>
                </a:solidFill>
                <a:latin typeface="Montserrat SemiBold"/>
                <a:ea typeface="Montserrat SemiBold"/>
                <a:cs typeface="Montserrat SemiBold"/>
                <a:sym typeface="Montserrat SemiBold"/>
              </a:rPr>
              <a:t>#ThinkThermalTogether</a:t>
            </a:r>
            <a:endParaRPr sz="11520" b="1" kern="0">
              <a:solidFill>
                <a:srgbClr val="000000"/>
              </a:solidFill>
              <a:latin typeface="Montserrat SemiBold"/>
              <a:ea typeface="Montserrat SemiBold"/>
              <a:cs typeface="Montserrat SemiBold"/>
              <a:sym typeface="Montserrat SemiBo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545"/>
                                        </p:tgtEl>
                                      </p:cBhvr>
                                    </p:animEffect>
                                    <p:set>
                                      <p:cBhvr>
                                        <p:cTn id="7" dur="1" fill="hold">
                                          <p:stCondLst>
                                            <p:cond delay="500"/>
                                          </p:stCondLst>
                                        </p:cTn>
                                        <p:tgtEl>
                                          <p:spTgt spid="54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355615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g35c202e54d7_0_482"/>
          <p:cNvSpPr/>
          <p:nvPr/>
        </p:nvSpPr>
        <p:spPr>
          <a:xfrm>
            <a:off x="27003360" y="6243680"/>
            <a:ext cx="11412480" cy="11517120"/>
          </a:xfrm>
          <a:prstGeom prst="rect">
            <a:avLst/>
          </a:prstGeom>
          <a:noFill/>
          <a:ln>
            <a:noFill/>
          </a:ln>
        </p:spPr>
        <p:txBody>
          <a:bodyPr spcFirstLastPara="1" wrap="square" lIns="0" tIns="0" rIns="0" bIns="0" anchor="t" anchorCtr="0">
            <a:noAutofit/>
          </a:bodyPr>
          <a:lstStyle/>
          <a:p>
            <a:pPr defTabSz="2926080">
              <a:lnSpc>
                <a:spcPct val="140000"/>
              </a:lnSpc>
              <a:buClr>
                <a:srgbClr val="FFFFFF"/>
              </a:buClr>
              <a:buSzPts val="1700"/>
            </a:pPr>
            <a:r>
              <a:rPr lang="en-US" sz="7680" b="1" kern="0">
                <a:solidFill>
                  <a:srgbClr val="212121"/>
                </a:solidFill>
                <a:latin typeface="Montserrat"/>
                <a:ea typeface="Montserrat"/>
                <a:cs typeface="Montserrat"/>
                <a:sym typeface="Montserrat"/>
              </a:rPr>
              <a:t>APPROACH</a:t>
            </a:r>
            <a:endParaRPr sz="7680" b="1" kern="0">
              <a:solidFill>
                <a:srgbClr val="212121"/>
              </a:solidFill>
              <a:latin typeface="Montserrat"/>
              <a:ea typeface="Montserrat"/>
              <a:cs typeface="Montserrat"/>
              <a:sym typeface="Montserrat"/>
            </a:endParaRPr>
          </a:p>
          <a:p>
            <a:pPr defTabSz="2926080">
              <a:lnSpc>
                <a:spcPct val="140000"/>
              </a:lnSpc>
              <a:buClr>
                <a:srgbClr val="FFFFFF"/>
              </a:buClr>
              <a:buSzPts val="1700"/>
            </a:pPr>
            <a:r>
              <a:rPr lang="en-US" sz="5440" kern="0">
                <a:solidFill>
                  <a:srgbClr val="000000"/>
                </a:solidFill>
                <a:latin typeface="Montserrat Light"/>
                <a:ea typeface="Montserrat Light"/>
                <a:cs typeface="Montserrat Light"/>
                <a:sym typeface="Montserrat Light"/>
              </a:rPr>
              <a:t>To design and drive systems change HEET builds relationships of trust, identifies system levers that can drive alignment including data and policy, and then innovates and iterates until alignment across the system allows us to move fast and far - together!</a:t>
            </a:r>
            <a:endParaRPr sz="5760" kern="0">
              <a:solidFill>
                <a:srgbClr val="000000"/>
              </a:solidFill>
              <a:latin typeface="Montserrat Light"/>
              <a:ea typeface="Montserrat Light"/>
              <a:cs typeface="Montserrat Light"/>
              <a:sym typeface="Montserrat Light"/>
            </a:endParaRPr>
          </a:p>
        </p:txBody>
      </p:sp>
      <p:pic>
        <p:nvPicPr>
          <p:cNvPr id="152" name="Google Shape;152;g35c202e54d7_0_482"/>
          <p:cNvPicPr preferRelativeResize="0"/>
          <p:nvPr/>
        </p:nvPicPr>
        <p:blipFill rotWithShape="1">
          <a:blip r:embed="rId3">
            <a:alphaModFix/>
          </a:blip>
          <a:srcRect/>
          <a:stretch/>
        </p:blipFill>
        <p:spPr>
          <a:xfrm>
            <a:off x="27003344" y="2172640"/>
            <a:ext cx="3413760" cy="1767840"/>
          </a:xfrm>
          <a:prstGeom prst="rect">
            <a:avLst/>
          </a:prstGeom>
          <a:noFill/>
          <a:ln>
            <a:noFill/>
          </a:ln>
        </p:spPr>
      </p:pic>
      <p:cxnSp>
        <p:nvCxnSpPr>
          <p:cNvPr id="153" name="Google Shape;153;g35c202e54d7_0_482"/>
          <p:cNvCxnSpPr/>
          <p:nvPr/>
        </p:nvCxnSpPr>
        <p:spPr>
          <a:xfrm flipH="1">
            <a:off x="26351280" y="2236800"/>
            <a:ext cx="6720" cy="17472000"/>
          </a:xfrm>
          <a:prstGeom prst="straightConnector1">
            <a:avLst/>
          </a:prstGeom>
          <a:noFill/>
          <a:ln w="9525" cap="flat" cmpd="sng">
            <a:solidFill>
              <a:srgbClr val="A5A5A5"/>
            </a:solidFill>
            <a:prstDash val="solid"/>
            <a:round/>
            <a:headEnd type="none" w="sm" len="sm"/>
            <a:tailEnd type="none" w="sm" len="sm"/>
          </a:ln>
        </p:spPr>
      </p:cxnSp>
      <p:pic>
        <p:nvPicPr>
          <p:cNvPr id="154" name="Google Shape;154;g35c202e54d7_0_482" descr="AZCrew.jpg"/>
          <p:cNvPicPr preferRelativeResize="0"/>
          <p:nvPr/>
        </p:nvPicPr>
        <p:blipFill rotWithShape="1">
          <a:blip r:embed="rId4">
            <a:alphaModFix/>
          </a:blip>
          <a:srcRect/>
          <a:stretch/>
        </p:blipFill>
        <p:spPr>
          <a:xfrm>
            <a:off x="670711" y="10255373"/>
            <a:ext cx="5383763" cy="7117600"/>
          </a:xfrm>
          <a:prstGeom prst="rect">
            <a:avLst/>
          </a:prstGeom>
          <a:noFill/>
          <a:ln w="12700" cap="flat" cmpd="sng">
            <a:solidFill>
              <a:srgbClr val="000000"/>
            </a:solidFill>
            <a:prstDash val="solid"/>
            <a:round/>
            <a:headEnd type="none" w="sm" len="sm"/>
            <a:tailEnd type="none" w="sm" len="sm"/>
          </a:ln>
        </p:spPr>
      </p:pic>
      <p:pic>
        <p:nvPicPr>
          <p:cNvPr id="155" name="Google Shape;155;g35c202e54d7_0_482"/>
          <p:cNvPicPr preferRelativeResize="0"/>
          <p:nvPr/>
        </p:nvPicPr>
        <p:blipFill rotWithShape="1">
          <a:blip r:embed="rId5">
            <a:alphaModFix/>
          </a:blip>
          <a:srcRect/>
          <a:stretch/>
        </p:blipFill>
        <p:spPr>
          <a:xfrm>
            <a:off x="19081117" y="13357074"/>
            <a:ext cx="5971360" cy="6674557"/>
          </a:xfrm>
          <a:prstGeom prst="rect">
            <a:avLst/>
          </a:prstGeom>
          <a:noFill/>
          <a:ln w="12700" cap="flat" cmpd="sng">
            <a:solidFill>
              <a:schemeClr val="dk1"/>
            </a:solidFill>
            <a:prstDash val="solid"/>
            <a:round/>
            <a:headEnd type="none" w="sm" len="sm"/>
            <a:tailEnd type="none" w="sm" len="sm"/>
          </a:ln>
        </p:spPr>
      </p:pic>
      <p:pic>
        <p:nvPicPr>
          <p:cNvPr id="156" name="Google Shape;156;g35c202e54d7_0_482"/>
          <p:cNvPicPr preferRelativeResize="0"/>
          <p:nvPr/>
        </p:nvPicPr>
        <p:blipFill rotWithShape="1">
          <a:blip r:embed="rId6">
            <a:alphaModFix/>
          </a:blip>
          <a:srcRect/>
          <a:stretch/>
        </p:blipFill>
        <p:spPr>
          <a:xfrm>
            <a:off x="3096470" y="2536803"/>
            <a:ext cx="20031840" cy="5418080"/>
          </a:xfrm>
          <a:prstGeom prst="rect">
            <a:avLst/>
          </a:prstGeom>
          <a:noFill/>
          <a:ln w="12700" cap="flat" cmpd="sng">
            <a:solidFill>
              <a:schemeClr val="dk1"/>
            </a:solidFill>
            <a:prstDash val="solid"/>
            <a:round/>
            <a:headEnd type="none" w="sm" len="sm"/>
            <a:tailEnd type="none" w="sm" len="sm"/>
          </a:ln>
        </p:spPr>
      </p:pic>
      <p:sp>
        <p:nvSpPr>
          <p:cNvPr id="157" name="Google Shape;157;g35c202e54d7_0_482"/>
          <p:cNvSpPr/>
          <p:nvPr/>
        </p:nvSpPr>
        <p:spPr>
          <a:xfrm>
            <a:off x="7550531" y="8215898"/>
            <a:ext cx="10231680" cy="9842880"/>
          </a:xfrm>
          <a:prstGeom prst="ellipse">
            <a:avLst/>
          </a:prstGeom>
          <a:noFill/>
          <a:ln w="76200" cap="flat" cmpd="sng">
            <a:solidFill>
              <a:srgbClr val="0B713F"/>
            </a:solidFill>
            <a:prstDash val="lgDash"/>
            <a:round/>
            <a:headEnd type="none" w="sm" len="sm"/>
            <a:tailEnd type="none" w="sm" len="sm"/>
          </a:ln>
        </p:spPr>
        <p:txBody>
          <a:bodyPr spcFirstLastPara="1" wrap="square" lIns="292480" tIns="292480" rIns="292480" bIns="292480" anchor="ctr" anchorCtr="0">
            <a:noAutofit/>
          </a:bodyPr>
          <a:lstStyle/>
          <a:p>
            <a:pPr defTabSz="2926080">
              <a:buClr>
                <a:srgbClr val="000000"/>
              </a:buClr>
              <a:buSzPts val="1400"/>
            </a:pPr>
            <a:endParaRPr sz="4480" kern="0">
              <a:solidFill>
                <a:srgbClr val="000000"/>
              </a:solidFill>
              <a:latin typeface="Arial"/>
              <a:ea typeface="Arial"/>
              <a:cs typeface="Arial"/>
              <a:sym typeface="Arial"/>
            </a:endParaRPr>
          </a:p>
        </p:txBody>
      </p:sp>
      <p:sp>
        <p:nvSpPr>
          <p:cNvPr id="158" name="Google Shape;158;g35c202e54d7_0_482"/>
          <p:cNvSpPr txBox="1"/>
          <p:nvPr/>
        </p:nvSpPr>
        <p:spPr>
          <a:xfrm>
            <a:off x="8867760" y="10318240"/>
            <a:ext cx="7906560" cy="2068129"/>
          </a:xfrm>
          <a:prstGeom prst="rect">
            <a:avLst/>
          </a:prstGeom>
          <a:solidFill>
            <a:schemeClr val="lt1"/>
          </a:solidFill>
          <a:ln>
            <a:noFill/>
          </a:ln>
        </p:spPr>
        <p:txBody>
          <a:bodyPr spcFirstLastPara="1" wrap="square" lIns="292480" tIns="146240" rIns="292480" bIns="146240" anchor="t" anchorCtr="0">
            <a:spAutoFit/>
          </a:bodyPr>
          <a:lstStyle/>
          <a:p>
            <a:pPr algn="ctr" defTabSz="2926080">
              <a:buClr>
                <a:srgbClr val="000000"/>
              </a:buClr>
              <a:buSzPts val="1800"/>
            </a:pPr>
            <a:r>
              <a:rPr lang="en-US" sz="5760" kern="0">
                <a:solidFill>
                  <a:srgbClr val="000000"/>
                </a:solidFill>
                <a:latin typeface="Montserrat Medium"/>
                <a:ea typeface="Montserrat Medium"/>
                <a:cs typeface="Montserrat Medium"/>
                <a:sym typeface="Montserrat Medium"/>
              </a:rPr>
              <a:t>MOVES AT </a:t>
            </a:r>
            <a:endParaRPr sz="4480" kern="0">
              <a:solidFill>
                <a:srgbClr val="000000"/>
              </a:solidFill>
              <a:latin typeface="Arial"/>
              <a:ea typeface="Arial"/>
              <a:cs typeface="Arial"/>
              <a:sym typeface="Arial"/>
            </a:endParaRPr>
          </a:p>
          <a:p>
            <a:pPr algn="ctr" defTabSz="2926080">
              <a:buClr>
                <a:srgbClr val="000000"/>
              </a:buClr>
              <a:buSzPts val="1800"/>
            </a:pPr>
            <a:r>
              <a:rPr lang="en-US" sz="5760" kern="0">
                <a:solidFill>
                  <a:srgbClr val="000000"/>
                </a:solidFill>
                <a:latin typeface="Montserrat Medium"/>
                <a:ea typeface="Montserrat Medium"/>
                <a:cs typeface="Montserrat Medium"/>
                <a:sym typeface="Montserrat Medium"/>
              </a:rPr>
              <a:t>SPEED OF TRUST</a:t>
            </a:r>
            <a:endParaRPr sz="4480" kern="0">
              <a:solidFill>
                <a:srgbClr val="000000"/>
              </a:solidFill>
              <a:latin typeface="Arial"/>
              <a:ea typeface="Arial"/>
              <a:cs typeface="Arial"/>
              <a:sym typeface="Arial"/>
            </a:endParaRPr>
          </a:p>
        </p:txBody>
      </p:sp>
      <p:sp>
        <p:nvSpPr>
          <p:cNvPr id="159" name="Google Shape;159;g35c202e54d7_0_482"/>
          <p:cNvSpPr/>
          <p:nvPr/>
        </p:nvSpPr>
        <p:spPr>
          <a:xfrm>
            <a:off x="8398125" y="5945702"/>
            <a:ext cx="8867520" cy="2985600"/>
          </a:xfrm>
          <a:prstGeom prst="roundRect">
            <a:avLst>
              <a:gd name="adj" fmla="val 16667"/>
            </a:avLst>
          </a:prstGeom>
          <a:solidFill>
            <a:schemeClr val="lt1"/>
          </a:solidFill>
          <a:ln w="38100" cap="flat" cmpd="sng">
            <a:solidFill>
              <a:srgbClr val="0B713F"/>
            </a:solidFill>
            <a:prstDash val="solid"/>
            <a:round/>
            <a:headEnd type="none" w="sm" len="sm"/>
            <a:tailEnd type="none" w="sm" len="sm"/>
          </a:ln>
        </p:spPr>
        <p:txBody>
          <a:bodyPr spcFirstLastPara="1" wrap="square" lIns="292480" tIns="292480" rIns="292480" bIns="292480" anchor="ctr" anchorCtr="0">
            <a:noAutofit/>
          </a:bodyPr>
          <a:lstStyle/>
          <a:p>
            <a:pPr defTabSz="2926080">
              <a:buClr>
                <a:srgbClr val="000000"/>
              </a:buClr>
              <a:buSzPts val="1400"/>
            </a:pPr>
            <a:endParaRPr sz="4480" kern="0">
              <a:solidFill>
                <a:srgbClr val="000000"/>
              </a:solidFill>
              <a:latin typeface="Arial"/>
              <a:ea typeface="Arial"/>
              <a:cs typeface="Arial"/>
              <a:sym typeface="Arial"/>
            </a:endParaRPr>
          </a:p>
        </p:txBody>
      </p:sp>
      <p:sp>
        <p:nvSpPr>
          <p:cNvPr id="160" name="Google Shape;160;g35c202e54d7_0_482"/>
          <p:cNvSpPr txBox="1"/>
          <p:nvPr/>
        </p:nvSpPr>
        <p:spPr>
          <a:xfrm>
            <a:off x="9646035" y="6346693"/>
            <a:ext cx="5835840" cy="2363466"/>
          </a:xfrm>
          <a:prstGeom prst="rect">
            <a:avLst/>
          </a:prstGeom>
          <a:solidFill>
            <a:schemeClr val="lt1"/>
          </a:solidFill>
          <a:ln>
            <a:noFill/>
          </a:ln>
        </p:spPr>
        <p:txBody>
          <a:bodyPr spcFirstLastPara="1" wrap="square" lIns="292480" tIns="292480" rIns="292480" bIns="292480" anchor="t" anchorCtr="0">
            <a:spAutoFit/>
          </a:bodyPr>
          <a:lstStyle/>
          <a:p>
            <a:pPr algn="ctr" defTabSz="2926080">
              <a:buClr>
                <a:srgbClr val="000000"/>
              </a:buClr>
              <a:buSzPts val="1800"/>
            </a:pPr>
            <a:r>
              <a:rPr lang="en-US" sz="5760" kern="0">
                <a:solidFill>
                  <a:srgbClr val="000000"/>
                </a:solidFill>
                <a:latin typeface="Montserrat Medium"/>
                <a:ea typeface="Montserrat Medium"/>
                <a:cs typeface="Montserrat Medium"/>
                <a:sym typeface="Montserrat Medium"/>
              </a:rPr>
              <a:t>Engage All </a:t>
            </a:r>
            <a:endParaRPr sz="5760" kern="0">
              <a:solidFill>
                <a:srgbClr val="000000"/>
              </a:solidFill>
              <a:latin typeface="Montserrat Medium"/>
              <a:ea typeface="Montserrat Medium"/>
              <a:cs typeface="Montserrat Medium"/>
              <a:sym typeface="Montserrat Medium"/>
            </a:endParaRPr>
          </a:p>
          <a:p>
            <a:pPr algn="ctr" defTabSz="2926080">
              <a:buClr>
                <a:srgbClr val="000000"/>
              </a:buClr>
              <a:buSzPts val="1800"/>
            </a:pPr>
            <a:r>
              <a:rPr lang="en-US" sz="5760" kern="0">
                <a:solidFill>
                  <a:srgbClr val="000000"/>
                </a:solidFill>
                <a:latin typeface="Montserrat Medium"/>
                <a:ea typeface="Montserrat Medium"/>
                <a:cs typeface="Montserrat Medium"/>
                <a:sym typeface="Montserrat Medium"/>
              </a:rPr>
              <a:t>Stakeholders</a:t>
            </a:r>
            <a:endParaRPr sz="5760" kern="0">
              <a:solidFill>
                <a:srgbClr val="000000"/>
              </a:solidFill>
              <a:latin typeface="Montserrat Medium"/>
              <a:ea typeface="Montserrat Medium"/>
              <a:cs typeface="Montserrat Medium"/>
              <a:sym typeface="Montserrat Medium"/>
            </a:endParaRPr>
          </a:p>
        </p:txBody>
      </p:sp>
      <p:sp>
        <p:nvSpPr>
          <p:cNvPr id="161" name="Google Shape;161;g35c202e54d7_0_482"/>
          <p:cNvSpPr/>
          <p:nvPr/>
        </p:nvSpPr>
        <p:spPr>
          <a:xfrm>
            <a:off x="2402560" y="13814387"/>
            <a:ext cx="8867520" cy="2985600"/>
          </a:xfrm>
          <a:prstGeom prst="roundRect">
            <a:avLst>
              <a:gd name="adj" fmla="val 16667"/>
            </a:avLst>
          </a:prstGeom>
          <a:solidFill>
            <a:schemeClr val="lt1"/>
          </a:solidFill>
          <a:ln w="38100" cap="flat" cmpd="sng">
            <a:solidFill>
              <a:srgbClr val="0B713F"/>
            </a:solidFill>
            <a:prstDash val="solid"/>
            <a:round/>
            <a:headEnd type="none" w="sm" len="sm"/>
            <a:tailEnd type="none" w="sm" len="sm"/>
          </a:ln>
        </p:spPr>
        <p:txBody>
          <a:bodyPr spcFirstLastPara="1" wrap="square" lIns="292480" tIns="292480" rIns="292480" bIns="292480" anchor="ctr" anchorCtr="0">
            <a:noAutofit/>
          </a:bodyPr>
          <a:lstStyle/>
          <a:p>
            <a:pPr defTabSz="2926080">
              <a:buClr>
                <a:srgbClr val="000000"/>
              </a:buClr>
              <a:buSzPts val="1400"/>
            </a:pPr>
            <a:endParaRPr sz="4480" kern="0">
              <a:solidFill>
                <a:srgbClr val="000000"/>
              </a:solidFill>
              <a:latin typeface="Arial"/>
              <a:ea typeface="Arial"/>
              <a:cs typeface="Arial"/>
              <a:sym typeface="Arial"/>
            </a:endParaRPr>
          </a:p>
        </p:txBody>
      </p:sp>
      <p:sp>
        <p:nvSpPr>
          <p:cNvPr id="162" name="Google Shape;162;g35c202e54d7_0_482"/>
          <p:cNvSpPr txBox="1"/>
          <p:nvPr/>
        </p:nvSpPr>
        <p:spPr>
          <a:xfrm>
            <a:off x="3650480" y="14215362"/>
            <a:ext cx="6779520" cy="2363466"/>
          </a:xfrm>
          <a:prstGeom prst="rect">
            <a:avLst/>
          </a:prstGeom>
          <a:noFill/>
          <a:ln w="9525" cap="flat" cmpd="sng">
            <a:solidFill>
              <a:schemeClr val="lt1"/>
            </a:solidFill>
            <a:prstDash val="solid"/>
            <a:round/>
            <a:headEnd type="none" w="sm" len="sm"/>
            <a:tailEnd type="none" w="sm" len="sm"/>
          </a:ln>
        </p:spPr>
        <p:txBody>
          <a:bodyPr spcFirstLastPara="1" wrap="square" lIns="292480" tIns="292480" rIns="292480" bIns="292480" anchor="t" anchorCtr="0">
            <a:spAutoFit/>
          </a:bodyPr>
          <a:lstStyle/>
          <a:p>
            <a:pPr algn="ctr" defTabSz="2926080">
              <a:buClr>
                <a:srgbClr val="000000"/>
              </a:buClr>
              <a:buSzPts val="1800"/>
            </a:pPr>
            <a:r>
              <a:rPr lang="en-US" sz="5760" kern="0">
                <a:solidFill>
                  <a:srgbClr val="000000"/>
                </a:solidFill>
                <a:latin typeface="Montserrat Medium"/>
                <a:ea typeface="Montserrat Medium"/>
                <a:cs typeface="Montserrat Medium"/>
                <a:sym typeface="Montserrat Medium"/>
              </a:rPr>
              <a:t>Innovate &amp;</a:t>
            </a:r>
            <a:endParaRPr sz="5760" kern="0">
              <a:solidFill>
                <a:srgbClr val="000000"/>
              </a:solidFill>
              <a:latin typeface="Montserrat Medium"/>
              <a:ea typeface="Montserrat Medium"/>
              <a:cs typeface="Montserrat Medium"/>
              <a:sym typeface="Montserrat Medium"/>
            </a:endParaRPr>
          </a:p>
          <a:p>
            <a:pPr algn="ctr" defTabSz="2926080">
              <a:buClr>
                <a:srgbClr val="000000"/>
              </a:buClr>
              <a:buSzPts val="1800"/>
            </a:pPr>
            <a:r>
              <a:rPr lang="en-US" sz="5760" kern="0">
                <a:solidFill>
                  <a:srgbClr val="000000"/>
                </a:solidFill>
                <a:latin typeface="Montserrat Medium"/>
                <a:ea typeface="Montserrat Medium"/>
                <a:cs typeface="Montserrat Medium"/>
                <a:sym typeface="Montserrat Medium"/>
              </a:rPr>
              <a:t>Iterate to Align</a:t>
            </a:r>
            <a:endParaRPr sz="5760" kern="0">
              <a:solidFill>
                <a:srgbClr val="000000"/>
              </a:solidFill>
              <a:latin typeface="Montserrat Medium"/>
              <a:ea typeface="Montserrat Medium"/>
              <a:cs typeface="Montserrat Medium"/>
              <a:sym typeface="Montserrat Medium"/>
            </a:endParaRPr>
          </a:p>
        </p:txBody>
      </p:sp>
      <p:sp>
        <p:nvSpPr>
          <p:cNvPr id="163" name="Google Shape;163;g35c202e54d7_0_482"/>
          <p:cNvSpPr/>
          <p:nvPr/>
        </p:nvSpPr>
        <p:spPr>
          <a:xfrm>
            <a:off x="14303680" y="12712240"/>
            <a:ext cx="7279680" cy="2985600"/>
          </a:xfrm>
          <a:prstGeom prst="roundRect">
            <a:avLst>
              <a:gd name="adj" fmla="val 16667"/>
            </a:avLst>
          </a:prstGeom>
          <a:solidFill>
            <a:schemeClr val="lt1"/>
          </a:solidFill>
          <a:ln w="38100" cap="flat" cmpd="sng">
            <a:solidFill>
              <a:srgbClr val="0B713F"/>
            </a:solidFill>
            <a:prstDash val="solid"/>
            <a:round/>
            <a:headEnd type="none" w="sm" len="sm"/>
            <a:tailEnd type="none" w="sm" len="sm"/>
          </a:ln>
        </p:spPr>
        <p:txBody>
          <a:bodyPr spcFirstLastPara="1" wrap="square" lIns="292480" tIns="292480" rIns="292480" bIns="292480" anchor="ctr" anchorCtr="0">
            <a:noAutofit/>
          </a:bodyPr>
          <a:lstStyle/>
          <a:p>
            <a:pPr defTabSz="2926080">
              <a:buClr>
                <a:srgbClr val="000000"/>
              </a:buClr>
              <a:buSzPts val="1400"/>
            </a:pPr>
            <a:endParaRPr sz="4480" kern="0">
              <a:solidFill>
                <a:srgbClr val="000000"/>
              </a:solidFill>
              <a:latin typeface="Arial"/>
              <a:ea typeface="Arial"/>
              <a:cs typeface="Arial"/>
              <a:sym typeface="Arial"/>
            </a:endParaRPr>
          </a:p>
        </p:txBody>
      </p:sp>
      <p:sp>
        <p:nvSpPr>
          <p:cNvPr id="164" name="Google Shape;164;g35c202e54d7_0_482"/>
          <p:cNvSpPr txBox="1"/>
          <p:nvPr/>
        </p:nvSpPr>
        <p:spPr>
          <a:xfrm>
            <a:off x="14576240" y="13113200"/>
            <a:ext cx="6779520" cy="2363466"/>
          </a:xfrm>
          <a:prstGeom prst="rect">
            <a:avLst/>
          </a:prstGeom>
          <a:solidFill>
            <a:schemeClr val="lt1"/>
          </a:solidFill>
          <a:ln>
            <a:noFill/>
          </a:ln>
        </p:spPr>
        <p:txBody>
          <a:bodyPr spcFirstLastPara="1" wrap="square" lIns="292480" tIns="292480" rIns="292480" bIns="292480" anchor="t" anchorCtr="0">
            <a:spAutoFit/>
          </a:bodyPr>
          <a:lstStyle/>
          <a:p>
            <a:pPr algn="ctr" defTabSz="2926080">
              <a:buClr>
                <a:srgbClr val="000000"/>
              </a:buClr>
              <a:buSzPts val="1800"/>
            </a:pPr>
            <a:r>
              <a:rPr lang="en-US" sz="5760" kern="0">
                <a:solidFill>
                  <a:srgbClr val="000000"/>
                </a:solidFill>
                <a:latin typeface="Montserrat Medium"/>
                <a:ea typeface="Montserrat Medium"/>
                <a:cs typeface="Montserrat Medium"/>
                <a:sym typeface="Montserrat Medium"/>
              </a:rPr>
              <a:t>Identify System Levers</a:t>
            </a:r>
            <a:endParaRPr sz="5760" kern="0">
              <a:solidFill>
                <a:srgbClr val="000000"/>
              </a:solidFill>
              <a:latin typeface="Montserrat Medium"/>
              <a:ea typeface="Montserrat Medium"/>
              <a:cs typeface="Montserrat Medium"/>
              <a:sym typeface="Montserrat Medium"/>
            </a:endParaRPr>
          </a:p>
        </p:txBody>
      </p:sp>
      <p:pic>
        <p:nvPicPr>
          <p:cNvPr id="165" name="Google Shape;165;g35c202e54d7_0_482" descr="Arrow Slight curve"/>
          <p:cNvPicPr preferRelativeResize="0"/>
          <p:nvPr/>
        </p:nvPicPr>
        <p:blipFill rotWithShape="1">
          <a:blip r:embed="rId7">
            <a:alphaModFix/>
          </a:blip>
          <a:srcRect/>
          <a:stretch/>
        </p:blipFill>
        <p:spPr>
          <a:xfrm rot="10800000" flipH="1">
            <a:off x="10981471" y="8617790"/>
            <a:ext cx="3238307" cy="2094653"/>
          </a:xfrm>
          <a:prstGeom prst="rect">
            <a:avLst/>
          </a:prstGeom>
          <a:noFill/>
          <a:ln>
            <a:noFill/>
          </a:ln>
        </p:spPr>
      </p:pic>
      <p:pic>
        <p:nvPicPr>
          <p:cNvPr id="166" name="Google Shape;166;g35c202e54d7_0_482" descr="Arrow Slight curve"/>
          <p:cNvPicPr preferRelativeResize="0"/>
          <p:nvPr/>
        </p:nvPicPr>
        <p:blipFill rotWithShape="1">
          <a:blip r:embed="rId7">
            <a:alphaModFix/>
          </a:blip>
          <a:srcRect/>
          <a:stretch/>
        </p:blipFill>
        <p:spPr>
          <a:xfrm flipH="1">
            <a:off x="11201893" y="15830786"/>
            <a:ext cx="3238307" cy="2094653"/>
          </a:xfrm>
          <a:prstGeom prst="rect">
            <a:avLst/>
          </a:prstGeom>
          <a:noFill/>
          <a:ln>
            <a:noFill/>
          </a:ln>
        </p:spPr>
      </p:pic>
    </p:spTree>
    <p:extLst>
      <p:ext uri="{BB962C8B-B14F-4D97-AF65-F5344CB8AC3E}">
        <p14:creationId xmlns:p14="http://schemas.microsoft.com/office/powerpoint/2010/main" val="39917120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51"/>
        <p:cNvGrpSpPr/>
        <p:nvPr/>
      </p:nvGrpSpPr>
      <p:grpSpPr>
        <a:xfrm>
          <a:off x="0" y="0"/>
          <a:ext cx="0" cy="0"/>
          <a:chOff x="0" y="0"/>
          <a:chExt cx="0" cy="0"/>
        </a:xfrm>
      </p:grpSpPr>
      <p:sp>
        <p:nvSpPr>
          <p:cNvPr id="552" name="Google Shape;552;g35c202e54d7_0_807"/>
          <p:cNvSpPr/>
          <p:nvPr/>
        </p:nvSpPr>
        <p:spPr>
          <a:xfrm>
            <a:off x="27003360" y="6243680"/>
            <a:ext cx="11412480" cy="11517120"/>
          </a:xfrm>
          <a:prstGeom prst="rect">
            <a:avLst/>
          </a:prstGeom>
          <a:noFill/>
          <a:ln>
            <a:noFill/>
          </a:ln>
        </p:spPr>
        <p:txBody>
          <a:bodyPr spcFirstLastPara="1" wrap="square" lIns="0" tIns="0" rIns="0" bIns="0" anchor="t" anchorCtr="0">
            <a:noAutofit/>
          </a:bodyPr>
          <a:lstStyle/>
          <a:p>
            <a:pPr defTabSz="2926080">
              <a:lnSpc>
                <a:spcPct val="140000"/>
              </a:lnSpc>
              <a:buClr>
                <a:srgbClr val="FFFFFF"/>
              </a:buClr>
              <a:buSzPts val="1700"/>
            </a:pPr>
            <a:r>
              <a:rPr lang="en-US" sz="7680" b="1" kern="0">
                <a:solidFill>
                  <a:srgbClr val="212121"/>
                </a:solidFill>
                <a:latin typeface="Montserrat"/>
                <a:ea typeface="Montserrat"/>
                <a:cs typeface="Montserrat"/>
                <a:sym typeface="Montserrat"/>
              </a:rPr>
              <a:t>INITIATIVES 2025</a:t>
            </a:r>
            <a:endParaRPr sz="7680" b="1" kern="0">
              <a:solidFill>
                <a:srgbClr val="212121"/>
              </a:solidFill>
              <a:latin typeface="Montserrat"/>
              <a:ea typeface="Montserrat"/>
              <a:cs typeface="Montserrat"/>
              <a:sym typeface="Montserrat"/>
            </a:endParaRPr>
          </a:p>
          <a:p>
            <a:pPr defTabSz="2926080">
              <a:lnSpc>
                <a:spcPct val="140000"/>
              </a:lnSpc>
              <a:buClr>
                <a:srgbClr val="FFFFFF"/>
              </a:buClr>
              <a:buSzPts val="1700"/>
            </a:pPr>
            <a:r>
              <a:rPr lang="en-US" sz="5440" kern="0">
                <a:solidFill>
                  <a:srgbClr val="000000"/>
                </a:solidFill>
                <a:latin typeface="Montserrat Light"/>
                <a:ea typeface="Montserrat Light"/>
                <a:cs typeface="Montserrat Light"/>
                <a:sym typeface="Montserrat Light"/>
              </a:rPr>
              <a:t>These are the eight initiatives under which all our projects reside. Our grants sometimes include multiple initiatives and our teams work across them. The eighth initiative, in the center is not necessarily presented in our funder decks but is instead an internal initiative..</a:t>
            </a:r>
            <a:endParaRPr sz="5760" kern="0">
              <a:solidFill>
                <a:srgbClr val="000000"/>
              </a:solidFill>
              <a:latin typeface="Montserrat Light"/>
              <a:ea typeface="Montserrat Light"/>
              <a:cs typeface="Montserrat Light"/>
              <a:sym typeface="Montserrat Light"/>
            </a:endParaRPr>
          </a:p>
        </p:txBody>
      </p:sp>
      <p:pic>
        <p:nvPicPr>
          <p:cNvPr id="553" name="Google Shape;553;g35c202e54d7_0_807"/>
          <p:cNvPicPr preferRelativeResize="0"/>
          <p:nvPr/>
        </p:nvPicPr>
        <p:blipFill rotWithShape="1">
          <a:blip r:embed="rId3">
            <a:alphaModFix/>
          </a:blip>
          <a:srcRect/>
          <a:stretch/>
        </p:blipFill>
        <p:spPr>
          <a:xfrm>
            <a:off x="27003344" y="2172640"/>
            <a:ext cx="3413760" cy="1767840"/>
          </a:xfrm>
          <a:prstGeom prst="rect">
            <a:avLst/>
          </a:prstGeom>
          <a:noFill/>
          <a:ln>
            <a:noFill/>
          </a:ln>
        </p:spPr>
      </p:pic>
      <p:cxnSp>
        <p:nvCxnSpPr>
          <p:cNvPr id="554" name="Google Shape;554;g35c202e54d7_0_807"/>
          <p:cNvCxnSpPr/>
          <p:nvPr/>
        </p:nvCxnSpPr>
        <p:spPr>
          <a:xfrm flipH="1">
            <a:off x="26351280" y="2236800"/>
            <a:ext cx="6720" cy="17472000"/>
          </a:xfrm>
          <a:prstGeom prst="straightConnector1">
            <a:avLst/>
          </a:prstGeom>
          <a:noFill/>
          <a:ln w="9525" cap="flat" cmpd="sng">
            <a:solidFill>
              <a:srgbClr val="A5A5A5"/>
            </a:solidFill>
            <a:prstDash val="solid"/>
            <a:round/>
            <a:headEnd type="none" w="sm" len="sm"/>
            <a:tailEnd type="none" w="sm" len="sm"/>
          </a:ln>
        </p:spPr>
      </p:cxnSp>
      <p:pic>
        <p:nvPicPr>
          <p:cNvPr id="555" name="Google Shape;555;g35c202e54d7_0_807"/>
          <p:cNvPicPr preferRelativeResize="0"/>
          <p:nvPr/>
        </p:nvPicPr>
        <p:blipFill rotWithShape="1">
          <a:blip r:embed="rId4">
            <a:alphaModFix/>
          </a:blip>
          <a:srcRect/>
          <a:stretch/>
        </p:blipFill>
        <p:spPr>
          <a:xfrm rot="5400000">
            <a:off x="6942053" y="3379550"/>
            <a:ext cx="12450621" cy="15186493"/>
          </a:xfrm>
          <a:prstGeom prst="rect">
            <a:avLst/>
          </a:prstGeom>
          <a:noFill/>
          <a:ln w="28575" cap="flat" cmpd="sng">
            <a:solidFill>
              <a:schemeClr val="dk1"/>
            </a:solidFill>
            <a:prstDash val="solid"/>
            <a:round/>
            <a:headEnd type="none" w="sm" len="sm"/>
            <a:tailEnd type="none" w="sm" len="sm"/>
          </a:ln>
          <a:effectLst>
            <a:outerShdw blurRad="50800" dist="127000" dir="2700000" algn="tl" rotWithShape="0">
              <a:srgbClr val="000000">
                <a:alpha val="40000"/>
              </a:srgbClr>
            </a:outerShdw>
          </a:effectLst>
        </p:spPr>
      </p:pic>
      <p:sp>
        <p:nvSpPr>
          <p:cNvPr id="556" name="Google Shape;556;g35c202e54d7_0_807"/>
          <p:cNvSpPr/>
          <p:nvPr/>
        </p:nvSpPr>
        <p:spPr>
          <a:xfrm>
            <a:off x="17972080" y="2524637"/>
            <a:ext cx="8025600" cy="3719040"/>
          </a:xfrm>
          <a:prstGeom prst="roundRect">
            <a:avLst>
              <a:gd name="adj" fmla="val 16667"/>
            </a:avLst>
          </a:prstGeom>
          <a:solidFill>
            <a:srgbClr val="0C8148"/>
          </a:solidFill>
          <a:ln w="25400" cap="flat" cmpd="sng">
            <a:solidFill>
              <a:schemeClr val="lt1"/>
            </a:solidFill>
            <a:prstDash val="solid"/>
            <a:round/>
            <a:headEnd type="none" w="sm" len="sm"/>
            <a:tailEnd type="none" w="sm" len="sm"/>
          </a:ln>
        </p:spPr>
        <p:txBody>
          <a:bodyPr spcFirstLastPara="1" wrap="square" lIns="292560" tIns="292560" rIns="292560" bIns="292560" anchor="ctr" anchorCtr="0">
            <a:noAutofit/>
          </a:bodyPr>
          <a:lstStyle/>
          <a:p>
            <a:pPr defTabSz="2926080">
              <a:buClr>
                <a:srgbClr val="000000"/>
              </a:buClr>
              <a:buSzPts val="1400"/>
            </a:pPr>
            <a:endParaRPr sz="4480" kern="0">
              <a:solidFill>
                <a:srgbClr val="000000"/>
              </a:solidFill>
              <a:latin typeface="Arial"/>
              <a:ea typeface="Arial"/>
              <a:cs typeface="Arial"/>
              <a:sym typeface="Arial"/>
            </a:endParaRPr>
          </a:p>
        </p:txBody>
      </p:sp>
      <p:sp>
        <p:nvSpPr>
          <p:cNvPr id="557" name="Google Shape;557;g35c202e54d7_0_807"/>
          <p:cNvSpPr txBox="1"/>
          <p:nvPr/>
        </p:nvSpPr>
        <p:spPr>
          <a:xfrm>
            <a:off x="18222320" y="2681760"/>
            <a:ext cx="7186560" cy="3344640"/>
          </a:xfrm>
          <a:prstGeom prst="rect">
            <a:avLst/>
          </a:prstGeom>
          <a:solidFill>
            <a:srgbClr val="0C8148"/>
          </a:solidFill>
          <a:ln>
            <a:noFill/>
          </a:ln>
        </p:spPr>
        <p:txBody>
          <a:bodyPr spcFirstLastPara="1" wrap="square" lIns="195040" tIns="195040" rIns="195040" bIns="195040" anchor="ctr" anchorCtr="0">
            <a:noAutofit/>
          </a:bodyPr>
          <a:lstStyle/>
          <a:p>
            <a:pPr algn="ctr" defTabSz="2926080">
              <a:lnSpc>
                <a:spcPct val="90000"/>
              </a:lnSpc>
              <a:buClr>
                <a:srgbClr val="FFFFFF"/>
              </a:buClr>
              <a:buSzPts val="1600"/>
            </a:pPr>
            <a:r>
              <a:rPr lang="en-US" sz="5120" kern="0">
                <a:solidFill>
                  <a:srgbClr val="FFFFFF"/>
                </a:solidFill>
                <a:latin typeface="Arial"/>
                <a:ea typeface="Arial"/>
                <a:cs typeface="Arial"/>
                <a:sym typeface="Arial"/>
              </a:rPr>
              <a:t>Thermal Research &amp; Innovation</a:t>
            </a:r>
            <a:endParaRPr sz="4480" kern="0">
              <a:solidFill>
                <a:srgbClr val="000000"/>
              </a:solidFill>
              <a:latin typeface="Arial"/>
              <a:ea typeface="Arial"/>
              <a:cs typeface="Arial"/>
              <a:sym typeface="Arial"/>
            </a:endParaRPr>
          </a:p>
          <a:p>
            <a:pPr algn="ctr" defTabSz="2926080">
              <a:lnSpc>
                <a:spcPct val="90000"/>
              </a:lnSpc>
              <a:spcBef>
                <a:spcPts val="1792"/>
              </a:spcBef>
              <a:buClr>
                <a:srgbClr val="FFFFFF"/>
              </a:buClr>
              <a:buSzPts val="1300"/>
            </a:pPr>
            <a:r>
              <a:rPr lang="en-US" sz="4160" kern="0">
                <a:solidFill>
                  <a:srgbClr val="FFFFFF"/>
                </a:solidFill>
                <a:latin typeface="Arial"/>
                <a:ea typeface="Arial"/>
                <a:cs typeface="Arial"/>
                <a:sym typeface="Arial"/>
              </a:rPr>
              <a:t>Includes LeGUp, cool power, technoeconomic modelling, GIS/mapping, &amp; Seasource</a:t>
            </a:r>
            <a:endParaRPr sz="5120" kern="0">
              <a:solidFill>
                <a:srgbClr val="FFFFFF"/>
              </a:solidFill>
              <a:latin typeface="Arial"/>
              <a:ea typeface="Arial"/>
              <a:cs typeface="Arial"/>
              <a:sym typeface="Arial"/>
            </a:endParaRPr>
          </a:p>
        </p:txBody>
      </p:sp>
      <p:sp>
        <p:nvSpPr>
          <p:cNvPr id="558" name="Google Shape;558;g35c202e54d7_0_807"/>
          <p:cNvSpPr/>
          <p:nvPr/>
        </p:nvSpPr>
        <p:spPr>
          <a:xfrm rot="-329109">
            <a:off x="4299634" y="1062920"/>
            <a:ext cx="19081936" cy="19081936"/>
          </a:xfrm>
          <a:custGeom>
            <a:avLst/>
            <a:gdLst/>
            <a:ahLst/>
            <a:cxnLst/>
            <a:rect l="l" t="t" r="r" b="b"/>
            <a:pathLst>
              <a:path w="120000" h="120000" extrusionOk="0">
                <a:moveTo>
                  <a:pt x="85351" y="5619"/>
                </a:moveTo>
                <a:lnTo>
                  <a:pt x="85351" y="5619"/>
                </a:lnTo>
                <a:cubicBezTo>
                  <a:pt x="89111" y="7372"/>
                  <a:pt x="92679" y="9510"/>
                  <a:pt x="95998" y="11999"/>
                </a:cubicBezTo>
              </a:path>
            </a:pathLst>
          </a:custGeom>
          <a:solidFill>
            <a:srgbClr val="0C8148"/>
          </a:solidFill>
          <a:ln w="9525" cap="flat" cmpd="sng">
            <a:solidFill>
              <a:schemeClr val="lt2"/>
            </a:solidFill>
            <a:prstDash val="solid"/>
            <a:round/>
            <a:headEnd type="none" w="sm" len="sm"/>
            <a:tailEnd type="none" w="sm" len="sm"/>
          </a:ln>
        </p:spPr>
        <p:txBody>
          <a:bodyPr spcFirstLastPara="1" wrap="square" lIns="292560" tIns="292560" rIns="292560" bIns="292560" anchor="ctr" anchorCtr="0">
            <a:noAutofit/>
          </a:bodyPr>
          <a:lstStyle/>
          <a:p>
            <a:pPr defTabSz="2926080">
              <a:buClr>
                <a:srgbClr val="000000"/>
              </a:buClr>
              <a:buSzPts val="1400"/>
            </a:pPr>
            <a:endParaRPr sz="4480" kern="0">
              <a:solidFill>
                <a:srgbClr val="000000"/>
              </a:solidFill>
              <a:latin typeface="Arial"/>
              <a:ea typeface="Arial"/>
              <a:cs typeface="Arial"/>
              <a:sym typeface="Arial"/>
            </a:endParaRPr>
          </a:p>
        </p:txBody>
      </p:sp>
      <p:sp>
        <p:nvSpPr>
          <p:cNvPr id="559" name="Google Shape;559;g35c202e54d7_0_807"/>
          <p:cNvSpPr/>
          <p:nvPr/>
        </p:nvSpPr>
        <p:spPr>
          <a:xfrm>
            <a:off x="20235840" y="10446640"/>
            <a:ext cx="5713920" cy="3344640"/>
          </a:xfrm>
          <a:prstGeom prst="roundRect">
            <a:avLst>
              <a:gd name="adj" fmla="val 16667"/>
            </a:avLst>
          </a:prstGeom>
          <a:solidFill>
            <a:srgbClr val="0C8148"/>
          </a:solidFill>
          <a:ln w="25400" cap="flat" cmpd="sng">
            <a:solidFill>
              <a:schemeClr val="lt1"/>
            </a:solidFill>
            <a:prstDash val="solid"/>
            <a:round/>
            <a:headEnd type="none" w="sm" len="sm"/>
            <a:tailEnd type="none" w="sm" len="sm"/>
          </a:ln>
        </p:spPr>
        <p:txBody>
          <a:bodyPr spcFirstLastPara="1" wrap="square" lIns="292560" tIns="292560" rIns="292560" bIns="292560" anchor="ctr" anchorCtr="0">
            <a:noAutofit/>
          </a:bodyPr>
          <a:lstStyle/>
          <a:p>
            <a:pPr defTabSz="2926080">
              <a:buClr>
                <a:srgbClr val="000000"/>
              </a:buClr>
              <a:buSzPts val="1400"/>
            </a:pPr>
            <a:endParaRPr sz="4480" kern="0">
              <a:solidFill>
                <a:srgbClr val="000000"/>
              </a:solidFill>
              <a:latin typeface="Arial"/>
              <a:ea typeface="Arial"/>
              <a:cs typeface="Arial"/>
              <a:sym typeface="Arial"/>
            </a:endParaRPr>
          </a:p>
        </p:txBody>
      </p:sp>
      <p:sp>
        <p:nvSpPr>
          <p:cNvPr id="560" name="Google Shape;560;g35c202e54d7_0_807"/>
          <p:cNvSpPr txBox="1"/>
          <p:nvPr/>
        </p:nvSpPr>
        <p:spPr>
          <a:xfrm>
            <a:off x="20399120" y="10609920"/>
            <a:ext cx="5145600" cy="3018240"/>
          </a:xfrm>
          <a:prstGeom prst="rect">
            <a:avLst/>
          </a:prstGeom>
          <a:solidFill>
            <a:srgbClr val="0C8148"/>
          </a:solidFill>
          <a:ln>
            <a:noFill/>
          </a:ln>
        </p:spPr>
        <p:txBody>
          <a:bodyPr spcFirstLastPara="1" wrap="square" lIns="195040" tIns="195040" rIns="195040" bIns="195040" anchor="ctr" anchorCtr="0">
            <a:noAutofit/>
          </a:bodyPr>
          <a:lstStyle/>
          <a:p>
            <a:pPr algn="ctr" defTabSz="2926080">
              <a:lnSpc>
                <a:spcPct val="90000"/>
              </a:lnSpc>
              <a:buClr>
                <a:srgbClr val="FFFFFF"/>
              </a:buClr>
              <a:buSzPts val="1600"/>
            </a:pPr>
            <a:r>
              <a:rPr lang="en-US" sz="5120" kern="0">
                <a:solidFill>
                  <a:srgbClr val="FFFFFF"/>
                </a:solidFill>
                <a:latin typeface="Arial"/>
                <a:ea typeface="Arial"/>
                <a:cs typeface="Arial"/>
                <a:sym typeface="Arial"/>
              </a:rPr>
              <a:t>Project Pipeline</a:t>
            </a:r>
            <a:endParaRPr sz="5120" kern="0">
              <a:solidFill>
                <a:srgbClr val="FFFFFF"/>
              </a:solidFill>
              <a:latin typeface="Arial"/>
              <a:ea typeface="Arial"/>
              <a:cs typeface="Arial"/>
              <a:sym typeface="Arial"/>
            </a:endParaRPr>
          </a:p>
          <a:p>
            <a:pPr algn="ctr" defTabSz="2926080">
              <a:lnSpc>
                <a:spcPct val="90000"/>
              </a:lnSpc>
              <a:buClr>
                <a:srgbClr val="FFFFFF"/>
              </a:buClr>
              <a:buSzPts val="1600"/>
            </a:pPr>
            <a:r>
              <a:rPr lang="en-US" sz="4160" kern="0">
                <a:solidFill>
                  <a:srgbClr val="FFFFFF"/>
                </a:solidFill>
                <a:latin typeface="Arial"/>
                <a:ea typeface="Arial"/>
                <a:cs typeface="Arial"/>
                <a:sym typeface="Arial"/>
              </a:rPr>
              <a:t>TENs, GENs &amp; thermal sources</a:t>
            </a:r>
            <a:endParaRPr sz="3520" kern="0">
              <a:solidFill>
                <a:srgbClr val="000000"/>
              </a:solidFill>
              <a:latin typeface="Arial"/>
              <a:ea typeface="Arial"/>
              <a:cs typeface="Arial"/>
              <a:sym typeface="Arial"/>
            </a:endParaRPr>
          </a:p>
        </p:txBody>
      </p:sp>
      <p:sp>
        <p:nvSpPr>
          <p:cNvPr id="561" name="Google Shape;561;g35c202e54d7_0_807"/>
          <p:cNvSpPr/>
          <p:nvPr/>
        </p:nvSpPr>
        <p:spPr>
          <a:xfrm rot="-329109">
            <a:off x="4299634" y="1062920"/>
            <a:ext cx="19081936" cy="19081936"/>
          </a:xfrm>
          <a:custGeom>
            <a:avLst/>
            <a:gdLst/>
            <a:ahLst/>
            <a:cxnLst/>
            <a:rect l="l" t="t" r="r" b="b"/>
            <a:pathLst>
              <a:path w="120000" h="120000" extrusionOk="0">
                <a:moveTo>
                  <a:pt x="113771" y="33379"/>
                </a:moveTo>
                <a:lnTo>
                  <a:pt x="113771" y="33379"/>
                </a:lnTo>
                <a:cubicBezTo>
                  <a:pt x="118248" y="42423"/>
                  <a:pt x="120372" y="52449"/>
                  <a:pt x="119947" y="62532"/>
                </a:cubicBezTo>
              </a:path>
            </a:pathLst>
          </a:custGeom>
          <a:solidFill>
            <a:srgbClr val="0C8148"/>
          </a:solidFill>
          <a:ln w="9525" cap="flat" cmpd="sng">
            <a:solidFill>
              <a:schemeClr val="lt2"/>
            </a:solidFill>
            <a:prstDash val="solid"/>
            <a:round/>
            <a:headEnd type="none" w="sm" len="sm"/>
            <a:tailEnd type="none" w="sm" len="sm"/>
          </a:ln>
        </p:spPr>
        <p:txBody>
          <a:bodyPr spcFirstLastPara="1" wrap="square" lIns="292560" tIns="292560" rIns="292560" bIns="292560" anchor="ctr" anchorCtr="0">
            <a:noAutofit/>
          </a:bodyPr>
          <a:lstStyle/>
          <a:p>
            <a:pPr defTabSz="2926080">
              <a:buClr>
                <a:srgbClr val="000000"/>
              </a:buClr>
              <a:buSzPts val="1400"/>
            </a:pPr>
            <a:endParaRPr sz="4480" kern="0">
              <a:solidFill>
                <a:srgbClr val="000000"/>
              </a:solidFill>
              <a:latin typeface="Arial"/>
              <a:ea typeface="Arial"/>
              <a:cs typeface="Arial"/>
              <a:sym typeface="Arial"/>
            </a:endParaRPr>
          </a:p>
        </p:txBody>
      </p:sp>
      <p:sp>
        <p:nvSpPr>
          <p:cNvPr id="562" name="Google Shape;562;g35c202e54d7_0_807"/>
          <p:cNvSpPr/>
          <p:nvPr/>
        </p:nvSpPr>
        <p:spPr>
          <a:xfrm rot="-329109">
            <a:off x="4299634" y="1062920"/>
            <a:ext cx="19081936" cy="19081936"/>
          </a:xfrm>
          <a:custGeom>
            <a:avLst/>
            <a:gdLst/>
            <a:ahLst/>
            <a:cxnLst/>
            <a:rect l="l" t="t" r="r" b="b"/>
            <a:pathLst>
              <a:path w="120000" h="120000" extrusionOk="0">
                <a:moveTo>
                  <a:pt x="114953" y="84088"/>
                </a:moveTo>
                <a:cubicBezTo>
                  <a:pt x="111772" y="91346"/>
                  <a:pt x="107184" y="97902"/>
                  <a:pt x="101455" y="103377"/>
                </a:cubicBezTo>
              </a:path>
            </a:pathLst>
          </a:custGeom>
          <a:solidFill>
            <a:srgbClr val="0C8148"/>
          </a:solidFill>
          <a:ln w="9525" cap="flat" cmpd="sng">
            <a:solidFill>
              <a:schemeClr val="lt2"/>
            </a:solidFill>
            <a:prstDash val="solid"/>
            <a:round/>
            <a:headEnd type="none" w="sm" len="sm"/>
            <a:tailEnd type="none" w="sm" len="sm"/>
          </a:ln>
        </p:spPr>
        <p:txBody>
          <a:bodyPr spcFirstLastPara="1" wrap="square" lIns="292560" tIns="292560" rIns="292560" bIns="292560" anchor="ctr" anchorCtr="0">
            <a:noAutofit/>
          </a:bodyPr>
          <a:lstStyle/>
          <a:p>
            <a:pPr defTabSz="2926080">
              <a:buClr>
                <a:srgbClr val="000000"/>
              </a:buClr>
              <a:buSzPts val="1400"/>
            </a:pPr>
            <a:endParaRPr sz="4480" kern="0">
              <a:solidFill>
                <a:srgbClr val="000000"/>
              </a:solidFill>
              <a:latin typeface="Arial"/>
              <a:ea typeface="Arial"/>
              <a:cs typeface="Arial"/>
              <a:sym typeface="Arial"/>
            </a:endParaRPr>
          </a:p>
        </p:txBody>
      </p:sp>
      <p:sp>
        <p:nvSpPr>
          <p:cNvPr id="563" name="Google Shape;563;g35c202e54d7_0_807"/>
          <p:cNvSpPr/>
          <p:nvPr/>
        </p:nvSpPr>
        <p:spPr>
          <a:xfrm rot="-329109">
            <a:off x="3750040" y="1207550"/>
            <a:ext cx="19081936" cy="19081936"/>
          </a:xfrm>
          <a:custGeom>
            <a:avLst/>
            <a:gdLst/>
            <a:ahLst/>
            <a:cxnLst/>
            <a:rect l="l" t="t" r="r" b="b"/>
            <a:pathLst>
              <a:path w="120000" h="120000" extrusionOk="0">
                <a:moveTo>
                  <a:pt x="71222" y="118941"/>
                </a:moveTo>
                <a:lnTo>
                  <a:pt x="71222" y="118941"/>
                </a:lnTo>
                <a:cubicBezTo>
                  <a:pt x="65001" y="120125"/>
                  <a:pt x="58631" y="120318"/>
                  <a:pt x="52350" y="119510"/>
                </a:cubicBezTo>
              </a:path>
            </a:pathLst>
          </a:custGeom>
          <a:solidFill>
            <a:srgbClr val="0C8148"/>
          </a:solidFill>
          <a:ln w="9525" cap="flat" cmpd="sng">
            <a:solidFill>
              <a:schemeClr val="lt2"/>
            </a:solidFill>
            <a:prstDash val="solid"/>
            <a:round/>
            <a:headEnd type="none" w="sm" len="sm"/>
            <a:tailEnd type="none" w="sm" len="sm"/>
          </a:ln>
        </p:spPr>
        <p:txBody>
          <a:bodyPr spcFirstLastPara="1" wrap="square" lIns="292560" tIns="292560" rIns="292560" bIns="292560" anchor="ctr" anchorCtr="0">
            <a:noAutofit/>
          </a:bodyPr>
          <a:lstStyle/>
          <a:p>
            <a:pPr defTabSz="2926080">
              <a:buClr>
                <a:srgbClr val="000000"/>
              </a:buClr>
              <a:buSzPts val="1400"/>
            </a:pPr>
            <a:endParaRPr sz="4480" kern="0">
              <a:solidFill>
                <a:srgbClr val="000000"/>
              </a:solidFill>
              <a:latin typeface="Arial"/>
              <a:ea typeface="Arial"/>
              <a:cs typeface="Arial"/>
              <a:sym typeface="Arial"/>
            </a:endParaRPr>
          </a:p>
        </p:txBody>
      </p:sp>
      <p:sp>
        <p:nvSpPr>
          <p:cNvPr id="564" name="Google Shape;564;g35c202e54d7_0_807"/>
          <p:cNvSpPr/>
          <p:nvPr/>
        </p:nvSpPr>
        <p:spPr>
          <a:xfrm>
            <a:off x="520320" y="3818560"/>
            <a:ext cx="5991360" cy="4441920"/>
          </a:xfrm>
          <a:prstGeom prst="roundRect">
            <a:avLst>
              <a:gd name="adj" fmla="val 16667"/>
            </a:avLst>
          </a:prstGeom>
          <a:solidFill>
            <a:srgbClr val="0C8148"/>
          </a:solidFill>
          <a:ln w="25400" cap="flat" cmpd="sng">
            <a:solidFill>
              <a:schemeClr val="lt1"/>
            </a:solidFill>
            <a:prstDash val="solid"/>
            <a:round/>
            <a:headEnd type="none" w="sm" len="sm"/>
            <a:tailEnd type="none" w="sm" len="sm"/>
          </a:ln>
        </p:spPr>
        <p:txBody>
          <a:bodyPr spcFirstLastPara="1" wrap="square" lIns="292560" tIns="292560" rIns="292560" bIns="292560" anchor="ctr" anchorCtr="0">
            <a:noAutofit/>
          </a:bodyPr>
          <a:lstStyle/>
          <a:p>
            <a:pPr defTabSz="2926080">
              <a:buClr>
                <a:srgbClr val="000000"/>
              </a:buClr>
              <a:buSzPts val="1400"/>
            </a:pPr>
            <a:endParaRPr sz="4480" kern="0">
              <a:solidFill>
                <a:srgbClr val="000000"/>
              </a:solidFill>
              <a:latin typeface="Arial"/>
              <a:ea typeface="Arial"/>
              <a:cs typeface="Arial"/>
              <a:sym typeface="Arial"/>
            </a:endParaRPr>
          </a:p>
        </p:txBody>
      </p:sp>
      <p:sp>
        <p:nvSpPr>
          <p:cNvPr id="565" name="Google Shape;565;g35c202e54d7_0_807"/>
          <p:cNvSpPr/>
          <p:nvPr/>
        </p:nvSpPr>
        <p:spPr>
          <a:xfrm rot="-329109">
            <a:off x="2967054" y="248373"/>
            <a:ext cx="19081936" cy="19081936"/>
          </a:xfrm>
          <a:custGeom>
            <a:avLst/>
            <a:gdLst/>
            <a:ahLst/>
            <a:cxnLst/>
            <a:rect l="l" t="t" r="r" b="b"/>
            <a:pathLst>
              <a:path w="120000" h="120000" extrusionOk="0">
                <a:moveTo>
                  <a:pt x="22237" y="106626"/>
                </a:moveTo>
                <a:lnTo>
                  <a:pt x="22237" y="106626"/>
                </a:lnTo>
                <a:cubicBezTo>
                  <a:pt x="18578" y="103663"/>
                  <a:pt x="15281" y="100279"/>
                  <a:pt x="12414" y="96545"/>
                </a:cubicBezTo>
              </a:path>
            </a:pathLst>
          </a:custGeom>
          <a:solidFill>
            <a:srgbClr val="0C8148"/>
          </a:solidFill>
          <a:ln w="9525" cap="flat" cmpd="sng">
            <a:solidFill>
              <a:schemeClr val="lt2"/>
            </a:solidFill>
            <a:prstDash val="solid"/>
            <a:round/>
            <a:headEnd type="none" w="sm" len="sm"/>
            <a:tailEnd type="none" w="sm" len="sm"/>
          </a:ln>
        </p:spPr>
        <p:txBody>
          <a:bodyPr spcFirstLastPara="1" wrap="square" lIns="292560" tIns="292560" rIns="292560" bIns="292560" anchor="ctr" anchorCtr="0">
            <a:noAutofit/>
          </a:bodyPr>
          <a:lstStyle/>
          <a:p>
            <a:pPr defTabSz="2926080">
              <a:buClr>
                <a:srgbClr val="000000"/>
              </a:buClr>
              <a:buSzPts val="1400"/>
            </a:pPr>
            <a:endParaRPr sz="4480" kern="0">
              <a:solidFill>
                <a:srgbClr val="000000"/>
              </a:solidFill>
              <a:latin typeface="Arial"/>
              <a:ea typeface="Arial"/>
              <a:cs typeface="Arial"/>
              <a:sym typeface="Arial"/>
            </a:endParaRPr>
          </a:p>
        </p:txBody>
      </p:sp>
      <p:sp>
        <p:nvSpPr>
          <p:cNvPr id="566" name="Google Shape;566;g35c202e54d7_0_807"/>
          <p:cNvSpPr/>
          <p:nvPr/>
        </p:nvSpPr>
        <p:spPr>
          <a:xfrm>
            <a:off x="562957" y="12128707"/>
            <a:ext cx="7186560" cy="4121280"/>
          </a:xfrm>
          <a:prstGeom prst="roundRect">
            <a:avLst>
              <a:gd name="adj" fmla="val 16667"/>
            </a:avLst>
          </a:prstGeom>
          <a:solidFill>
            <a:srgbClr val="0C8148"/>
          </a:solidFill>
          <a:ln w="25400" cap="flat" cmpd="sng">
            <a:solidFill>
              <a:schemeClr val="lt1"/>
            </a:solidFill>
            <a:prstDash val="solid"/>
            <a:round/>
            <a:headEnd type="none" w="sm" len="sm"/>
            <a:tailEnd type="none" w="sm" len="sm"/>
          </a:ln>
        </p:spPr>
        <p:txBody>
          <a:bodyPr spcFirstLastPara="1" wrap="square" lIns="292560" tIns="292560" rIns="292560" bIns="292560" anchor="ctr" anchorCtr="0">
            <a:noAutofit/>
          </a:bodyPr>
          <a:lstStyle/>
          <a:p>
            <a:pPr defTabSz="2926080">
              <a:buClr>
                <a:srgbClr val="000000"/>
              </a:buClr>
              <a:buSzPts val="1400"/>
            </a:pPr>
            <a:endParaRPr sz="4480" kern="0">
              <a:solidFill>
                <a:srgbClr val="000000"/>
              </a:solidFill>
              <a:latin typeface="Arial"/>
              <a:ea typeface="Arial"/>
              <a:cs typeface="Arial"/>
              <a:sym typeface="Arial"/>
            </a:endParaRPr>
          </a:p>
        </p:txBody>
      </p:sp>
      <p:sp>
        <p:nvSpPr>
          <p:cNvPr id="567" name="Google Shape;567;g35c202e54d7_0_807"/>
          <p:cNvSpPr txBox="1"/>
          <p:nvPr/>
        </p:nvSpPr>
        <p:spPr>
          <a:xfrm>
            <a:off x="764134" y="12329885"/>
            <a:ext cx="6784320" cy="3719040"/>
          </a:xfrm>
          <a:prstGeom prst="rect">
            <a:avLst/>
          </a:prstGeom>
          <a:solidFill>
            <a:srgbClr val="0C8148"/>
          </a:solidFill>
          <a:ln>
            <a:noFill/>
          </a:ln>
        </p:spPr>
        <p:txBody>
          <a:bodyPr spcFirstLastPara="1" wrap="square" lIns="195040" tIns="195040" rIns="195040" bIns="195040" anchor="ctr" anchorCtr="0">
            <a:noAutofit/>
          </a:bodyPr>
          <a:lstStyle/>
          <a:p>
            <a:pPr algn="ctr" defTabSz="2926080">
              <a:lnSpc>
                <a:spcPct val="90000"/>
              </a:lnSpc>
              <a:buClr>
                <a:srgbClr val="FFFFFF"/>
              </a:buClr>
              <a:buSzPts val="1600"/>
            </a:pPr>
            <a:r>
              <a:rPr lang="en-US" sz="5120" kern="0">
                <a:solidFill>
                  <a:srgbClr val="FFFFFF"/>
                </a:solidFill>
                <a:latin typeface="Arial"/>
                <a:ea typeface="Arial"/>
                <a:cs typeface="Arial"/>
                <a:sym typeface="Arial"/>
              </a:rPr>
              <a:t>Resource Hub </a:t>
            </a:r>
            <a:endParaRPr sz="4480" kern="0">
              <a:solidFill>
                <a:srgbClr val="000000"/>
              </a:solidFill>
              <a:latin typeface="Arial"/>
              <a:ea typeface="Arial"/>
              <a:cs typeface="Arial"/>
              <a:sym typeface="Arial"/>
            </a:endParaRPr>
          </a:p>
          <a:p>
            <a:pPr algn="ctr" defTabSz="2926080">
              <a:lnSpc>
                <a:spcPct val="90000"/>
              </a:lnSpc>
              <a:spcBef>
                <a:spcPts val="1792"/>
              </a:spcBef>
              <a:buClr>
                <a:srgbClr val="FFFFFF"/>
              </a:buClr>
              <a:buSzPts val="1300"/>
            </a:pPr>
            <a:r>
              <a:rPr lang="en-US" sz="4160" kern="0">
                <a:solidFill>
                  <a:srgbClr val="FFFFFF"/>
                </a:solidFill>
                <a:latin typeface="Arial"/>
                <a:ea typeface="Arial"/>
                <a:cs typeface="Arial"/>
                <a:sym typeface="Arial"/>
              </a:rPr>
              <a:t>Includes website, Toolkit, Maps, Databank &amp; HEET Publications &amp; Library</a:t>
            </a:r>
            <a:endParaRPr sz="4480" kern="0">
              <a:solidFill>
                <a:srgbClr val="000000"/>
              </a:solidFill>
              <a:latin typeface="Arial"/>
              <a:ea typeface="Arial"/>
              <a:cs typeface="Arial"/>
              <a:sym typeface="Arial"/>
            </a:endParaRPr>
          </a:p>
        </p:txBody>
      </p:sp>
      <p:sp>
        <p:nvSpPr>
          <p:cNvPr id="568" name="Google Shape;568;g35c202e54d7_0_807"/>
          <p:cNvSpPr/>
          <p:nvPr/>
        </p:nvSpPr>
        <p:spPr>
          <a:xfrm rot="-329109">
            <a:off x="3870133" y="1912478"/>
            <a:ext cx="19081936" cy="19081936"/>
          </a:xfrm>
          <a:custGeom>
            <a:avLst/>
            <a:gdLst/>
            <a:ahLst/>
            <a:cxnLst/>
            <a:rect l="l" t="t" r="r" b="b"/>
            <a:pathLst>
              <a:path w="120000" h="120000" extrusionOk="0">
                <a:moveTo>
                  <a:pt x="4" y="59323"/>
                </a:moveTo>
                <a:lnTo>
                  <a:pt x="4" y="59323"/>
                </a:lnTo>
                <a:cubicBezTo>
                  <a:pt x="90" y="51717"/>
                  <a:pt x="1621" y="44197"/>
                  <a:pt x="4516" y="37163"/>
                </a:cubicBezTo>
              </a:path>
            </a:pathLst>
          </a:custGeom>
          <a:solidFill>
            <a:srgbClr val="0C8148"/>
          </a:solidFill>
          <a:ln w="9525" cap="flat" cmpd="sng">
            <a:solidFill>
              <a:schemeClr val="lt2"/>
            </a:solidFill>
            <a:prstDash val="solid"/>
            <a:round/>
            <a:headEnd type="none" w="sm" len="sm"/>
            <a:tailEnd type="none" w="sm" len="sm"/>
          </a:ln>
        </p:spPr>
        <p:txBody>
          <a:bodyPr spcFirstLastPara="1" wrap="square" lIns="292560" tIns="292560" rIns="292560" bIns="292560" anchor="ctr" anchorCtr="0">
            <a:noAutofit/>
          </a:bodyPr>
          <a:lstStyle/>
          <a:p>
            <a:pPr defTabSz="2926080">
              <a:buClr>
                <a:srgbClr val="000000"/>
              </a:buClr>
              <a:buSzPts val="1400"/>
            </a:pPr>
            <a:endParaRPr sz="4480" kern="0">
              <a:solidFill>
                <a:srgbClr val="000000"/>
              </a:solidFill>
              <a:latin typeface="Arial"/>
              <a:ea typeface="Arial"/>
              <a:cs typeface="Arial"/>
              <a:sym typeface="Arial"/>
            </a:endParaRPr>
          </a:p>
        </p:txBody>
      </p:sp>
      <p:sp>
        <p:nvSpPr>
          <p:cNvPr id="569" name="Google Shape;569;g35c202e54d7_0_807"/>
          <p:cNvSpPr/>
          <p:nvPr/>
        </p:nvSpPr>
        <p:spPr>
          <a:xfrm rot="-329109">
            <a:off x="3669250" y="1401080"/>
            <a:ext cx="19081936" cy="19081936"/>
          </a:xfrm>
          <a:custGeom>
            <a:avLst/>
            <a:gdLst/>
            <a:ahLst/>
            <a:cxnLst/>
            <a:rect l="l" t="t" r="r" b="b"/>
            <a:pathLst>
              <a:path w="120000" h="120000" extrusionOk="0">
                <a:moveTo>
                  <a:pt x="23693" y="12232"/>
                </a:moveTo>
                <a:lnTo>
                  <a:pt x="23693" y="12232"/>
                </a:lnTo>
                <a:cubicBezTo>
                  <a:pt x="28285" y="8742"/>
                  <a:pt x="33355" y="5932"/>
                  <a:pt x="38749" y="3890"/>
                </a:cubicBezTo>
              </a:path>
            </a:pathLst>
          </a:custGeom>
          <a:solidFill>
            <a:srgbClr val="0C8148"/>
          </a:solidFill>
          <a:ln w="9525" cap="flat" cmpd="sng">
            <a:solidFill>
              <a:schemeClr val="lt2"/>
            </a:solidFill>
            <a:prstDash val="solid"/>
            <a:round/>
            <a:headEnd type="none" w="sm" len="sm"/>
            <a:tailEnd type="none" w="sm" len="sm"/>
          </a:ln>
        </p:spPr>
        <p:txBody>
          <a:bodyPr spcFirstLastPara="1" wrap="square" lIns="292560" tIns="292560" rIns="292560" bIns="292560" anchor="ctr" anchorCtr="0">
            <a:noAutofit/>
          </a:bodyPr>
          <a:lstStyle/>
          <a:p>
            <a:pPr defTabSz="2926080">
              <a:buClr>
                <a:srgbClr val="000000"/>
              </a:buClr>
              <a:buSzPts val="1400"/>
            </a:pPr>
            <a:endParaRPr sz="4480" kern="0">
              <a:solidFill>
                <a:srgbClr val="000000"/>
              </a:solidFill>
              <a:latin typeface="Arial"/>
              <a:ea typeface="Arial"/>
              <a:cs typeface="Arial"/>
              <a:sym typeface="Arial"/>
            </a:endParaRPr>
          </a:p>
        </p:txBody>
      </p:sp>
      <p:sp>
        <p:nvSpPr>
          <p:cNvPr id="570" name="Google Shape;570;g35c202e54d7_0_807"/>
          <p:cNvSpPr/>
          <p:nvPr/>
        </p:nvSpPr>
        <p:spPr>
          <a:xfrm>
            <a:off x="4585840" y="17516960"/>
            <a:ext cx="8541120" cy="3719040"/>
          </a:xfrm>
          <a:prstGeom prst="roundRect">
            <a:avLst>
              <a:gd name="adj" fmla="val 16667"/>
            </a:avLst>
          </a:prstGeom>
          <a:solidFill>
            <a:srgbClr val="0C8148"/>
          </a:solidFill>
          <a:ln w="25400" cap="flat" cmpd="sng">
            <a:solidFill>
              <a:schemeClr val="lt1"/>
            </a:solidFill>
            <a:prstDash val="solid"/>
            <a:round/>
            <a:headEnd type="none" w="sm" len="sm"/>
            <a:tailEnd type="none" w="sm" len="sm"/>
          </a:ln>
        </p:spPr>
        <p:txBody>
          <a:bodyPr spcFirstLastPara="1" wrap="square" lIns="292560" tIns="292560" rIns="292560" bIns="292560" anchor="ctr" anchorCtr="0">
            <a:noAutofit/>
          </a:bodyPr>
          <a:lstStyle/>
          <a:p>
            <a:pPr defTabSz="2926080">
              <a:buClr>
                <a:srgbClr val="000000"/>
              </a:buClr>
              <a:buSzPts val="1400"/>
            </a:pPr>
            <a:endParaRPr sz="4480" kern="0">
              <a:solidFill>
                <a:srgbClr val="000000"/>
              </a:solidFill>
              <a:latin typeface="Arial"/>
              <a:ea typeface="Arial"/>
              <a:cs typeface="Arial"/>
              <a:sym typeface="Arial"/>
            </a:endParaRPr>
          </a:p>
        </p:txBody>
      </p:sp>
      <p:sp>
        <p:nvSpPr>
          <p:cNvPr id="571" name="Google Shape;571;g35c202e54d7_0_807"/>
          <p:cNvSpPr txBox="1"/>
          <p:nvPr/>
        </p:nvSpPr>
        <p:spPr>
          <a:xfrm>
            <a:off x="797760" y="4530400"/>
            <a:ext cx="5713920" cy="3018240"/>
          </a:xfrm>
          <a:prstGeom prst="rect">
            <a:avLst/>
          </a:prstGeom>
          <a:solidFill>
            <a:srgbClr val="0C8148"/>
          </a:solidFill>
          <a:ln>
            <a:noFill/>
          </a:ln>
        </p:spPr>
        <p:txBody>
          <a:bodyPr spcFirstLastPara="1" wrap="square" lIns="195040" tIns="195040" rIns="195040" bIns="195040" anchor="ctr" anchorCtr="0">
            <a:noAutofit/>
          </a:bodyPr>
          <a:lstStyle/>
          <a:p>
            <a:pPr algn="ctr" defTabSz="2926080">
              <a:lnSpc>
                <a:spcPct val="90000"/>
              </a:lnSpc>
              <a:buClr>
                <a:srgbClr val="FFFFFF"/>
              </a:buClr>
              <a:buSzPts val="1600"/>
            </a:pPr>
            <a:r>
              <a:rPr lang="en-US" sz="5120" kern="0">
                <a:solidFill>
                  <a:srgbClr val="FFFFFF"/>
                </a:solidFill>
                <a:latin typeface="Arial"/>
                <a:ea typeface="Arial"/>
                <a:cs typeface="Arial"/>
                <a:sym typeface="Arial"/>
              </a:rPr>
              <a:t>Policy</a:t>
            </a:r>
            <a:endParaRPr sz="4480" kern="0">
              <a:solidFill>
                <a:srgbClr val="000000"/>
              </a:solidFill>
              <a:latin typeface="Arial"/>
              <a:ea typeface="Arial"/>
              <a:cs typeface="Arial"/>
              <a:sym typeface="Arial"/>
            </a:endParaRPr>
          </a:p>
          <a:p>
            <a:pPr algn="ctr" defTabSz="2926080">
              <a:lnSpc>
                <a:spcPct val="90000"/>
              </a:lnSpc>
              <a:spcBef>
                <a:spcPts val="1792"/>
              </a:spcBef>
              <a:buClr>
                <a:srgbClr val="FFFFFF"/>
              </a:buClr>
              <a:buSzPts val="1300"/>
            </a:pPr>
            <a:r>
              <a:rPr lang="en-US" sz="4160" kern="0">
                <a:solidFill>
                  <a:srgbClr val="FFFFFF"/>
                </a:solidFill>
                <a:latin typeface="Arial"/>
                <a:ea typeface="Arial"/>
                <a:cs typeface="Arial"/>
                <a:sym typeface="Arial"/>
              </a:rPr>
              <a:t>Legislation &amp; Regulation, Gas to Geo, Thermal Commons and Thermal Marketplace</a:t>
            </a:r>
            <a:endParaRPr sz="4480" kern="0">
              <a:solidFill>
                <a:srgbClr val="000000"/>
              </a:solidFill>
              <a:latin typeface="Arial"/>
              <a:ea typeface="Arial"/>
              <a:cs typeface="Arial"/>
              <a:sym typeface="Arial"/>
            </a:endParaRPr>
          </a:p>
        </p:txBody>
      </p:sp>
      <p:sp>
        <p:nvSpPr>
          <p:cNvPr id="572" name="Google Shape;572;g35c202e54d7_0_807"/>
          <p:cNvSpPr txBox="1"/>
          <p:nvPr/>
        </p:nvSpPr>
        <p:spPr>
          <a:xfrm>
            <a:off x="4863760" y="17810640"/>
            <a:ext cx="8025600" cy="2904960"/>
          </a:xfrm>
          <a:prstGeom prst="rect">
            <a:avLst/>
          </a:prstGeom>
          <a:solidFill>
            <a:srgbClr val="0C8148"/>
          </a:solidFill>
          <a:ln>
            <a:noFill/>
          </a:ln>
        </p:spPr>
        <p:txBody>
          <a:bodyPr spcFirstLastPara="1" wrap="square" lIns="195040" tIns="195040" rIns="195040" bIns="195040" anchor="ctr" anchorCtr="0">
            <a:noAutofit/>
          </a:bodyPr>
          <a:lstStyle/>
          <a:p>
            <a:pPr algn="ctr" defTabSz="2926080">
              <a:lnSpc>
                <a:spcPct val="90000"/>
              </a:lnSpc>
              <a:buClr>
                <a:srgbClr val="FFFFFF"/>
              </a:buClr>
              <a:buSzPts val="1600"/>
            </a:pPr>
            <a:r>
              <a:rPr lang="en-US" sz="5120" kern="0">
                <a:solidFill>
                  <a:srgbClr val="FFFFFF"/>
                </a:solidFill>
                <a:latin typeface="Arial"/>
                <a:ea typeface="Arial"/>
                <a:cs typeface="Arial"/>
                <a:sym typeface="Arial"/>
              </a:rPr>
              <a:t>Coalitions &amp; Communities</a:t>
            </a:r>
            <a:endParaRPr sz="4480" kern="0">
              <a:solidFill>
                <a:srgbClr val="000000"/>
              </a:solidFill>
              <a:latin typeface="Arial"/>
              <a:ea typeface="Arial"/>
              <a:cs typeface="Arial"/>
              <a:sym typeface="Arial"/>
            </a:endParaRPr>
          </a:p>
          <a:p>
            <a:pPr algn="ctr" defTabSz="2926080">
              <a:lnSpc>
                <a:spcPct val="90000"/>
              </a:lnSpc>
              <a:spcBef>
                <a:spcPts val="1792"/>
              </a:spcBef>
              <a:buClr>
                <a:srgbClr val="FFFFFF"/>
              </a:buClr>
              <a:buSzPts val="1300"/>
            </a:pPr>
            <a:r>
              <a:rPr lang="en-US" sz="4160" kern="0">
                <a:solidFill>
                  <a:srgbClr val="FFFFFF"/>
                </a:solidFill>
                <a:latin typeface="Arial"/>
                <a:ea typeface="Arial"/>
                <a:cs typeface="Arial"/>
                <a:sym typeface="Arial"/>
              </a:rPr>
              <a:t>Advocates, regulators, utilities, academics, workers, and community members</a:t>
            </a:r>
            <a:endParaRPr sz="4480" kern="0">
              <a:solidFill>
                <a:srgbClr val="000000"/>
              </a:solidFill>
              <a:latin typeface="Arial"/>
              <a:ea typeface="Arial"/>
              <a:cs typeface="Arial"/>
              <a:sym typeface="Arial"/>
            </a:endParaRPr>
          </a:p>
        </p:txBody>
      </p:sp>
      <p:sp>
        <p:nvSpPr>
          <p:cNvPr id="573" name="Google Shape;573;g35c202e54d7_0_807"/>
          <p:cNvSpPr/>
          <p:nvPr/>
        </p:nvSpPr>
        <p:spPr>
          <a:xfrm>
            <a:off x="9938240" y="790320"/>
            <a:ext cx="6784320" cy="3344640"/>
          </a:xfrm>
          <a:prstGeom prst="roundRect">
            <a:avLst>
              <a:gd name="adj" fmla="val 16667"/>
            </a:avLst>
          </a:prstGeom>
          <a:solidFill>
            <a:srgbClr val="0C8148"/>
          </a:solidFill>
          <a:ln w="25400" cap="flat" cmpd="sng">
            <a:solidFill>
              <a:schemeClr val="lt1"/>
            </a:solidFill>
            <a:prstDash val="solid"/>
            <a:round/>
            <a:headEnd type="none" w="sm" len="sm"/>
            <a:tailEnd type="none" w="sm" len="sm"/>
          </a:ln>
        </p:spPr>
        <p:txBody>
          <a:bodyPr spcFirstLastPara="1" wrap="square" lIns="292560" tIns="292560" rIns="292560" bIns="292560" anchor="ctr" anchorCtr="0">
            <a:noAutofit/>
          </a:bodyPr>
          <a:lstStyle/>
          <a:p>
            <a:pPr defTabSz="2926080">
              <a:buClr>
                <a:srgbClr val="000000"/>
              </a:buClr>
              <a:buSzPts val="1400"/>
            </a:pPr>
            <a:endParaRPr sz="4480" kern="0">
              <a:solidFill>
                <a:srgbClr val="000000"/>
              </a:solidFill>
              <a:latin typeface="Arial"/>
              <a:ea typeface="Arial"/>
              <a:cs typeface="Arial"/>
              <a:sym typeface="Arial"/>
            </a:endParaRPr>
          </a:p>
        </p:txBody>
      </p:sp>
      <p:sp>
        <p:nvSpPr>
          <p:cNvPr id="574" name="Google Shape;574;g35c202e54d7_0_807"/>
          <p:cNvSpPr txBox="1"/>
          <p:nvPr/>
        </p:nvSpPr>
        <p:spPr>
          <a:xfrm>
            <a:off x="10380320" y="953520"/>
            <a:ext cx="5991360" cy="3018240"/>
          </a:xfrm>
          <a:prstGeom prst="rect">
            <a:avLst/>
          </a:prstGeom>
          <a:solidFill>
            <a:srgbClr val="0C8148"/>
          </a:solidFill>
          <a:ln>
            <a:noFill/>
          </a:ln>
        </p:spPr>
        <p:txBody>
          <a:bodyPr spcFirstLastPara="1" wrap="square" lIns="195040" tIns="195040" rIns="195040" bIns="195040" anchor="ctr" anchorCtr="0">
            <a:noAutofit/>
          </a:bodyPr>
          <a:lstStyle/>
          <a:p>
            <a:pPr algn="ctr" defTabSz="2926080">
              <a:lnSpc>
                <a:spcPct val="90000"/>
              </a:lnSpc>
              <a:buClr>
                <a:srgbClr val="FFFFFF"/>
              </a:buClr>
              <a:buSzPts val="1600"/>
            </a:pPr>
            <a:r>
              <a:rPr lang="en-US" sz="5120" kern="0">
                <a:solidFill>
                  <a:srgbClr val="FFFFFF"/>
                </a:solidFill>
                <a:latin typeface="Arial"/>
                <a:ea typeface="Arial"/>
                <a:cs typeface="Arial"/>
                <a:sym typeface="Arial"/>
              </a:rPr>
              <a:t>Triage</a:t>
            </a:r>
            <a:endParaRPr sz="4480" kern="0">
              <a:solidFill>
                <a:srgbClr val="000000"/>
              </a:solidFill>
              <a:latin typeface="Arial"/>
              <a:ea typeface="Arial"/>
              <a:cs typeface="Arial"/>
              <a:sym typeface="Arial"/>
            </a:endParaRPr>
          </a:p>
          <a:p>
            <a:pPr algn="ctr" defTabSz="2926080">
              <a:lnSpc>
                <a:spcPct val="90000"/>
              </a:lnSpc>
              <a:spcBef>
                <a:spcPts val="1792"/>
              </a:spcBef>
              <a:buClr>
                <a:srgbClr val="FFFFFF"/>
              </a:buClr>
              <a:buSzPts val="1300"/>
            </a:pPr>
            <a:r>
              <a:rPr lang="en-US" sz="4160" kern="0">
                <a:solidFill>
                  <a:srgbClr val="FFFFFF"/>
                </a:solidFill>
                <a:latin typeface="Arial"/>
                <a:ea typeface="Arial"/>
                <a:cs typeface="Arial"/>
                <a:sym typeface="Arial"/>
              </a:rPr>
              <a:t>Methane emissions &amp; stranded asset reduction</a:t>
            </a:r>
            <a:endParaRPr sz="4480" kern="0">
              <a:solidFill>
                <a:srgbClr val="000000"/>
              </a:solidFill>
              <a:latin typeface="Arial"/>
              <a:ea typeface="Arial"/>
              <a:cs typeface="Arial"/>
              <a:sym typeface="Arial"/>
            </a:endParaRPr>
          </a:p>
        </p:txBody>
      </p:sp>
      <p:sp>
        <p:nvSpPr>
          <p:cNvPr id="575" name="Google Shape;575;g35c202e54d7_0_807"/>
          <p:cNvSpPr/>
          <p:nvPr/>
        </p:nvSpPr>
        <p:spPr>
          <a:xfrm>
            <a:off x="15726320" y="16959680"/>
            <a:ext cx="8025600" cy="4441920"/>
          </a:xfrm>
          <a:prstGeom prst="roundRect">
            <a:avLst>
              <a:gd name="adj" fmla="val 16667"/>
            </a:avLst>
          </a:prstGeom>
          <a:solidFill>
            <a:srgbClr val="0C8148"/>
          </a:solidFill>
          <a:ln w="25400" cap="flat" cmpd="sng">
            <a:solidFill>
              <a:schemeClr val="lt1"/>
            </a:solidFill>
            <a:prstDash val="solid"/>
            <a:round/>
            <a:headEnd type="none" w="sm" len="sm"/>
            <a:tailEnd type="none" w="sm" len="sm"/>
          </a:ln>
        </p:spPr>
        <p:txBody>
          <a:bodyPr spcFirstLastPara="1" wrap="square" lIns="292560" tIns="292560" rIns="292560" bIns="292560" anchor="ctr" anchorCtr="0">
            <a:noAutofit/>
          </a:bodyPr>
          <a:lstStyle/>
          <a:p>
            <a:pPr defTabSz="2926080">
              <a:buClr>
                <a:srgbClr val="000000"/>
              </a:buClr>
              <a:buSzPts val="1400"/>
            </a:pPr>
            <a:endParaRPr sz="4480" kern="0">
              <a:solidFill>
                <a:srgbClr val="000000"/>
              </a:solidFill>
              <a:latin typeface="Arial"/>
              <a:ea typeface="Arial"/>
              <a:cs typeface="Arial"/>
              <a:sym typeface="Arial"/>
            </a:endParaRPr>
          </a:p>
        </p:txBody>
      </p:sp>
      <p:sp>
        <p:nvSpPr>
          <p:cNvPr id="576" name="Google Shape;576;g35c202e54d7_0_807"/>
          <p:cNvSpPr txBox="1"/>
          <p:nvPr/>
        </p:nvSpPr>
        <p:spPr>
          <a:xfrm>
            <a:off x="16092221" y="17176656"/>
            <a:ext cx="7184640" cy="4008000"/>
          </a:xfrm>
          <a:prstGeom prst="rect">
            <a:avLst/>
          </a:prstGeom>
          <a:solidFill>
            <a:srgbClr val="0C8148"/>
          </a:solidFill>
          <a:ln>
            <a:noFill/>
          </a:ln>
        </p:spPr>
        <p:txBody>
          <a:bodyPr spcFirstLastPara="1" wrap="square" lIns="195040" tIns="195040" rIns="195040" bIns="195040" anchor="ctr" anchorCtr="0">
            <a:noAutofit/>
          </a:bodyPr>
          <a:lstStyle/>
          <a:p>
            <a:pPr algn="ctr" defTabSz="2926080">
              <a:lnSpc>
                <a:spcPct val="90000"/>
              </a:lnSpc>
              <a:buClr>
                <a:srgbClr val="FFFFFF"/>
              </a:buClr>
              <a:buSzPts val="1600"/>
            </a:pPr>
            <a:r>
              <a:rPr lang="en-US" sz="5120" kern="0">
                <a:solidFill>
                  <a:srgbClr val="FFFFFF"/>
                </a:solidFill>
                <a:latin typeface="Arial"/>
                <a:ea typeface="Arial"/>
                <a:cs typeface="Arial"/>
                <a:sym typeface="Arial"/>
              </a:rPr>
              <a:t>Workforce Development</a:t>
            </a:r>
            <a:endParaRPr sz="4480" kern="0">
              <a:solidFill>
                <a:srgbClr val="000000"/>
              </a:solidFill>
              <a:latin typeface="Arial"/>
              <a:ea typeface="Arial"/>
              <a:cs typeface="Arial"/>
              <a:sym typeface="Arial"/>
            </a:endParaRPr>
          </a:p>
          <a:p>
            <a:pPr algn="ctr" defTabSz="2926080">
              <a:lnSpc>
                <a:spcPct val="90000"/>
              </a:lnSpc>
              <a:spcBef>
                <a:spcPts val="1792"/>
              </a:spcBef>
              <a:buClr>
                <a:srgbClr val="FFFFFF"/>
              </a:buClr>
              <a:buSzPts val="1300"/>
            </a:pPr>
            <a:r>
              <a:rPr lang="en-US" sz="4160" kern="0">
                <a:solidFill>
                  <a:srgbClr val="FFFFFF"/>
                </a:solidFill>
                <a:latin typeface="Arial"/>
                <a:ea typeface="Arial"/>
                <a:cs typeface="Arial"/>
                <a:sym typeface="Arial"/>
              </a:rPr>
              <a:t>Includes Geo Driller Training, Education &amp; Center of Excellence Collaboration</a:t>
            </a:r>
            <a:endParaRPr sz="4480" kern="0">
              <a:solidFill>
                <a:srgbClr val="000000"/>
              </a:solidFill>
              <a:latin typeface="Arial"/>
              <a:ea typeface="Arial"/>
              <a:cs typeface="Arial"/>
              <a:sym typeface="Arial"/>
            </a:endParaRPr>
          </a:p>
        </p:txBody>
      </p:sp>
      <p:sp>
        <p:nvSpPr>
          <p:cNvPr id="577" name="Google Shape;577;g35c202e54d7_0_807"/>
          <p:cNvSpPr/>
          <p:nvPr/>
        </p:nvSpPr>
        <p:spPr>
          <a:xfrm>
            <a:off x="11024000" y="10088640"/>
            <a:ext cx="4676160" cy="1767360"/>
          </a:xfrm>
          <a:prstGeom prst="roundRect">
            <a:avLst>
              <a:gd name="adj" fmla="val 16667"/>
            </a:avLst>
          </a:prstGeom>
          <a:solidFill>
            <a:srgbClr val="0C8148"/>
          </a:solidFill>
          <a:ln w="25400" cap="flat" cmpd="sng">
            <a:solidFill>
              <a:schemeClr val="lt1"/>
            </a:solidFill>
            <a:prstDash val="solid"/>
            <a:round/>
            <a:headEnd type="none" w="sm" len="sm"/>
            <a:tailEnd type="none" w="sm" len="sm"/>
          </a:ln>
        </p:spPr>
        <p:txBody>
          <a:bodyPr spcFirstLastPara="1" wrap="square" lIns="292560" tIns="292560" rIns="292560" bIns="292560" anchor="ctr" anchorCtr="0">
            <a:noAutofit/>
          </a:bodyPr>
          <a:lstStyle/>
          <a:p>
            <a:pPr defTabSz="2926080">
              <a:buClr>
                <a:srgbClr val="000000"/>
              </a:buClr>
              <a:buSzPts val="1400"/>
            </a:pPr>
            <a:endParaRPr sz="4480" kern="0">
              <a:solidFill>
                <a:srgbClr val="000000"/>
              </a:solidFill>
              <a:latin typeface="Arial"/>
              <a:ea typeface="Arial"/>
              <a:cs typeface="Arial"/>
              <a:sym typeface="Arial"/>
            </a:endParaRPr>
          </a:p>
        </p:txBody>
      </p:sp>
      <p:sp>
        <p:nvSpPr>
          <p:cNvPr id="578" name="Google Shape;578;g35c202e54d7_0_807"/>
          <p:cNvSpPr txBox="1"/>
          <p:nvPr/>
        </p:nvSpPr>
        <p:spPr>
          <a:xfrm>
            <a:off x="11187280" y="10251920"/>
            <a:ext cx="4295040" cy="1513920"/>
          </a:xfrm>
          <a:prstGeom prst="rect">
            <a:avLst/>
          </a:prstGeom>
          <a:solidFill>
            <a:srgbClr val="0C8148"/>
          </a:solidFill>
          <a:ln>
            <a:noFill/>
          </a:ln>
        </p:spPr>
        <p:txBody>
          <a:bodyPr spcFirstLastPara="1" wrap="square" lIns="195040" tIns="195040" rIns="195040" bIns="195040" anchor="ctr" anchorCtr="0">
            <a:noAutofit/>
          </a:bodyPr>
          <a:lstStyle/>
          <a:p>
            <a:pPr algn="ctr" defTabSz="2926080">
              <a:lnSpc>
                <a:spcPct val="90000"/>
              </a:lnSpc>
              <a:buClr>
                <a:srgbClr val="FFFFFF"/>
              </a:buClr>
              <a:buSzPts val="1600"/>
            </a:pPr>
            <a:r>
              <a:rPr lang="en-US" sz="5120" kern="0">
                <a:solidFill>
                  <a:srgbClr val="FFFFFF"/>
                </a:solidFill>
                <a:latin typeface="Arial"/>
                <a:ea typeface="Arial"/>
                <a:cs typeface="Arial"/>
                <a:sym typeface="Arial"/>
              </a:rPr>
              <a:t>Strong HEET</a:t>
            </a:r>
            <a:endParaRPr sz="3520"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5354443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g35c202e54d7_0_888"/>
          <p:cNvSpPr/>
          <p:nvPr/>
        </p:nvSpPr>
        <p:spPr>
          <a:xfrm>
            <a:off x="-3" y="0"/>
            <a:ext cx="39004800" cy="21945600"/>
          </a:xfrm>
          <a:prstGeom prst="rect">
            <a:avLst/>
          </a:prstGeom>
          <a:solidFill>
            <a:schemeClr val="lt1"/>
          </a:solidFill>
          <a:ln>
            <a:noFill/>
          </a:ln>
        </p:spPr>
        <p:txBody>
          <a:bodyPr spcFirstLastPara="1" wrap="square" lIns="292560" tIns="146240" rIns="292560" bIns="146240" anchor="ctr" anchorCtr="0">
            <a:noAutofit/>
          </a:bodyPr>
          <a:lstStyle/>
          <a:p>
            <a:pPr algn="ctr" defTabSz="2926080">
              <a:buClr>
                <a:srgbClr val="000000"/>
              </a:buClr>
              <a:buSzPts val="1400"/>
            </a:pPr>
            <a:endParaRPr sz="4480" kern="0">
              <a:solidFill>
                <a:srgbClr val="FFFFFF"/>
              </a:solidFill>
              <a:latin typeface="Arial"/>
              <a:ea typeface="Arial"/>
              <a:cs typeface="Arial"/>
              <a:sym typeface="Arial"/>
            </a:endParaRPr>
          </a:p>
        </p:txBody>
      </p:sp>
      <p:pic>
        <p:nvPicPr>
          <p:cNvPr id="76" name="Google Shape;76;g35c202e54d7_0_888" descr="preencoded.png"/>
          <p:cNvPicPr preferRelativeResize="0"/>
          <p:nvPr/>
        </p:nvPicPr>
        <p:blipFill rotWithShape="1">
          <a:blip r:embed="rId3">
            <a:alphaModFix/>
          </a:blip>
          <a:srcRect t="1156"/>
          <a:stretch/>
        </p:blipFill>
        <p:spPr>
          <a:xfrm>
            <a:off x="5" y="32"/>
            <a:ext cx="30942858" cy="21945568"/>
          </a:xfrm>
          <a:prstGeom prst="rect">
            <a:avLst/>
          </a:prstGeom>
          <a:noFill/>
          <a:ln>
            <a:noFill/>
          </a:ln>
        </p:spPr>
      </p:pic>
      <p:sp>
        <p:nvSpPr>
          <p:cNvPr id="77" name="Google Shape;77;g35c202e54d7_0_888"/>
          <p:cNvSpPr/>
          <p:nvPr/>
        </p:nvSpPr>
        <p:spPr>
          <a:xfrm flipH="1">
            <a:off x="16399670" y="0"/>
            <a:ext cx="22614720" cy="21945600"/>
          </a:xfrm>
          <a:prstGeom prst="rect">
            <a:avLst/>
          </a:prstGeom>
          <a:gradFill>
            <a:gsLst>
              <a:gs pos="0">
                <a:srgbClr val="FFFFFF">
                  <a:alpha val="0"/>
                </a:srgbClr>
              </a:gs>
              <a:gs pos="19000">
                <a:srgbClr val="FFFFFF">
                  <a:alpha val="36470"/>
                </a:srgbClr>
              </a:gs>
              <a:gs pos="35000">
                <a:srgbClr val="FFFFFF">
                  <a:alpha val="75686"/>
                </a:srgbClr>
              </a:gs>
              <a:gs pos="48000">
                <a:schemeClr val="lt1"/>
              </a:gs>
              <a:gs pos="100000">
                <a:schemeClr val="lt1"/>
              </a:gs>
            </a:gsLst>
            <a:lin ang="10800025" scaled="0"/>
          </a:gradFill>
          <a:ln>
            <a:noFill/>
          </a:ln>
        </p:spPr>
        <p:txBody>
          <a:bodyPr spcFirstLastPara="1" wrap="square" lIns="292560" tIns="146240" rIns="292560" bIns="146240" anchor="ctr" anchorCtr="0">
            <a:noAutofit/>
          </a:bodyPr>
          <a:lstStyle/>
          <a:p>
            <a:pPr algn="ctr" defTabSz="2926080">
              <a:buClr>
                <a:srgbClr val="000000"/>
              </a:buClr>
              <a:buSzPts val="1400"/>
            </a:pPr>
            <a:endParaRPr sz="4480" kern="0">
              <a:solidFill>
                <a:srgbClr val="FFFFFF"/>
              </a:solidFill>
              <a:latin typeface="Arial"/>
              <a:ea typeface="Arial"/>
              <a:cs typeface="Arial"/>
              <a:sym typeface="Arial"/>
            </a:endParaRPr>
          </a:p>
        </p:txBody>
      </p:sp>
      <p:sp>
        <p:nvSpPr>
          <p:cNvPr id="78" name="Google Shape;78;g35c202e54d7_0_888"/>
          <p:cNvSpPr/>
          <p:nvPr/>
        </p:nvSpPr>
        <p:spPr>
          <a:xfrm>
            <a:off x="25383542" y="3034352"/>
            <a:ext cx="11026560" cy="11814720"/>
          </a:xfrm>
          <a:prstGeom prst="rect">
            <a:avLst/>
          </a:prstGeom>
          <a:noFill/>
          <a:ln>
            <a:noFill/>
          </a:ln>
        </p:spPr>
        <p:txBody>
          <a:bodyPr spcFirstLastPara="1" wrap="square" lIns="292560" tIns="146240" rIns="292560" bIns="146240" anchor="b" anchorCtr="0">
            <a:noAutofit/>
          </a:bodyPr>
          <a:lstStyle/>
          <a:p>
            <a:pPr defTabSz="2926080">
              <a:lnSpc>
                <a:spcPct val="90000"/>
              </a:lnSpc>
              <a:spcAft>
                <a:spcPts val="1920"/>
              </a:spcAft>
              <a:buClr>
                <a:srgbClr val="000000"/>
              </a:buClr>
              <a:buSzPts val="5200"/>
            </a:pPr>
            <a:r>
              <a:rPr lang="en-US" sz="16640" kern="0">
                <a:solidFill>
                  <a:srgbClr val="000000"/>
                </a:solidFill>
                <a:latin typeface="Arial"/>
                <a:ea typeface="Arial"/>
                <a:cs typeface="Arial"/>
                <a:sym typeface="Arial"/>
              </a:rPr>
              <a:t>1/3</a:t>
            </a:r>
            <a:endParaRPr sz="16640" kern="0">
              <a:solidFill>
                <a:srgbClr val="000000"/>
              </a:solidFill>
              <a:latin typeface="Arial"/>
              <a:ea typeface="Arial"/>
              <a:cs typeface="Arial"/>
              <a:sym typeface="Arial"/>
            </a:endParaRPr>
          </a:p>
        </p:txBody>
      </p:sp>
      <p:sp>
        <p:nvSpPr>
          <p:cNvPr id="79" name="Google Shape;79;g35c202e54d7_0_888"/>
          <p:cNvSpPr/>
          <p:nvPr/>
        </p:nvSpPr>
        <p:spPr>
          <a:xfrm>
            <a:off x="25393290" y="14813549"/>
            <a:ext cx="11026560" cy="4752960"/>
          </a:xfrm>
          <a:prstGeom prst="rect">
            <a:avLst/>
          </a:prstGeom>
          <a:noFill/>
          <a:ln>
            <a:noFill/>
          </a:ln>
        </p:spPr>
        <p:txBody>
          <a:bodyPr spcFirstLastPara="1" wrap="square" lIns="292560" tIns="146240" rIns="292560" bIns="146240" anchor="t" anchorCtr="0">
            <a:noAutofit/>
          </a:bodyPr>
          <a:lstStyle/>
          <a:p>
            <a:pPr defTabSz="2926080">
              <a:lnSpc>
                <a:spcPct val="90000"/>
              </a:lnSpc>
              <a:spcBef>
                <a:spcPts val="3200"/>
              </a:spcBef>
              <a:buClr>
                <a:srgbClr val="000000"/>
              </a:buClr>
              <a:buSzPts val="2200"/>
            </a:pPr>
            <a:r>
              <a:rPr lang="en-US" sz="7040" kern="0">
                <a:solidFill>
                  <a:srgbClr val="000000"/>
                </a:solidFill>
                <a:latin typeface="Arial"/>
                <a:ea typeface="Arial"/>
                <a:cs typeface="Arial"/>
                <a:sym typeface="Arial"/>
              </a:rPr>
              <a:t>As much as one-third of  global warming today comes from methane emissions of all kinds</a:t>
            </a:r>
            <a:endParaRPr sz="7040" kern="0">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g35c202e54d7_0_897"/>
          <p:cNvSpPr/>
          <p:nvPr/>
        </p:nvSpPr>
        <p:spPr>
          <a:xfrm>
            <a:off x="9757" y="0"/>
            <a:ext cx="39004800" cy="21945600"/>
          </a:xfrm>
          <a:prstGeom prst="rect">
            <a:avLst/>
          </a:prstGeom>
          <a:solidFill>
            <a:schemeClr val="lt1"/>
          </a:solidFill>
          <a:ln>
            <a:noFill/>
          </a:ln>
        </p:spPr>
        <p:txBody>
          <a:bodyPr spcFirstLastPara="1" wrap="square" lIns="292560" tIns="146240" rIns="292560" bIns="146240" anchor="ctr" anchorCtr="0">
            <a:noAutofit/>
          </a:bodyPr>
          <a:lstStyle/>
          <a:p>
            <a:pPr algn="ctr" defTabSz="2926080">
              <a:buClr>
                <a:srgbClr val="000000"/>
              </a:buClr>
              <a:buSzPts val="1400"/>
            </a:pPr>
            <a:endParaRPr sz="4480" kern="0">
              <a:solidFill>
                <a:srgbClr val="FFFFFF"/>
              </a:solidFill>
              <a:latin typeface="Arial"/>
              <a:ea typeface="Arial"/>
              <a:cs typeface="Arial"/>
              <a:sym typeface="Arial"/>
            </a:endParaRPr>
          </a:p>
        </p:txBody>
      </p:sp>
      <p:pic>
        <p:nvPicPr>
          <p:cNvPr id="86" name="Google Shape;86;g35c202e54d7_0_897" descr="preencoded.png"/>
          <p:cNvPicPr preferRelativeResize="0"/>
          <p:nvPr/>
        </p:nvPicPr>
        <p:blipFill rotWithShape="1">
          <a:blip r:embed="rId3">
            <a:alphaModFix/>
          </a:blip>
          <a:srcRect r="9763"/>
          <a:stretch/>
        </p:blipFill>
        <p:spPr>
          <a:xfrm>
            <a:off x="8071541" y="32"/>
            <a:ext cx="30942858" cy="21945568"/>
          </a:xfrm>
          <a:prstGeom prst="rect">
            <a:avLst/>
          </a:prstGeom>
          <a:noFill/>
          <a:ln>
            <a:noFill/>
          </a:ln>
        </p:spPr>
      </p:pic>
      <p:sp>
        <p:nvSpPr>
          <p:cNvPr id="87" name="Google Shape;87;g35c202e54d7_0_897"/>
          <p:cNvSpPr/>
          <p:nvPr/>
        </p:nvSpPr>
        <p:spPr>
          <a:xfrm>
            <a:off x="-3" y="0"/>
            <a:ext cx="23648640" cy="21945600"/>
          </a:xfrm>
          <a:prstGeom prst="rect">
            <a:avLst/>
          </a:prstGeom>
          <a:gradFill>
            <a:gsLst>
              <a:gs pos="0">
                <a:srgbClr val="FFFFFF">
                  <a:alpha val="0"/>
                </a:srgbClr>
              </a:gs>
              <a:gs pos="19000">
                <a:srgbClr val="FFFFFF">
                  <a:alpha val="36470"/>
                </a:srgbClr>
              </a:gs>
              <a:gs pos="35000">
                <a:srgbClr val="FFFFFF">
                  <a:alpha val="75686"/>
                </a:srgbClr>
              </a:gs>
              <a:gs pos="48000">
                <a:schemeClr val="lt1"/>
              </a:gs>
              <a:gs pos="100000">
                <a:schemeClr val="lt1"/>
              </a:gs>
            </a:gsLst>
            <a:lin ang="10800025" scaled="0"/>
          </a:gradFill>
          <a:ln>
            <a:noFill/>
          </a:ln>
        </p:spPr>
        <p:txBody>
          <a:bodyPr spcFirstLastPara="1" wrap="square" lIns="292560" tIns="146240" rIns="292560" bIns="146240" anchor="ctr" anchorCtr="0">
            <a:noAutofit/>
          </a:bodyPr>
          <a:lstStyle/>
          <a:p>
            <a:pPr algn="ctr" defTabSz="2926080">
              <a:buClr>
                <a:srgbClr val="000000"/>
              </a:buClr>
              <a:buSzPts val="1400"/>
            </a:pPr>
            <a:endParaRPr sz="4480" kern="0">
              <a:solidFill>
                <a:srgbClr val="FFFFFF"/>
              </a:solidFill>
              <a:latin typeface="Arial"/>
              <a:ea typeface="Arial"/>
              <a:cs typeface="Arial"/>
              <a:sym typeface="Arial"/>
            </a:endParaRPr>
          </a:p>
        </p:txBody>
      </p:sp>
      <p:sp>
        <p:nvSpPr>
          <p:cNvPr id="88" name="Google Shape;88;g35c202e54d7_0_897"/>
          <p:cNvSpPr/>
          <p:nvPr/>
        </p:nvSpPr>
        <p:spPr>
          <a:xfrm>
            <a:off x="2682240" y="1168400"/>
            <a:ext cx="12231360" cy="6079680"/>
          </a:xfrm>
          <a:prstGeom prst="rect">
            <a:avLst/>
          </a:prstGeom>
          <a:noFill/>
          <a:ln>
            <a:noFill/>
          </a:ln>
        </p:spPr>
        <p:txBody>
          <a:bodyPr spcFirstLastPara="1" wrap="square" lIns="292560" tIns="146240" rIns="292560" bIns="146240" anchor="ctr" anchorCtr="0">
            <a:noAutofit/>
          </a:bodyPr>
          <a:lstStyle/>
          <a:p>
            <a:pPr defTabSz="2926080">
              <a:lnSpc>
                <a:spcPct val="90000"/>
              </a:lnSpc>
              <a:spcAft>
                <a:spcPts val="1920"/>
              </a:spcAft>
              <a:buClr>
                <a:srgbClr val="000000"/>
              </a:buClr>
              <a:buSzPts val="4000"/>
            </a:pPr>
            <a:r>
              <a:rPr lang="en-US" sz="12800" kern="0">
                <a:solidFill>
                  <a:srgbClr val="000000"/>
                </a:solidFill>
                <a:latin typeface="Arial"/>
                <a:ea typeface="Arial"/>
                <a:cs typeface="Arial"/>
                <a:sym typeface="Arial"/>
              </a:rPr>
              <a:t>$1.4 trillion</a:t>
            </a:r>
            <a:endParaRPr sz="12800" kern="0">
              <a:solidFill>
                <a:srgbClr val="000000"/>
              </a:solidFill>
              <a:latin typeface="Arial"/>
              <a:ea typeface="Arial"/>
              <a:cs typeface="Arial"/>
              <a:sym typeface="Arial"/>
            </a:endParaRPr>
          </a:p>
        </p:txBody>
      </p:sp>
      <p:sp>
        <p:nvSpPr>
          <p:cNvPr id="89" name="Google Shape;89;g35c202e54d7_0_897"/>
          <p:cNvSpPr/>
          <p:nvPr/>
        </p:nvSpPr>
        <p:spPr>
          <a:xfrm>
            <a:off x="2682230" y="4984381"/>
            <a:ext cx="12231360" cy="11976960"/>
          </a:xfrm>
          <a:prstGeom prst="rect">
            <a:avLst/>
          </a:prstGeom>
          <a:noFill/>
          <a:ln>
            <a:noFill/>
          </a:ln>
        </p:spPr>
        <p:txBody>
          <a:bodyPr spcFirstLastPara="1" wrap="square" lIns="292560" tIns="146240" rIns="292560" bIns="146240" anchor="t" anchorCtr="0">
            <a:noAutofit/>
          </a:bodyPr>
          <a:lstStyle/>
          <a:p>
            <a:pPr indent="304800" defTabSz="2926080">
              <a:lnSpc>
                <a:spcPct val="90000"/>
              </a:lnSpc>
              <a:buClr>
                <a:srgbClr val="333333"/>
              </a:buClr>
              <a:buSzPts val="1500"/>
            </a:pPr>
            <a:endParaRPr sz="6400" kern="0">
              <a:solidFill>
                <a:srgbClr val="000000"/>
              </a:solidFill>
              <a:latin typeface="Arial"/>
              <a:ea typeface="Arial"/>
              <a:cs typeface="Arial"/>
              <a:sym typeface="Arial"/>
            </a:endParaRPr>
          </a:p>
          <a:p>
            <a:pPr defTabSz="2926080">
              <a:lnSpc>
                <a:spcPct val="90000"/>
              </a:lnSpc>
              <a:spcBef>
                <a:spcPts val="1920"/>
              </a:spcBef>
              <a:spcAft>
                <a:spcPts val="1920"/>
              </a:spcAft>
              <a:buClr>
                <a:srgbClr val="000000"/>
              </a:buClr>
              <a:buSzPts val="2000"/>
            </a:pPr>
            <a:r>
              <a:rPr lang="en-US" sz="6400" kern="0">
                <a:solidFill>
                  <a:srgbClr val="000000"/>
                </a:solidFill>
                <a:latin typeface="Arial"/>
                <a:ea typeface="Arial"/>
                <a:cs typeface="Arial"/>
                <a:sym typeface="Arial"/>
              </a:rPr>
              <a:t>The U.S. will invest $1.4 trillion in new gas infrastructure between now and 2050</a:t>
            </a:r>
            <a:endParaRPr sz="6400" kern="0">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g35c202e54d7_0_906"/>
          <p:cNvSpPr/>
          <p:nvPr/>
        </p:nvSpPr>
        <p:spPr>
          <a:xfrm>
            <a:off x="-3" y="0"/>
            <a:ext cx="39004800" cy="21945600"/>
          </a:xfrm>
          <a:prstGeom prst="rect">
            <a:avLst/>
          </a:prstGeom>
          <a:solidFill>
            <a:schemeClr val="lt1"/>
          </a:solidFill>
          <a:ln>
            <a:noFill/>
          </a:ln>
        </p:spPr>
        <p:txBody>
          <a:bodyPr spcFirstLastPara="1" wrap="square" lIns="292560" tIns="146240" rIns="292560" bIns="146240" anchor="ctr" anchorCtr="0">
            <a:noAutofit/>
          </a:bodyPr>
          <a:lstStyle/>
          <a:p>
            <a:pPr algn="ctr" defTabSz="2926080">
              <a:buClr>
                <a:srgbClr val="000000"/>
              </a:buClr>
              <a:buSzPts val="1400"/>
            </a:pPr>
            <a:endParaRPr sz="4480" kern="0">
              <a:solidFill>
                <a:srgbClr val="FFFFFF"/>
              </a:solidFill>
              <a:latin typeface="Arial"/>
              <a:ea typeface="Arial"/>
              <a:cs typeface="Arial"/>
              <a:sym typeface="Arial"/>
            </a:endParaRPr>
          </a:p>
        </p:txBody>
      </p:sp>
      <p:pic>
        <p:nvPicPr>
          <p:cNvPr id="96" name="Google Shape;96;g35c202e54d7_0_906" descr="A map of a city&#10;&#10;Description automatically generated"/>
          <p:cNvPicPr preferRelativeResize="0"/>
          <p:nvPr/>
        </p:nvPicPr>
        <p:blipFill rotWithShape="1">
          <a:blip r:embed="rId3">
            <a:alphaModFix/>
          </a:blip>
          <a:srcRect t="8290" b="23977"/>
          <a:stretch/>
        </p:blipFill>
        <p:spPr>
          <a:xfrm>
            <a:off x="8071547" y="32"/>
            <a:ext cx="30942858" cy="21945568"/>
          </a:xfrm>
          <a:prstGeom prst="rect">
            <a:avLst/>
          </a:prstGeom>
          <a:noFill/>
          <a:ln>
            <a:noFill/>
          </a:ln>
        </p:spPr>
      </p:pic>
      <p:sp>
        <p:nvSpPr>
          <p:cNvPr id="97" name="Google Shape;97;g35c202e54d7_0_906"/>
          <p:cNvSpPr/>
          <p:nvPr/>
        </p:nvSpPr>
        <p:spPr>
          <a:xfrm>
            <a:off x="0" y="0"/>
            <a:ext cx="22614720" cy="21945600"/>
          </a:xfrm>
          <a:prstGeom prst="rect">
            <a:avLst/>
          </a:prstGeom>
          <a:gradFill>
            <a:gsLst>
              <a:gs pos="0">
                <a:srgbClr val="FFFFFF">
                  <a:alpha val="0"/>
                </a:srgbClr>
              </a:gs>
              <a:gs pos="19000">
                <a:srgbClr val="FFFFFF">
                  <a:alpha val="36470"/>
                </a:srgbClr>
              </a:gs>
              <a:gs pos="35000">
                <a:srgbClr val="FFFFFF">
                  <a:alpha val="75686"/>
                </a:srgbClr>
              </a:gs>
              <a:gs pos="48000">
                <a:schemeClr val="lt1"/>
              </a:gs>
              <a:gs pos="100000">
                <a:schemeClr val="lt1"/>
              </a:gs>
            </a:gsLst>
            <a:lin ang="10800025" scaled="0"/>
          </a:gradFill>
          <a:ln>
            <a:noFill/>
          </a:ln>
        </p:spPr>
        <p:txBody>
          <a:bodyPr spcFirstLastPara="1" wrap="square" lIns="292560" tIns="146240" rIns="292560" bIns="146240" anchor="ctr" anchorCtr="0">
            <a:noAutofit/>
          </a:bodyPr>
          <a:lstStyle/>
          <a:p>
            <a:pPr algn="ctr" defTabSz="2926080">
              <a:buClr>
                <a:srgbClr val="000000"/>
              </a:buClr>
              <a:buSzPts val="1400"/>
            </a:pPr>
            <a:endParaRPr sz="4480" kern="0">
              <a:solidFill>
                <a:srgbClr val="FFFFFF"/>
              </a:solidFill>
              <a:latin typeface="Arial"/>
              <a:ea typeface="Arial"/>
              <a:cs typeface="Arial"/>
              <a:sym typeface="Arial"/>
            </a:endParaRPr>
          </a:p>
        </p:txBody>
      </p:sp>
      <p:sp>
        <p:nvSpPr>
          <p:cNvPr id="98" name="Google Shape;98;g35c202e54d7_0_906"/>
          <p:cNvSpPr/>
          <p:nvPr/>
        </p:nvSpPr>
        <p:spPr>
          <a:xfrm>
            <a:off x="1976170" y="-6214739"/>
            <a:ext cx="12715200" cy="11814720"/>
          </a:xfrm>
          <a:prstGeom prst="rect">
            <a:avLst/>
          </a:prstGeom>
          <a:noFill/>
          <a:ln>
            <a:noFill/>
          </a:ln>
        </p:spPr>
        <p:txBody>
          <a:bodyPr spcFirstLastPara="1" wrap="square" lIns="292560" tIns="146240" rIns="292560" bIns="146240" anchor="b" anchorCtr="0">
            <a:noAutofit/>
          </a:bodyPr>
          <a:lstStyle/>
          <a:p>
            <a:pPr defTabSz="2926080">
              <a:lnSpc>
                <a:spcPct val="90000"/>
              </a:lnSpc>
              <a:buClr>
                <a:srgbClr val="000000"/>
              </a:buClr>
              <a:buSzPts val="5200"/>
            </a:pPr>
            <a:r>
              <a:rPr lang="en-US" sz="16640" kern="0">
                <a:solidFill>
                  <a:srgbClr val="000000"/>
                </a:solidFill>
                <a:latin typeface="Arial"/>
                <a:ea typeface="Arial"/>
                <a:cs typeface="Arial"/>
                <a:sym typeface="Arial"/>
              </a:rPr>
              <a:t>$2.5 Trillion</a:t>
            </a:r>
            <a:endParaRPr sz="4480" kern="0">
              <a:solidFill>
                <a:srgbClr val="000000"/>
              </a:solidFill>
              <a:latin typeface="Arial"/>
              <a:ea typeface="Arial"/>
              <a:cs typeface="Arial"/>
              <a:sym typeface="Arial"/>
            </a:endParaRPr>
          </a:p>
        </p:txBody>
      </p:sp>
      <p:sp>
        <p:nvSpPr>
          <p:cNvPr id="99" name="Google Shape;99;g35c202e54d7_0_906"/>
          <p:cNvSpPr/>
          <p:nvPr/>
        </p:nvSpPr>
        <p:spPr>
          <a:xfrm>
            <a:off x="1976173" y="6219779"/>
            <a:ext cx="12715200" cy="4752960"/>
          </a:xfrm>
          <a:prstGeom prst="rect">
            <a:avLst/>
          </a:prstGeom>
          <a:noFill/>
          <a:ln>
            <a:noFill/>
          </a:ln>
        </p:spPr>
        <p:txBody>
          <a:bodyPr spcFirstLastPara="1" wrap="square" lIns="292560" tIns="146240" rIns="292560" bIns="146240" anchor="t" anchorCtr="0">
            <a:noAutofit/>
          </a:bodyPr>
          <a:lstStyle/>
          <a:p>
            <a:pPr defTabSz="2926080">
              <a:lnSpc>
                <a:spcPct val="90000"/>
              </a:lnSpc>
              <a:buClr>
                <a:srgbClr val="000000"/>
              </a:buClr>
              <a:buSzPts val="2400"/>
            </a:pPr>
            <a:r>
              <a:rPr lang="en-US" sz="7680" kern="0" dirty="0">
                <a:solidFill>
                  <a:srgbClr val="000000"/>
                </a:solidFill>
                <a:latin typeface="Arial"/>
                <a:ea typeface="Arial"/>
                <a:cs typeface="Arial"/>
                <a:sym typeface="Arial"/>
              </a:rPr>
              <a:t>US grid mod costs by 2035, raising energy costs</a:t>
            </a:r>
            <a:endParaRPr sz="4480" kern="0" dirty="0">
              <a:solidFill>
                <a:srgbClr val="000000"/>
              </a:solidFill>
              <a:latin typeface="Arial"/>
              <a:ea typeface="Arial"/>
              <a:cs typeface="Arial"/>
              <a:sym typeface="Arial"/>
            </a:endParaRPr>
          </a:p>
        </p:txBody>
      </p:sp>
      <p:sp>
        <p:nvSpPr>
          <p:cNvPr id="100" name="Google Shape;100;g35c202e54d7_0_906"/>
          <p:cNvSpPr txBox="1"/>
          <p:nvPr/>
        </p:nvSpPr>
        <p:spPr>
          <a:xfrm>
            <a:off x="9760282" y="10391888"/>
            <a:ext cx="19520640" cy="984756"/>
          </a:xfrm>
          <a:prstGeom prst="rect">
            <a:avLst/>
          </a:prstGeom>
          <a:noFill/>
          <a:ln>
            <a:noFill/>
          </a:ln>
        </p:spPr>
        <p:txBody>
          <a:bodyPr spcFirstLastPara="1" wrap="square" lIns="292560" tIns="146240" rIns="292560" bIns="146240" anchor="t" anchorCtr="0">
            <a:spAutoFit/>
          </a:bodyPr>
          <a:lstStyle/>
          <a:p>
            <a:pPr defTabSz="2926080">
              <a:buClr>
                <a:srgbClr val="000000"/>
              </a:buClr>
              <a:buSzPts val="1400"/>
            </a:pPr>
            <a:r>
              <a:rPr lang="en-US" sz="4480" kern="0">
                <a:solidFill>
                  <a:srgbClr val="000000"/>
                </a:solidFill>
                <a:latin typeface="Arial"/>
                <a:ea typeface="Arial"/>
                <a:cs typeface="Arial"/>
                <a:sym typeface="Arial"/>
              </a:rPr>
              <a:t> </a:t>
            </a:r>
            <a:endParaRPr sz="4480" kern="0">
              <a:solidFill>
                <a:srgbClr val="000000"/>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cxnSp>
        <p:nvCxnSpPr>
          <p:cNvPr id="118" name="Google Shape;118;g346cbaeeadc_0_266"/>
          <p:cNvCxnSpPr/>
          <p:nvPr/>
        </p:nvCxnSpPr>
        <p:spPr>
          <a:xfrm>
            <a:off x="30768176" y="-227997"/>
            <a:ext cx="0" cy="22800960"/>
          </a:xfrm>
          <a:prstGeom prst="straightConnector1">
            <a:avLst/>
          </a:prstGeom>
          <a:noFill/>
          <a:ln w="9525" cap="flat" cmpd="sng">
            <a:solidFill>
              <a:srgbClr val="A5A5A5"/>
            </a:solidFill>
            <a:prstDash val="solid"/>
            <a:round/>
            <a:headEnd type="none" w="sm" len="sm"/>
            <a:tailEnd type="none" w="sm" len="sm"/>
          </a:ln>
        </p:spPr>
      </p:cxnSp>
      <p:sp>
        <p:nvSpPr>
          <p:cNvPr id="119" name="Google Shape;119;g346cbaeeadc_0_266"/>
          <p:cNvSpPr txBox="1"/>
          <p:nvPr/>
        </p:nvSpPr>
        <p:spPr>
          <a:xfrm>
            <a:off x="30876928" y="1233971"/>
            <a:ext cx="7650240" cy="3958080"/>
          </a:xfrm>
          <a:prstGeom prst="rect">
            <a:avLst/>
          </a:prstGeom>
          <a:noFill/>
          <a:ln>
            <a:noFill/>
          </a:ln>
        </p:spPr>
        <p:txBody>
          <a:bodyPr spcFirstLastPara="1" wrap="square" lIns="390000" tIns="390000" rIns="390000" bIns="390000" anchor="t" anchorCtr="0">
            <a:noAutofit/>
          </a:bodyPr>
          <a:lstStyle/>
          <a:p>
            <a:pPr defTabSz="2926080">
              <a:buClr>
                <a:srgbClr val="000000"/>
              </a:buClr>
              <a:buSzPts val="1900"/>
            </a:pPr>
            <a:r>
              <a:rPr lang="en-US" sz="6080" kern="0">
                <a:solidFill>
                  <a:srgbClr val="000000"/>
                </a:solidFill>
                <a:latin typeface="Montserrat"/>
                <a:ea typeface="Montserrat"/>
                <a:cs typeface="Montserrat"/>
                <a:sym typeface="Montserrat"/>
              </a:rPr>
              <a:t>The majority of the energy we use is wasted, much of it is</a:t>
            </a:r>
            <a:endParaRPr sz="6080" kern="0">
              <a:solidFill>
                <a:srgbClr val="000000"/>
              </a:solidFill>
              <a:latin typeface="Arial"/>
              <a:ea typeface="Arial"/>
              <a:cs typeface="Arial"/>
              <a:sym typeface="Arial"/>
            </a:endParaRPr>
          </a:p>
          <a:p>
            <a:pPr defTabSz="2926080">
              <a:buClr>
                <a:srgbClr val="000000"/>
              </a:buClr>
              <a:buSzPts val="1900"/>
            </a:pPr>
            <a:endParaRPr sz="6080" kern="0">
              <a:solidFill>
                <a:srgbClr val="000000"/>
              </a:solidFill>
              <a:latin typeface="Montserrat"/>
              <a:ea typeface="Montserrat"/>
              <a:cs typeface="Montserrat"/>
              <a:sym typeface="Montserrat"/>
            </a:endParaRPr>
          </a:p>
          <a:p>
            <a:pPr defTabSz="2926080">
              <a:buClr>
                <a:srgbClr val="000000"/>
              </a:buClr>
              <a:buSzPts val="1900"/>
            </a:pPr>
            <a:r>
              <a:rPr lang="en-US" sz="6080" kern="0">
                <a:solidFill>
                  <a:srgbClr val="000000"/>
                </a:solidFill>
                <a:latin typeface="Montserrat"/>
                <a:ea typeface="Montserrat"/>
                <a:cs typeface="Montserrat"/>
                <a:sym typeface="Montserrat"/>
              </a:rPr>
              <a:t>Thermal energy.</a:t>
            </a:r>
            <a:endParaRPr sz="6080" kern="0">
              <a:solidFill>
                <a:srgbClr val="000000"/>
              </a:solidFill>
              <a:latin typeface="Arial"/>
              <a:ea typeface="Arial"/>
              <a:cs typeface="Arial"/>
              <a:sym typeface="Arial"/>
            </a:endParaRPr>
          </a:p>
          <a:p>
            <a:pPr defTabSz="2926080">
              <a:buClr>
                <a:srgbClr val="000000"/>
              </a:buClr>
              <a:buSzPts val="1900"/>
            </a:pPr>
            <a:endParaRPr sz="6080" b="1" kern="0">
              <a:solidFill>
                <a:srgbClr val="000000"/>
              </a:solidFill>
              <a:latin typeface="Montserrat"/>
              <a:ea typeface="Montserrat"/>
              <a:cs typeface="Montserrat"/>
              <a:sym typeface="Montserrat"/>
            </a:endParaRPr>
          </a:p>
          <a:p>
            <a:pPr defTabSz="2926080">
              <a:buClr>
                <a:srgbClr val="000000"/>
              </a:buClr>
              <a:buSzPts val="1900"/>
            </a:pPr>
            <a:endParaRPr sz="6080" kern="0">
              <a:solidFill>
                <a:srgbClr val="000000"/>
              </a:solidFill>
              <a:latin typeface="Montserrat Light"/>
              <a:ea typeface="Montserrat Light"/>
              <a:cs typeface="Montserrat Light"/>
              <a:sym typeface="Montserrat Light"/>
            </a:endParaRPr>
          </a:p>
          <a:p>
            <a:pPr defTabSz="2926080">
              <a:buClr>
                <a:srgbClr val="000000"/>
              </a:buClr>
              <a:buSzPts val="1900"/>
            </a:pPr>
            <a:endParaRPr sz="6080" kern="0">
              <a:solidFill>
                <a:srgbClr val="000000"/>
              </a:solidFill>
              <a:latin typeface="Montserrat Light"/>
              <a:ea typeface="Montserrat Light"/>
              <a:cs typeface="Montserrat Light"/>
              <a:sym typeface="Montserrat Light"/>
            </a:endParaRPr>
          </a:p>
          <a:p>
            <a:pPr defTabSz="2926080">
              <a:buClr>
                <a:srgbClr val="000000"/>
              </a:buClr>
              <a:buSzPts val="1900"/>
            </a:pPr>
            <a:endParaRPr sz="6080" kern="0">
              <a:solidFill>
                <a:srgbClr val="000000"/>
              </a:solidFill>
              <a:latin typeface="Montserrat"/>
              <a:ea typeface="Montserrat"/>
              <a:cs typeface="Montserrat"/>
              <a:sym typeface="Montserrat"/>
            </a:endParaRPr>
          </a:p>
        </p:txBody>
      </p:sp>
      <p:sp>
        <p:nvSpPr>
          <p:cNvPr id="120" name="Google Shape;120;g346cbaeeadc_0_266"/>
          <p:cNvSpPr/>
          <p:nvPr/>
        </p:nvSpPr>
        <p:spPr>
          <a:xfrm>
            <a:off x="20758013" y="9422515"/>
            <a:ext cx="719040" cy="984000"/>
          </a:xfrm>
          <a:prstGeom prst="rect">
            <a:avLst/>
          </a:prstGeom>
          <a:noFill/>
          <a:ln>
            <a:noFill/>
          </a:ln>
        </p:spPr>
        <p:txBody>
          <a:bodyPr spcFirstLastPara="1" wrap="square" lIns="292560" tIns="146240" rIns="292560" bIns="146240" anchor="t" anchorCtr="0">
            <a:noAutofit/>
          </a:bodyPr>
          <a:lstStyle/>
          <a:p>
            <a:pPr defTabSz="2926080">
              <a:buClr>
                <a:srgbClr val="000000"/>
              </a:buClr>
              <a:buSzPts val="1500"/>
            </a:pPr>
            <a:r>
              <a:rPr lang="en-US" sz="4800" kern="0">
                <a:solidFill>
                  <a:srgbClr val="000000"/>
                </a:solidFill>
                <a:latin typeface="Calibri"/>
                <a:ea typeface="Calibri"/>
                <a:cs typeface="Calibri"/>
                <a:sym typeface="Calibri"/>
              </a:rPr>
              <a:t> </a:t>
            </a:r>
            <a:endParaRPr sz="6080" kern="0">
              <a:solidFill>
                <a:srgbClr val="000000"/>
              </a:solidFill>
              <a:latin typeface="Calibri"/>
              <a:ea typeface="Calibri"/>
              <a:cs typeface="Calibri"/>
              <a:sym typeface="Calibri"/>
            </a:endParaRPr>
          </a:p>
        </p:txBody>
      </p:sp>
      <p:pic>
        <p:nvPicPr>
          <p:cNvPr id="121" name="Google Shape;121;g346cbaeeadc_0_266" descr="Arrow Slight curve"/>
          <p:cNvPicPr preferRelativeResize="0"/>
          <p:nvPr/>
        </p:nvPicPr>
        <p:blipFill rotWithShape="1">
          <a:blip r:embed="rId3">
            <a:alphaModFix/>
          </a:blip>
          <a:srcRect/>
          <a:stretch/>
        </p:blipFill>
        <p:spPr>
          <a:xfrm>
            <a:off x="15691739" y="7058608"/>
            <a:ext cx="2736906" cy="1142387"/>
          </a:xfrm>
          <a:prstGeom prst="rect">
            <a:avLst/>
          </a:prstGeom>
          <a:noFill/>
          <a:ln>
            <a:noFill/>
          </a:ln>
        </p:spPr>
      </p:pic>
      <p:pic>
        <p:nvPicPr>
          <p:cNvPr id="122" name="Google Shape;122;g346cbaeeadc_0_266" descr="Arrow Slight curve"/>
          <p:cNvPicPr preferRelativeResize="0"/>
          <p:nvPr/>
        </p:nvPicPr>
        <p:blipFill rotWithShape="1">
          <a:blip r:embed="rId3">
            <a:alphaModFix/>
          </a:blip>
          <a:srcRect/>
          <a:stretch/>
        </p:blipFill>
        <p:spPr>
          <a:xfrm>
            <a:off x="15691736" y="9193920"/>
            <a:ext cx="2736906" cy="1142387"/>
          </a:xfrm>
          <a:prstGeom prst="rect">
            <a:avLst/>
          </a:prstGeom>
          <a:noFill/>
          <a:ln>
            <a:noFill/>
          </a:ln>
        </p:spPr>
      </p:pic>
      <p:pic>
        <p:nvPicPr>
          <p:cNvPr id="123" name="Google Shape;123;g346cbaeeadc_0_266" descr="Arrow Slight curve"/>
          <p:cNvPicPr preferRelativeResize="0"/>
          <p:nvPr/>
        </p:nvPicPr>
        <p:blipFill rotWithShape="1">
          <a:blip r:embed="rId3">
            <a:alphaModFix/>
          </a:blip>
          <a:srcRect/>
          <a:stretch/>
        </p:blipFill>
        <p:spPr>
          <a:xfrm>
            <a:off x="15691736" y="11501386"/>
            <a:ext cx="2736906" cy="1142387"/>
          </a:xfrm>
          <a:prstGeom prst="rect">
            <a:avLst/>
          </a:prstGeom>
          <a:noFill/>
          <a:ln>
            <a:noFill/>
          </a:ln>
        </p:spPr>
      </p:pic>
      <p:pic>
        <p:nvPicPr>
          <p:cNvPr id="124" name="Google Shape;124;g346cbaeeadc_0_266" descr="Arrow Slight curve"/>
          <p:cNvPicPr preferRelativeResize="0"/>
          <p:nvPr/>
        </p:nvPicPr>
        <p:blipFill rotWithShape="1">
          <a:blip r:embed="rId3">
            <a:alphaModFix/>
          </a:blip>
          <a:srcRect/>
          <a:stretch/>
        </p:blipFill>
        <p:spPr>
          <a:xfrm>
            <a:off x="15767640" y="13675050"/>
            <a:ext cx="2736906" cy="1142387"/>
          </a:xfrm>
          <a:prstGeom prst="rect">
            <a:avLst/>
          </a:prstGeom>
          <a:noFill/>
          <a:ln>
            <a:noFill/>
          </a:ln>
        </p:spPr>
      </p:pic>
      <p:pic>
        <p:nvPicPr>
          <p:cNvPr id="125" name="Google Shape;125;g346cbaeeadc_0_266"/>
          <p:cNvPicPr preferRelativeResize="0"/>
          <p:nvPr/>
        </p:nvPicPr>
        <p:blipFill rotWithShape="1">
          <a:blip r:embed="rId4">
            <a:alphaModFix/>
          </a:blip>
          <a:srcRect/>
          <a:stretch/>
        </p:blipFill>
        <p:spPr>
          <a:xfrm>
            <a:off x="3556301" y="3113789"/>
            <a:ext cx="24422675" cy="15718022"/>
          </a:xfrm>
          <a:prstGeom prst="rect">
            <a:avLst/>
          </a:prstGeom>
          <a:noFill/>
          <a:ln w="9525" cap="flat" cmpd="sng">
            <a:solidFill>
              <a:srgbClr val="595959"/>
            </a:solidFill>
            <a:prstDash val="solid"/>
            <a:round/>
            <a:headEnd type="none" w="sm" len="sm"/>
            <a:tailEnd type="none" w="sm" len="sm"/>
          </a:ln>
        </p:spPr>
      </p:pic>
      <p:pic>
        <p:nvPicPr>
          <p:cNvPr id="126" name="Google Shape;126;g346cbaeeadc_0_266" descr="Arrow Slight curve"/>
          <p:cNvPicPr preferRelativeResize="0"/>
          <p:nvPr/>
        </p:nvPicPr>
        <p:blipFill rotWithShape="1">
          <a:blip r:embed="rId3">
            <a:alphaModFix/>
          </a:blip>
          <a:srcRect/>
          <a:stretch/>
        </p:blipFill>
        <p:spPr>
          <a:xfrm rot="7987898">
            <a:off x="26346026" y="3102891"/>
            <a:ext cx="5454886" cy="2334499"/>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83"/>
        <p:cNvGrpSpPr/>
        <p:nvPr/>
      </p:nvGrpSpPr>
      <p:grpSpPr>
        <a:xfrm>
          <a:off x="0" y="0"/>
          <a:ext cx="0" cy="0"/>
          <a:chOff x="0" y="0"/>
          <a:chExt cx="0" cy="0"/>
        </a:xfrm>
      </p:grpSpPr>
      <p:cxnSp>
        <p:nvCxnSpPr>
          <p:cNvPr id="584" name="Google Shape;584;g35c202e54d7_0_847"/>
          <p:cNvCxnSpPr/>
          <p:nvPr/>
        </p:nvCxnSpPr>
        <p:spPr>
          <a:xfrm>
            <a:off x="30768176" y="-227997"/>
            <a:ext cx="0" cy="22800960"/>
          </a:xfrm>
          <a:prstGeom prst="straightConnector1">
            <a:avLst/>
          </a:prstGeom>
          <a:noFill/>
          <a:ln w="9525" cap="flat" cmpd="sng">
            <a:solidFill>
              <a:srgbClr val="A5A5A5"/>
            </a:solidFill>
            <a:prstDash val="solid"/>
            <a:round/>
            <a:headEnd type="none" w="sm" len="sm"/>
            <a:tailEnd type="none" w="sm" len="sm"/>
          </a:ln>
        </p:spPr>
      </p:cxnSp>
      <p:sp>
        <p:nvSpPr>
          <p:cNvPr id="585" name="Google Shape;585;g35c202e54d7_0_847"/>
          <p:cNvSpPr txBox="1"/>
          <p:nvPr/>
        </p:nvSpPr>
        <p:spPr>
          <a:xfrm>
            <a:off x="30876928" y="1233971"/>
            <a:ext cx="7650240" cy="3958080"/>
          </a:xfrm>
          <a:prstGeom prst="rect">
            <a:avLst/>
          </a:prstGeom>
          <a:noFill/>
          <a:ln>
            <a:noFill/>
          </a:ln>
        </p:spPr>
        <p:txBody>
          <a:bodyPr spcFirstLastPara="1" wrap="square" lIns="390000" tIns="390000" rIns="390000" bIns="390000" anchor="t" anchorCtr="0">
            <a:noAutofit/>
          </a:bodyPr>
          <a:lstStyle/>
          <a:p>
            <a:pPr defTabSz="2926080">
              <a:buClr>
                <a:srgbClr val="000000"/>
              </a:buClr>
              <a:buSzPts val="2000"/>
            </a:pPr>
            <a:r>
              <a:rPr lang="en-US" sz="6400" b="1" kern="0">
                <a:solidFill>
                  <a:srgbClr val="000000"/>
                </a:solidFill>
                <a:latin typeface="Montserrat Light"/>
                <a:ea typeface="Montserrat Light"/>
                <a:cs typeface="Montserrat Light"/>
                <a:sym typeface="Montserrat Light"/>
              </a:rPr>
              <a:t>ENERGY NETWORK ?</a:t>
            </a:r>
            <a:endParaRPr sz="6080" b="1" kern="0">
              <a:solidFill>
                <a:srgbClr val="000000"/>
              </a:solidFill>
              <a:latin typeface="Montserrat"/>
              <a:ea typeface="Montserrat"/>
              <a:cs typeface="Montserrat"/>
              <a:sym typeface="Montserrat"/>
            </a:endParaRPr>
          </a:p>
          <a:p>
            <a:pPr defTabSz="2926080">
              <a:buClr>
                <a:srgbClr val="000000"/>
              </a:buClr>
              <a:buSzPts val="1900"/>
            </a:pPr>
            <a:endParaRPr sz="6080" b="1" kern="0">
              <a:solidFill>
                <a:srgbClr val="000000"/>
              </a:solidFill>
              <a:latin typeface="Montserrat"/>
              <a:ea typeface="Montserrat"/>
              <a:cs typeface="Montserrat"/>
              <a:sym typeface="Montserrat"/>
            </a:endParaRPr>
          </a:p>
          <a:p>
            <a:pPr defTabSz="2926080">
              <a:buClr>
                <a:srgbClr val="000000"/>
              </a:buClr>
              <a:buSzPts val="1900"/>
            </a:pPr>
            <a:r>
              <a:rPr lang="en-US" sz="6080" b="1" kern="0">
                <a:solidFill>
                  <a:srgbClr val="000000"/>
                </a:solidFill>
                <a:latin typeface="Montserrat"/>
                <a:ea typeface="Montserrat"/>
                <a:cs typeface="Montserrat"/>
                <a:sym typeface="Montserrat"/>
              </a:rPr>
              <a:t>Geothermal Energy Networks (GENs) </a:t>
            </a:r>
            <a:endParaRPr sz="4480" kern="0">
              <a:solidFill>
                <a:srgbClr val="000000"/>
              </a:solidFill>
              <a:latin typeface="Arial"/>
              <a:ea typeface="Arial"/>
              <a:cs typeface="Arial"/>
              <a:sym typeface="Arial"/>
            </a:endParaRPr>
          </a:p>
          <a:p>
            <a:pPr defTabSz="2926080">
              <a:buClr>
                <a:srgbClr val="000000"/>
              </a:buClr>
              <a:buSzPts val="1900"/>
            </a:pPr>
            <a:endParaRPr sz="6080" b="1" kern="0">
              <a:solidFill>
                <a:srgbClr val="000000"/>
              </a:solidFill>
              <a:latin typeface="Montserrat"/>
              <a:ea typeface="Montserrat"/>
              <a:cs typeface="Montserrat"/>
              <a:sym typeface="Montserrat"/>
            </a:endParaRPr>
          </a:p>
          <a:p>
            <a:pPr defTabSz="2926080">
              <a:buClr>
                <a:srgbClr val="000000"/>
              </a:buClr>
              <a:buSzPts val="1900"/>
            </a:pPr>
            <a:r>
              <a:rPr lang="en-US" sz="6080" kern="0">
                <a:solidFill>
                  <a:srgbClr val="000000"/>
                </a:solidFill>
                <a:latin typeface="Montserrat"/>
                <a:ea typeface="Montserrat"/>
                <a:cs typeface="Montserrat"/>
                <a:sym typeface="Montserrat"/>
              </a:rPr>
              <a:t>are a subset of</a:t>
            </a:r>
            <a:endParaRPr sz="6080" kern="0">
              <a:solidFill>
                <a:srgbClr val="000000"/>
              </a:solidFill>
              <a:latin typeface="Arial"/>
              <a:ea typeface="Arial"/>
              <a:cs typeface="Arial"/>
              <a:sym typeface="Arial"/>
            </a:endParaRPr>
          </a:p>
          <a:p>
            <a:pPr defTabSz="2926080">
              <a:buClr>
                <a:srgbClr val="000000"/>
              </a:buClr>
              <a:buSzPts val="1900"/>
            </a:pPr>
            <a:endParaRPr sz="6080" b="1" kern="0">
              <a:solidFill>
                <a:srgbClr val="000000"/>
              </a:solidFill>
              <a:latin typeface="Montserrat"/>
              <a:ea typeface="Montserrat"/>
              <a:cs typeface="Montserrat"/>
              <a:sym typeface="Montserrat"/>
            </a:endParaRPr>
          </a:p>
          <a:p>
            <a:pPr defTabSz="2926080">
              <a:buClr>
                <a:srgbClr val="000000"/>
              </a:buClr>
              <a:buSzPts val="1900"/>
            </a:pPr>
            <a:r>
              <a:rPr lang="en-US" sz="6080" b="1" kern="0">
                <a:solidFill>
                  <a:srgbClr val="000000"/>
                </a:solidFill>
                <a:latin typeface="Montserrat"/>
                <a:ea typeface="Montserrat"/>
                <a:cs typeface="Montserrat"/>
                <a:sym typeface="Montserrat"/>
              </a:rPr>
              <a:t>Thermal Energy Networks (TENs) </a:t>
            </a:r>
            <a:endParaRPr sz="4480" kern="0">
              <a:solidFill>
                <a:srgbClr val="000000"/>
              </a:solidFill>
              <a:latin typeface="Arial"/>
              <a:ea typeface="Arial"/>
              <a:cs typeface="Arial"/>
              <a:sym typeface="Arial"/>
            </a:endParaRPr>
          </a:p>
          <a:p>
            <a:pPr defTabSz="2926080">
              <a:buClr>
                <a:srgbClr val="000000"/>
              </a:buClr>
              <a:buSzPts val="1900"/>
            </a:pPr>
            <a:endParaRPr sz="6080" b="1" kern="0">
              <a:solidFill>
                <a:srgbClr val="000000"/>
              </a:solidFill>
              <a:latin typeface="Montserrat"/>
              <a:ea typeface="Montserrat"/>
              <a:cs typeface="Montserrat"/>
              <a:sym typeface="Montserrat"/>
            </a:endParaRPr>
          </a:p>
          <a:p>
            <a:pPr defTabSz="2926080">
              <a:buClr>
                <a:srgbClr val="000000"/>
              </a:buClr>
              <a:buSzPts val="1900"/>
            </a:pPr>
            <a:r>
              <a:rPr lang="en-US" sz="6080" kern="0">
                <a:solidFill>
                  <a:srgbClr val="000000"/>
                </a:solidFill>
                <a:latin typeface="Montserrat"/>
                <a:ea typeface="Montserrat"/>
                <a:cs typeface="Montserrat"/>
                <a:sym typeface="Montserrat"/>
              </a:rPr>
              <a:t>which are a subset of </a:t>
            </a:r>
            <a:endParaRPr sz="6080" kern="0">
              <a:solidFill>
                <a:srgbClr val="000000"/>
              </a:solidFill>
              <a:latin typeface="Arial"/>
              <a:ea typeface="Arial"/>
              <a:cs typeface="Arial"/>
              <a:sym typeface="Arial"/>
            </a:endParaRPr>
          </a:p>
          <a:p>
            <a:pPr defTabSz="2926080">
              <a:buClr>
                <a:srgbClr val="000000"/>
              </a:buClr>
              <a:buSzPts val="1900"/>
            </a:pPr>
            <a:endParaRPr sz="6080" kern="0">
              <a:solidFill>
                <a:srgbClr val="000000"/>
              </a:solidFill>
              <a:latin typeface="Montserrat"/>
              <a:ea typeface="Montserrat"/>
              <a:cs typeface="Montserrat"/>
              <a:sym typeface="Montserrat"/>
            </a:endParaRPr>
          </a:p>
          <a:p>
            <a:pPr defTabSz="2926080">
              <a:buClr>
                <a:srgbClr val="000000"/>
              </a:buClr>
              <a:buSzPts val="1900"/>
            </a:pPr>
            <a:r>
              <a:rPr lang="en-US" sz="6080" b="1" kern="0">
                <a:solidFill>
                  <a:srgbClr val="000000"/>
                </a:solidFill>
                <a:latin typeface="Montserrat"/>
                <a:ea typeface="Montserrat"/>
                <a:cs typeface="Montserrat"/>
                <a:sym typeface="Montserrat"/>
              </a:rPr>
              <a:t>5G Districts.</a:t>
            </a:r>
            <a:endParaRPr sz="6080" kern="0">
              <a:solidFill>
                <a:srgbClr val="000000"/>
              </a:solidFill>
              <a:latin typeface="Arial"/>
              <a:ea typeface="Arial"/>
              <a:cs typeface="Arial"/>
              <a:sym typeface="Arial"/>
            </a:endParaRPr>
          </a:p>
          <a:p>
            <a:pPr defTabSz="2926080">
              <a:buClr>
                <a:srgbClr val="000000"/>
              </a:buClr>
              <a:buSzPts val="1900"/>
            </a:pPr>
            <a:endParaRPr sz="6080" b="1" kern="0">
              <a:solidFill>
                <a:srgbClr val="000000"/>
              </a:solidFill>
              <a:latin typeface="Montserrat"/>
              <a:ea typeface="Montserrat"/>
              <a:cs typeface="Montserrat"/>
              <a:sym typeface="Montserrat"/>
            </a:endParaRPr>
          </a:p>
          <a:p>
            <a:pPr defTabSz="2926080">
              <a:buClr>
                <a:srgbClr val="000000"/>
              </a:buClr>
              <a:buSzPts val="1900"/>
            </a:pPr>
            <a:endParaRPr sz="6080" kern="0">
              <a:solidFill>
                <a:srgbClr val="000000"/>
              </a:solidFill>
              <a:latin typeface="Montserrat Light"/>
              <a:ea typeface="Montserrat Light"/>
              <a:cs typeface="Montserrat Light"/>
              <a:sym typeface="Montserrat Light"/>
            </a:endParaRPr>
          </a:p>
          <a:p>
            <a:pPr defTabSz="2926080">
              <a:buClr>
                <a:srgbClr val="000000"/>
              </a:buClr>
              <a:buSzPts val="1900"/>
            </a:pPr>
            <a:endParaRPr sz="6080" kern="0">
              <a:solidFill>
                <a:srgbClr val="000000"/>
              </a:solidFill>
              <a:latin typeface="Montserrat Light"/>
              <a:ea typeface="Montserrat Light"/>
              <a:cs typeface="Montserrat Light"/>
              <a:sym typeface="Montserrat Light"/>
            </a:endParaRPr>
          </a:p>
          <a:p>
            <a:pPr defTabSz="2926080">
              <a:buClr>
                <a:srgbClr val="000000"/>
              </a:buClr>
              <a:buSzPts val="1500"/>
            </a:pPr>
            <a:endParaRPr sz="4800" kern="0">
              <a:solidFill>
                <a:srgbClr val="000000"/>
              </a:solidFill>
              <a:latin typeface="Montserrat Light"/>
              <a:ea typeface="Montserrat Light"/>
              <a:cs typeface="Montserrat Light"/>
              <a:sym typeface="Montserrat Light"/>
            </a:endParaRPr>
          </a:p>
          <a:p>
            <a:pPr defTabSz="2926080">
              <a:buClr>
                <a:srgbClr val="000000"/>
              </a:buClr>
              <a:buSzPts val="1900"/>
            </a:pPr>
            <a:endParaRPr sz="6080" kern="0">
              <a:solidFill>
                <a:srgbClr val="000000"/>
              </a:solidFill>
              <a:latin typeface="Montserrat Light"/>
              <a:ea typeface="Montserrat Light"/>
              <a:cs typeface="Montserrat Light"/>
              <a:sym typeface="Montserrat Light"/>
            </a:endParaRPr>
          </a:p>
          <a:p>
            <a:pPr defTabSz="2926080">
              <a:buClr>
                <a:srgbClr val="000000"/>
              </a:buClr>
              <a:buSzPts val="1900"/>
            </a:pPr>
            <a:endParaRPr sz="6080" kern="0">
              <a:solidFill>
                <a:srgbClr val="000000"/>
              </a:solidFill>
              <a:latin typeface="Montserrat"/>
              <a:ea typeface="Montserrat"/>
              <a:cs typeface="Montserrat"/>
              <a:sym typeface="Montserrat"/>
            </a:endParaRPr>
          </a:p>
        </p:txBody>
      </p:sp>
      <p:pic>
        <p:nvPicPr>
          <p:cNvPr id="586" name="Google Shape;586;g35c202e54d7_0_847"/>
          <p:cNvPicPr preferRelativeResize="0"/>
          <p:nvPr/>
        </p:nvPicPr>
        <p:blipFill rotWithShape="1">
          <a:blip r:embed="rId3">
            <a:alphaModFix/>
          </a:blip>
          <a:srcRect/>
          <a:stretch/>
        </p:blipFill>
        <p:spPr>
          <a:xfrm>
            <a:off x="1346494" y="1645920"/>
            <a:ext cx="26707293" cy="19311507"/>
          </a:xfrm>
          <a:prstGeom prst="rect">
            <a:avLst/>
          </a:prstGeom>
          <a:noFill/>
          <a:ln>
            <a:noFill/>
          </a:ln>
        </p:spPr>
      </p:pic>
    </p:spTree>
    <p:extLst>
      <p:ext uri="{BB962C8B-B14F-4D97-AF65-F5344CB8AC3E}">
        <p14:creationId xmlns:p14="http://schemas.microsoft.com/office/powerpoint/2010/main" val="10148603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cxnSp>
        <p:nvCxnSpPr>
          <p:cNvPr id="195" name="Google Shape;195;g35c202e54d7_0_522"/>
          <p:cNvCxnSpPr/>
          <p:nvPr/>
        </p:nvCxnSpPr>
        <p:spPr>
          <a:xfrm>
            <a:off x="30768176" y="-227997"/>
            <a:ext cx="0" cy="22800960"/>
          </a:xfrm>
          <a:prstGeom prst="straightConnector1">
            <a:avLst/>
          </a:prstGeom>
          <a:noFill/>
          <a:ln w="9525" cap="flat" cmpd="sng">
            <a:solidFill>
              <a:srgbClr val="A5A5A5"/>
            </a:solidFill>
            <a:prstDash val="solid"/>
            <a:round/>
            <a:headEnd type="none" w="sm" len="sm"/>
            <a:tailEnd type="none" w="sm" len="sm"/>
          </a:ln>
        </p:spPr>
      </p:cxnSp>
      <p:sp>
        <p:nvSpPr>
          <p:cNvPr id="196" name="Google Shape;196;g35c202e54d7_0_522"/>
          <p:cNvSpPr txBox="1"/>
          <p:nvPr/>
        </p:nvSpPr>
        <p:spPr>
          <a:xfrm>
            <a:off x="30876928" y="1233971"/>
            <a:ext cx="7650240" cy="3958080"/>
          </a:xfrm>
          <a:prstGeom prst="rect">
            <a:avLst/>
          </a:prstGeom>
          <a:noFill/>
          <a:ln>
            <a:noFill/>
          </a:ln>
        </p:spPr>
        <p:txBody>
          <a:bodyPr spcFirstLastPara="1" wrap="square" lIns="389920" tIns="389920" rIns="389920" bIns="389920" anchor="t" anchorCtr="0">
            <a:noAutofit/>
          </a:bodyPr>
          <a:lstStyle/>
          <a:p>
            <a:pPr defTabSz="2926080">
              <a:buClr>
                <a:srgbClr val="000000"/>
              </a:buClr>
              <a:buSzPts val="1867"/>
            </a:pPr>
            <a:r>
              <a:rPr lang="en-US" sz="5974" b="1" kern="0">
                <a:solidFill>
                  <a:srgbClr val="000000"/>
                </a:solidFill>
                <a:latin typeface="Montserrat"/>
                <a:ea typeface="Montserrat"/>
                <a:cs typeface="Montserrat"/>
                <a:sym typeface="Montserrat"/>
              </a:rPr>
              <a:t>There are lots of HEAT PUMPS</a:t>
            </a:r>
            <a:r>
              <a:rPr lang="en-US" sz="5974" kern="0">
                <a:solidFill>
                  <a:srgbClr val="000000"/>
                </a:solidFill>
                <a:latin typeface="Montserrat Light"/>
                <a:ea typeface="Montserrat Light"/>
                <a:cs typeface="Montserrat Light"/>
                <a:sym typeface="Montserrat Light"/>
              </a:rPr>
              <a:t>:</a:t>
            </a:r>
            <a:endParaRPr sz="5974" kern="0">
              <a:solidFill>
                <a:srgbClr val="000000"/>
              </a:solidFill>
              <a:latin typeface="Montserrat Light"/>
              <a:ea typeface="Montserrat Light"/>
              <a:cs typeface="Montserrat Light"/>
              <a:sym typeface="Montserrat Light"/>
            </a:endParaRPr>
          </a:p>
          <a:p>
            <a:pPr defTabSz="2926080">
              <a:buClr>
                <a:srgbClr val="000000"/>
              </a:buClr>
              <a:buSzPts val="1867"/>
            </a:pPr>
            <a:endParaRPr sz="5974" kern="0">
              <a:solidFill>
                <a:srgbClr val="000000"/>
              </a:solidFill>
              <a:latin typeface="Montserrat Light"/>
              <a:ea typeface="Montserrat Light"/>
              <a:cs typeface="Montserrat Light"/>
              <a:sym typeface="Montserrat Light"/>
            </a:endParaRPr>
          </a:p>
          <a:p>
            <a:pPr defTabSz="2926080">
              <a:buClr>
                <a:srgbClr val="000000"/>
              </a:buClr>
              <a:buSzPts val="1867"/>
            </a:pPr>
            <a:r>
              <a:rPr lang="en-US" sz="5974" kern="0">
                <a:solidFill>
                  <a:srgbClr val="000000"/>
                </a:solidFill>
                <a:latin typeface="Montserrat Light"/>
                <a:ea typeface="Montserrat Light"/>
                <a:cs typeface="Montserrat Light"/>
                <a:sym typeface="Montserrat Light"/>
              </a:rPr>
              <a:t>1.  Refrigerator!</a:t>
            </a:r>
            <a:endParaRPr sz="5974" kern="0">
              <a:solidFill>
                <a:srgbClr val="000000"/>
              </a:solidFill>
              <a:latin typeface="Montserrat Light"/>
              <a:ea typeface="Montserrat Light"/>
              <a:cs typeface="Montserrat Light"/>
              <a:sym typeface="Montserrat Light"/>
            </a:endParaRPr>
          </a:p>
          <a:p>
            <a:pPr defTabSz="2926080">
              <a:buClr>
                <a:srgbClr val="000000"/>
              </a:buClr>
              <a:buSzPts val="1867"/>
            </a:pPr>
            <a:endParaRPr sz="5974" kern="0">
              <a:solidFill>
                <a:srgbClr val="000000"/>
              </a:solidFill>
              <a:latin typeface="Montserrat Light"/>
              <a:ea typeface="Montserrat Light"/>
              <a:cs typeface="Montserrat Light"/>
              <a:sym typeface="Montserrat Light"/>
            </a:endParaRPr>
          </a:p>
          <a:p>
            <a:pPr defTabSz="2926080">
              <a:buClr>
                <a:srgbClr val="000000"/>
              </a:buClr>
              <a:buSzPts val="1867"/>
            </a:pPr>
            <a:r>
              <a:rPr lang="en-US" sz="5974" kern="0">
                <a:solidFill>
                  <a:srgbClr val="000000"/>
                </a:solidFill>
                <a:latin typeface="Montserrat Light"/>
                <a:ea typeface="Montserrat Light"/>
                <a:cs typeface="Montserrat Light"/>
                <a:sym typeface="Montserrat Light"/>
              </a:rPr>
              <a:t>2. Air Source</a:t>
            </a:r>
            <a:endParaRPr sz="5974" kern="0">
              <a:solidFill>
                <a:srgbClr val="000000"/>
              </a:solidFill>
              <a:latin typeface="Montserrat Light"/>
              <a:ea typeface="Montserrat Light"/>
              <a:cs typeface="Montserrat Light"/>
              <a:sym typeface="Montserrat Light"/>
            </a:endParaRPr>
          </a:p>
          <a:p>
            <a:pPr defTabSz="2926080">
              <a:buClr>
                <a:srgbClr val="000000"/>
              </a:buClr>
              <a:buSzPts val="1867"/>
            </a:pPr>
            <a:endParaRPr sz="5974" kern="0">
              <a:solidFill>
                <a:srgbClr val="000000"/>
              </a:solidFill>
              <a:latin typeface="Montserrat Light"/>
              <a:ea typeface="Montserrat Light"/>
              <a:cs typeface="Montserrat Light"/>
              <a:sym typeface="Montserrat Light"/>
            </a:endParaRPr>
          </a:p>
          <a:p>
            <a:pPr defTabSz="2926080">
              <a:buClr>
                <a:srgbClr val="000000"/>
              </a:buClr>
              <a:buSzPts val="1867"/>
            </a:pPr>
            <a:r>
              <a:rPr lang="en-US" sz="5974" kern="0">
                <a:solidFill>
                  <a:srgbClr val="000000"/>
                </a:solidFill>
                <a:latin typeface="Montserrat Light"/>
                <a:ea typeface="Montserrat Light"/>
                <a:cs typeface="Montserrat Light"/>
                <a:sym typeface="Montserrat Light"/>
              </a:rPr>
              <a:t>3. Geothermal</a:t>
            </a:r>
            <a:endParaRPr sz="5974" kern="0">
              <a:solidFill>
                <a:srgbClr val="000000"/>
              </a:solidFill>
              <a:latin typeface="Arial"/>
              <a:ea typeface="Arial"/>
              <a:cs typeface="Arial"/>
              <a:sym typeface="Arial"/>
            </a:endParaRPr>
          </a:p>
          <a:p>
            <a:pPr defTabSz="2926080">
              <a:buClr>
                <a:srgbClr val="000000"/>
              </a:buClr>
              <a:buSzPts val="1867"/>
            </a:pPr>
            <a:endParaRPr sz="5974" kern="0">
              <a:solidFill>
                <a:srgbClr val="000000"/>
              </a:solidFill>
              <a:latin typeface="Montserrat Light"/>
              <a:ea typeface="Montserrat Light"/>
              <a:cs typeface="Montserrat Light"/>
              <a:sym typeface="Montserrat Light"/>
            </a:endParaRPr>
          </a:p>
          <a:p>
            <a:pPr defTabSz="2926080">
              <a:buClr>
                <a:srgbClr val="000000"/>
              </a:buClr>
              <a:buSzPts val="1867"/>
            </a:pPr>
            <a:r>
              <a:rPr lang="en-US" sz="5974" kern="0">
                <a:solidFill>
                  <a:srgbClr val="000000"/>
                </a:solidFill>
                <a:latin typeface="Montserrat Light"/>
                <a:ea typeface="Montserrat Light"/>
                <a:cs typeface="Montserrat Light"/>
                <a:sym typeface="Montserrat Light"/>
              </a:rPr>
              <a:t>(a.k.a. ground source heat pump)</a:t>
            </a:r>
            <a:endParaRPr sz="4480" kern="0">
              <a:solidFill>
                <a:srgbClr val="000000"/>
              </a:solidFill>
              <a:latin typeface="Arial"/>
              <a:ea typeface="Arial"/>
              <a:cs typeface="Arial"/>
              <a:sym typeface="Arial"/>
            </a:endParaRPr>
          </a:p>
          <a:p>
            <a:pPr defTabSz="2926080">
              <a:buClr>
                <a:srgbClr val="000000"/>
              </a:buClr>
              <a:buSzPts val="1867"/>
            </a:pPr>
            <a:endParaRPr sz="5974" kern="0">
              <a:solidFill>
                <a:srgbClr val="000000"/>
              </a:solidFill>
              <a:latin typeface="Montserrat Light"/>
              <a:ea typeface="Montserrat Light"/>
              <a:cs typeface="Montserrat Light"/>
              <a:sym typeface="Montserrat Light"/>
            </a:endParaRPr>
          </a:p>
          <a:p>
            <a:pPr defTabSz="2926080">
              <a:buClr>
                <a:srgbClr val="000000"/>
              </a:buClr>
              <a:buSzPts val="1867"/>
            </a:pPr>
            <a:r>
              <a:rPr lang="en-US" sz="5974" kern="0">
                <a:solidFill>
                  <a:srgbClr val="000000"/>
                </a:solidFill>
                <a:latin typeface="Montserrat Light"/>
                <a:ea typeface="Montserrat Light"/>
                <a:cs typeface="Montserrat Light"/>
                <a:sym typeface="Montserrat Light"/>
              </a:rPr>
              <a:t>&amp; </a:t>
            </a:r>
            <a:endParaRPr sz="4480" kern="0">
              <a:solidFill>
                <a:srgbClr val="000000"/>
              </a:solidFill>
              <a:latin typeface="Arial"/>
              <a:ea typeface="Arial"/>
              <a:cs typeface="Arial"/>
              <a:sym typeface="Arial"/>
            </a:endParaRPr>
          </a:p>
          <a:p>
            <a:pPr defTabSz="2926080">
              <a:buClr>
                <a:srgbClr val="000000"/>
              </a:buClr>
              <a:buSzPts val="1867"/>
            </a:pPr>
            <a:endParaRPr sz="5974" kern="0">
              <a:solidFill>
                <a:srgbClr val="000000"/>
              </a:solidFill>
              <a:latin typeface="Montserrat Light"/>
              <a:ea typeface="Montserrat Light"/>
              <a:cs typeface="Montserrat Light"/>
              <a:sym typeface="Montserrat Light"/>
            </a:endParaRPr>
          </a:p>
          <a:p>
            <a:pPr defTabSz="2926080">
              <a:buClr>
                <a:srgbClr val="000000"/>
              </a:buClr>
              <a:buSzPts val="1867"/>
            </a:pPr>
            <a:r>
              <a:rPr lang="en-US" sz="5974" kern="0">
                <a:solidFill>
                  <a:srgbClr val="000000"/>
                </a:solidFill>
                <a:latin typeface="Montserrat Light"/>
                <a:ea typeface="Montserrat Light"/>
                <a:cs typeface="Montserrat Light"/>
                <a:sym typeface="Montserrat Light"/>
              </a:rPr>
              <a:t>4. Industrial Scale!</a:t>
            </a:r>
            <a:endParaRPr sz="5974" kern="0">
              <a:solidFill>
                <a:srgbClr val="000000"/>
              </a:solidFill>
              <a:latin typeface="Montserrat Light"/>
              <a:ea typeface="Montserrat Light"/>
              <a:cs typeface="Montserrat Light"/>
              <a:sym typeface="Montserrat Light"/>
            </a:endParaRPr>
          </a:p>
          <a:p>
            <a:pPr defTabSz="2926080">
              <a:buClr>
                <a:srgbClr val="000000"/>
              </a:buClr>
              <a:buSzPts val="1867"/>
            </a:pPr>
            <a:endParaRPr sz="5974" kern="0">
              <a:solidFill>
                <a:srgbClr val="000000"/>
              </a:solidFill>
              <a:latin typeface="Montserrat Light"/>
              <a:ea typeface="Montserrat Light"/>
              <a:cs typeface="Montserrat Light"/>
              <a:sym typeface="Montserrat Light"/>
            </a:endParaRPr>
          </a:p>
          <a:p>
            <a:pPr defTabSz="2926080">
              <a:buClr>
                <a:srgbClr val="000000"/>
              </a:buClr>
              <a:buSzPts val="1867"/>
            </a:pPr>
            <a:endParaRPr sz="5974" kern="0">
              <a:solidFill>
                <a:srgbClr val="000000"/>
              </a:solidFill>
              <a:latin typeface="Montserrat Light"/>
              <a:ea typeface="Montserrat Light"/>
              <a:cs typeface="Montserrat Light"/>
              <a:sym typeface="Montserrat Light"/>
            </a:endParaRPr>
          </a:p>
          <a:p>
            <a:pPr defTabSz="2926080">
              <a:buClr>
                <a:srgbClr val="000000"/>
              </a:buClr>
              <a:buSzPts val="1467"/>
            </a:pPr>
            <a:endParaRPr sz="4694" kern="0">
              <a:solidFill>
                <a:srgbClr val="000000"/>
              </a:solidFill>
              <a:latin typeface="Montserrat Light"/>
              <a:ea typeface="Montserrat Light"/>
              <a:cs typeface="Montserrat Light"/>
              <a:sym typeface="Montserrat Light"/>
            </a:endParaRPr>
          </a:p>
          <a:p>
            <a:pPr defTabSz="2926080">
              <a:buClr>
                <a:srgbClr val="000000"/>
              </a:buClr>
              <a:buSzPts val="1867"/>
            </a:pPr>
            <a:endParaRPr sz="5974" kern="0">
              <a:solidFill>
                <a:srgbClr val="000000"/>
              </a:solidFill>
              <a:latin typeface="Montserrat Light"/>
              <a:ea typeface="Montserrat Light"/>
              <a:cs typeface="Montserrat Light"/>
              <a:sym typeface="Montserrat Light"/>
            </a:endParaRPr>
          </a:p>
          <a:p>
            <a:pPr defTabSz="2926080">
              <a:buClr>
                <a:srgbClr val="000000"/>
              </a:buClr>
              <a:buSzPts val="1867"/>
            </a:pPr>
            <a:endParaRPr sz="5974" kern="0">
              <a:solidFill>
                <a:srgbClr val="000000"/>
              </a:solidFill>
              <a:latin typeface="Montserrat"/>
              <a:ea typeface="Montserrat"/>
              <a:cs typeface="Montserrat"/>
              <a:sym typeface="Montserrat"/>
            </a:endParaRPr>
          </a:p>
        </p:txBody>
      </p:sp>
      <p:cxnSp>
        <p:nvCxnSpPr>
          <p:cNvPr id="197" name="Google Shape;197;g35c202e54d7_0_522"/>
          <p:cNvCxnSpPr/>
          <p:nvPr/>
        </p:nvCxnSpPr>
        <p:spPr>
          <a:xfrm>
            <a:off x="8996502" y="4115840"/>
            <a:ext cx="49920" cy="13713600"/>
          </a:xfrm>
          <a:prstGeom prst="straightConnector1">
            <a:avLst/>
          </a:prstGeom>
          <a:noFill/>
          <a:ln w="9525" cap="flat" cmpd="sng">
            <a:solidFill>
              <a:schemeClr val="dk2"/>
            </a:solidFill>
            <a:prstDash val="solid"/>
            <a:round/>
            <a:headEnd type="none" w="sm" len="sm"/>
            <a:tailEnd type="none" w="sm" len="sm"/>
          </a:ln>
        </p:spPr>
      </p:cxnSp>
      <p:cxnSp>
        <p:nvCxnSpPr>
          <p:cNvPr id="198" name="Google Shape;198;g35c202e54d7_0_522"/>
          <p:cNvCxnSpPr/>
          <p:nvPr/>
        </p:nvCxnSpPr>
        <p:spPr>
          <a:xfrm>
            <a:off x="20127411" y="4115840"/>
            <a:ext cx="49920" cy="13713600"/>
          </a:xfrm>
          <a:prstGeom prst="straightConnector1">
            <a:avLst/>
          </a:prstGeom>
          <a:noFill/>
          <a:ln w="9525" cap="flat" cmpd="sng">
            <a:solidFill>
              <a:schemeClr val="dk2"/>
            </a:solidFill>
            <a:prstDash val="solid"/>
            <a:round/>
            <a:headEnd type="none" w="sm" len="sm"/>
            <a:tailEnd type="none" w="sm" len="sm"/>
          </a:ln>
        </p:spPr>
      </p:cxnSp>
      <p:pic>
        <p:nvPicPr>
          <p:cNvPr id="199" name="Google Shape;199;g35c202e54d7_0_522"/>
          <p:cNvPicPr preferRelativeResize="0"/>
          <p:nvPr/>
        </p:nvPicPr>
        <p:blipFill rotWithShape="1">
          <a:blip r:embed="rId3">
            <a:alphaModFix/>
          </a:blip>
          <a:srcRect/>
          <a:stretch/>
        </p:blipFill>
        <p:spPr>
          <a:xfrm>
            <a:off x="10336763" y="7258267"/>
            <a:ext cx="8399715" cy="7429072"/>
          </a:xfrm>
          <a:prstGeom prst="rect">
            <a:avLst/>
          </a:prstGeom>
          <a:noFill/>
          <a:ln>
            <a:noFill/>
          </a:ln>
        </p:spPr>
      </p:pic>
      <p:pic>
        <p:nvPicPr>
          <p:cNvPr id="200" name="Google Shape;200;g35c202e54d7_0_522"/>
          <p:cNvPicPr preferRelativeResize="0"/>
          <p:nvPr/>
        </p:nvPicPr>
        <p:blipFill rotWithShape="1">
          <a:blip r:embed="rId4">
            <a:alphaModFix/>
          </a:blip>
          <a:srcRect/>
          <a:stretch/>
        </p:blipFill>
        <p:spPr>
          <a:xfrm>
            <a:off x="21568269" y="6298869"/>
            <a:ext cx="4926976" cy="9312899"/>
          </a:xfrm>
          <a:prstGeom prst="rect">
            <a:avLst/>
          </a:prstGeom>
          <a:noFill/>
          <a:ln>
            <a:noFill/>
          </a:ln>
        </p:spPr>
      </p:pic>
      <p:pic>
        <p:nvPicPr>
          <p:cNvPr id="201" name="Google Shape;201;g35c202e54d7_0_522"/>
          <p:cNvPicPr preferRelativeResize="0"/>
          <p:nvPr/>
        </p:nvPicPr>
        <p:blipFill rotWithShape="1">
          <a:blip r:embed="rId5">
            <a:alphaModFix/>
          </a:blip>
          <a:srcRect/>
          <a:stretch/>
        </p:blipFill>
        <p:spPr>
          <a:xfrm>
            <a:off x="1423518" y="5364538"/>
            <a:ext cx="7464240" cy="1121652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cxnSp>
        <p:nvCxnSpPr>
          <p:cNvPr id="132" name="Google Shape;132;g346cbaeeadc_0_368"/>
          <p:cNvCxnSpPr/>
          <p:nvPr/>
        </p:nvCxnSpPr>
        <p:spPr>
          <a:xfrm>
            <a:off x="30768176" y="-228000"/>
            <a:ext cx="0" cy="22800960"/>
          </a:xfrm>
          <a:prstGeom prst="straightConnector1">
            <a:avLst/>
          </a:prstGeom>
          <a:noFill/>
          <a:ln w="9525" cap="flat" cmpd="sng">
            <a:solidFill>
              <a:srgbClr val="A5A5A5"/>
            </a:solidFill>
            <a:prstDash val="solid"/>
            <a:round/>
            <a:headEnd type="none" w="sm" len="sm"/>
            <a:tailEnd type="none" w="sm" len="sm"/>
          </a:ln>
        </p:spPr>
      </p:cxnSp>
      <p:sp>
        <p:nvSpPr>
          <p:cNvPr id="133" name="Google Shape;133;g346cbaeeadc_0_368"/>
          <p:cNvSpPr/>
          <p:nvPr/>
        </p:nvSpPr>
        <p:spPr>
          <a:xfrm>
            <a:off x="24152698" y="13911978"/>
            <a:ext cx="5580480" cy="27216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195040" tIns="195040" rIns="195040" bIns="195040" anchor="ctr" anchorCtr="0">
            <a:noAutofit/>
          </a:bodyPr>
          <a:lstStyle/>
          <a:p>
            <a:pPr algn="ctr" defTabSz="2926080">
              <a:buClr>
                <a:srgbClr val="000000"/>
              </a:buClr>
              <a:buSzPts val="900"/>
            </a:pPr>
            <a:endParaRPr sz="2880" kern="0">
              <a:solidFill>
                <a:srgbClr val="000000"/>
              </a:solidFill>
              <a:latin typeface="Calibri"/>
              <a:ea typeface="Calibri"/>
              <a:cs typeface="Calibri"/>
              <a:sym typeface="Calibri"/>
            </a:endParaRPr>
          </a:p>
        </p:txBody>
      </p:sp>
      <p:pic>
        <p:nvPicPr>
          <p:cNvPr id="134" name="Google Shape;134;g346cbaeeadc_0_368"/>
          <p:cNvPicPr preferRelativeResize="0"/>
          <p:nvPr/>
        </p:nvPicPr>
        <p:blipFill rotWithShape="1">
          <a:blip r:embed="rId3">
            <a:alphaModFix/>
          </a:blip>
          <a:srcRect/>
          <a:stretch/>
        </p:blipFill>
        <p:spPr>
          <a:xfrm>
            <a:off x="2251507" y="851621"/>
            <a:ext cx="26188550" cy="20242358"/>
          </a:xfrm>
          <a:prstGeom prst="rect">
            <a:avLst/>
          </a:prstGeom>
          <a:noFill/>
          <a:ln>
            <a:noFill/>
          </a:ln>
        </p:spPr>
      </p:pic>
      <p:pic>
        <p:nvPicPr>
          <p:cNvPr id="135" name="Google Shape;135;g346cbaeeadc_0_368"/>
          <p:cNvPicPr preferRelativeResize="0"/>
          <p:nvPr/>
        </p:nvPicPr>
        <p:blipFill rotWithShape="1">
          <a:blip r:embed="rId4">
            <a:alphaModFix/>
          </a:blip>
          <a:srcRect/>
          <a:stretch/>
        </p:blipFill>
        <p:spPr>
          <a:xfrm>
            <a:off x="28882229" y="12313242"/>
            <a:ext cx="10132176" cy="6618931"/>
          </a:xfrm>
          <a:prstGeom prst="rect">
            <a:avLst/>
          </a:prstGeom>
          <a:noFill/>
          <a:ln>
            <a:noFill/>
          </a:ln>
        </p:spPr>
      </p:pic>
      <p:sp>
        <p:nvSpPr>
          <p:cNvPr id="136" name="Google Shape;136;g346cbaeeadc_0_368"/>
          <p:cNvSpPr txBox="1"/>
          <p:nvPr/>
        </p:nvSpPr>
        <p:spPr>
          <a:xfrm>
            <a:off x="30876928" y="1233971"/>
            <a:ext cx="8404800" cy="3958080"/>
          </a:xfrm>
          <a:prstGeom prst="rect">
            <a:avLst/>
          </a:prstGeom>
          <a:noFill/>
          <a:ln>
            <a:noFill/>
          </a:ln>
        </p:spPr>
        <p:txBody>
          <a:bodyPr spcFirstLastPara="1" wrap="square" lIns="389920" tIns="389920" rIns="389920" bIns="389920" anchor="t" anchorCtr="0">
            <a:noAutofit/>
          </a:bodyPr>
          <a:lstStyle/>
          <a:p>
            <a:pPr defTabSz="2926080">
              <a:lnSpc>
                <a:spcPct val="115000"/>
              </a:lnSpc>
              <a:buClr>
                <a:srgbClr val="000000"/>
              </a:buClr>
              <a:buSzPts val="1867"/>
            </a:pPr>
            <a:r>
              <a:rPr lang="en-US" sz="5974" kern="0">
                <a:solidFill>
                  <a:srgbClr val="000000"/>
                </a:solidFill>
                <a:latin typeface="Montserrat"/>
                <a:ea typeface="Montserrat"/>
                <a:cs typeface="Montserrat"/>
                <a:sym typeface="Montserrat"/>
              </a:rPr>
              <a:t>Sea water heat pump program? </a:t>
            </a:r>
            <a:endParaRPr sz="4480" kern="0">
              <a:solidFill>
                <a:srgbClr val="000000"/>
              </a:solidFill>
              <a:latin typeface="Arial"/>
              <a:ea typeface="Arial"/>
              <a:cs typeface="Arial"/>
              <a:sym typeface="Arial"/>
            </a:endParaRPr>
          </a:p>
          <a:p>
            <a:pPr defTabSz="2926080">
              <a:lnSpc>
                <a:spcPct val="115000"/>
              </a:lnSpc>
              <a:buClr>
                <a:srgbClr val="000000"/>
              </a:buClr>
              <a:buSzPts val="1867"/>
            </a:pPr>
            <a:endParaRPr sz="5974" kern="0">
              <a:solidFill>
                <a:srgbClr val="000000"/>
              </a:solidFill>
              <a:latin typeface="Montserrat"/>
              <a:ea typeface="Montserrat"/>
              <a:cs typeface="Montserrat"/>
              <a:sym typeface="Montserrat"/>
            </a:endParaRPr>
          </a:p>
          <a:p>
            <a:pPr defTabSz="2926080">
              <a:lnSpc>
                <a:spcPct val="115000"/>
              </a:lnSpc>
              <a:buClr>
                <a:srgbClr val="000000"/>
              </a:buClr>
              <a:buSzPts val="1867"/>
            </a:pPr>
            <a:endParaRPr sz="5974" kern="0">
              <a:solidFill>
                <a:srgbClr val="000000"/>
              </a:solidFill>
              <a:latin typeface="Montserrat"/>
              <a:ea typeface="Montserrat"/>
              <a:cs typeface="Montserrat"/>
              <a:sym typeface="Montserrat"/>
            </a:endParaRPr>
          </a:p>
          <a:p>
            <a:pPr defTabSz="2926080">
              <a:lnSpc>
                <a:spcPct val="115000"/>
              </a:lnSpc>
              <a:buClr>
                <a:srgbClr val="000000"/>
              </a:buClr>
              <a:buSzPts val="1867"/>
            </a:pPr>
            <a:endParaRPr sz="5974" kern="0">
              <a:solidFill>
                <a:srgbClr val="000000"/>
              </a:solidFill>
              <a:latin typeface="Montserrat"/>
              <a:ea typeface="Montserrat"/>
              <a:cs typeface="Montserrat"/>
              <a:sym typeface="Montserrat"/>
            </a:endParaRPr>
          </a:p>
          <a:p>
            <a:pPr defTabSz="2926080">
              <a:lnSpc>
                <a:spcPct val="115000"/>
              </a:lnSpc>
              <a:buClr>
                <a:srgbClr val="000000"/>
              </a:buClr>
              <a:buSzPts val="1867"/>
            </a:pPr>
            <a:endParaRPr sz="5974" kern="0">
              <a:solidFill>
                <a:srgbClr val="000000"/>
              </a:solidFill>
              <a:latin typeface="Montserrat"/>
              <a:ea typeface="Montserrat"/>
              <a:cs typeface="Montserrat"/>
              <a:sym typeface="Montserrat"/>
            </a:endParaRPr>
          </a:p>
          <a:p>
            <a:pPr defTabSz="2926080">
              <a:buClr>
                <a:srgbClr val="000000"/>
              </a:buClr>
              <a:buSzPts val="2000"/>
            </a:pPr>
            <a:endParaRPr sz="6400" kern="0">
              <a:solidFill>
                <a:srgbClr val="000000"/>
              </a:solidFill>
              <a:latin typeface="Montserrat"/>
              <a:ea typeface="Montserrat"/>
              <a:cs typeface="Montserrat"/>
              <a:sym typeface="Montserrat"/>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g35c202e54d7_0_533"/>
          <p:cNvSpPr txBox="1"/>
          <p:nvPr/>
        </p:nvSpPr>
        <p:spPr>
          <a:xfrm>
            <a:off x="30876928" y="1233971"/>
            <a:ext cx="8403840" cy="9216000"/>
          </a:xfrm>
          <a:prstGeom prst="rect">
            <a:avLst/>
          </a:prstGeom>
          <a:noFill/>
          <a:ln>
            <a:noFill/>
          </a:ln>
        </p:spPr>
        <p:txBody>
          <a:bodyPr spcFirstLastPara="1" wrap="square" lIns="389920" tIns="389920" rIns="389920" bIns="389920" anchor="t" anchorCtr="0">
            <a:noAutofit/>
          </a:bodyPr>
          <a:lstStyle/>
          <a:p>
            <a:pPr defTabSz="2926080">
              <a:buClr>
                <a:srgbClr val="000000"/>
              </a:buClr>
              <a:buSzPts val="2000"/>
            </a:pPr>
            <a:r>
              <a:rPr lang="en-US" sz="6400" kern="0">
                <a:solidFill>
                  <a:srgbClr val="000000"/>
                </a:solidFill>
                <a:latin typeface="Montserrat"/>
                <a:ea typeface="Montserrat"/>
                <a:cs typeface="Montserrat"/>
                <a:sym typeface="Montserrat"/>
              </a:rPr>
              <a:t>Energy Reuse or ‘Load Cancelling’ </a:t>
            </a:r>
            <a:endParaRPr sz="4480" kern="0">
              <a:solidFill>
                <a:srgbClr val="000000"/>
              </a:solidFill>
              <a:latin typeface="Arial"/>
              <a:ea typeface="Arial"/>
              <a:cs typeface="Arial"/>
              <a:sym typeface="Arial"/>
            </a:endParaRPr>
          </a:p>
          <a:p>
            <a:pPr defTabSz="2926080">
              <a:buClr>
                <a:srgbClr val="000000"/>
              </a:buClr>
              <a:buSzPts val="2000"/>
            </a:pPr>
            <a:endParaRPr sz="6400" kern="0">
              <a:solidFill>
                <a:srgbClr val="000000"/>
              </a:solidFill>
              <a:latin typeface="Montserrat"/>
              <a:ea typeface="Montserrat"/>
              <a:cs typeface="Montserrat"/>
              <a:sym typeface="Montserrat"/>
            </a:endParaRPr>
          </a:p>
          <a:p>
            <a:pPr defTabSz="2926080">
              <a:buClr>
                <a:srgbClr val="000000"/>
              </a:buClr>
              <a:buSzPts val="2000"/>
            </a:pPr>
            <a:r>
              <a:rPr lang="en-US" sz="6400" kern="0">
                <a:solidFill>
                  <a:srgbClr val="000000"/>
                </a:solidFill>
                <a:latin typeface="Montserrat"/>
                <a:ea typeface="Montserrat"/>
                <a:cs typeface="Montserrat"/>
                <a:sym typeface="Montserrat"/>
              </a:rPr>
              <a:t>(hours)</a:t>
            </a:r>
            <a:endParaRPr sz="6400" kern="0">
              <a:solidFill>
                <a:srgbClr val="000000"/>
              </a:solidFill>
              <a:latin typeface="Montserrat"/>
              <a:ea typeface="Montserrat"/>
              <a:cs typeface="Montserrat"/>
              <a:sym typeface="Montserrat"/>
            </a:endParaRPr>
          </a:p>
          <a:p>
            <a:pPr defTabSz="2926080">
              <a:buClr>
                <a:srgbClr val="000000"/>
              </a:buClr>
              <a:buSzPts val="2133"/>
            </a:pPr>
            <a:endParaRPr sz="6826" kern="0">
              <a:solidFill>
                <a:srgbClr val="000000"/>
              </a:solidFill>
              <a:latin typeface="Montserrat Light"/>
              <a:ea typeface="Montserrat Light"/>
              <a:cs typeface="Montserrat Light"/>
              <a:sym typeface="Montserrat Light"/>
            </a:endParaRPr>
          </a:p>
          <a:p>
            <a:pPr defTabSz="2926080">
              <a:buClr>
                <a:srgbClr val="000000"/>
              </a:buClr>
              <a:buSzPts val="2133"/>
            </a:pPr>
            <a:endParaRPr sz="6826" kern="0">
              <a:solidFill>
                <a:srgbClr val="000000"/>
              </a:solidFill>
              <a:latin typeface="Montserrat Light"/>
              <a:ea typeface="Montserrat Light"/>
              <a:cs typeface="Montserrat Light"/>
              <a:sym typeface="Montserrat Light"/>
            </a:endParaRPr>
          </a:p>
          <a:p>
            <a:pPr marL="1219162" indent="-1219162" defTabSz="2926080">
              <a:buClr>
                <a:srgbClr val="000000"/>
              </a:buClr>
              <a:buSzPts val="2100"/>
              <a:buFont typeface="Noto Sans Symbols"/>
              <a:buChar char="⮚"/>
            </a:pPr>
            <a:r>
              <a:rPr lang="en-US" sz="6826" kern="0">
                <a:solidFill>
                  <a:srgbClr val="000000"/>
                </a:solidFill>
                <a:latin typeface="Montserrat Light"/>
                <a:ea typeface="Montserrat Light"/>
                <a:cs typeface="Montserrat Light"/>
                <a:sym typeface="Montserrat Light"/>
              </a:rPr>
              <a:t>Ambient temp</a:t>
            </a:r>
            <a:endParaRPr sz="6400" kern="0">
              <a:solidFill>
                <a:srgbClr val="000000"/>
              </a:solidFill>
              <a:latin typeface="Montserrat"/>
              <a:ea typeface="Montserrat"/>
              <a:cs typeface="Montserrat"/>
              <a:sym typeface="Montserrat"/>
            </a:endParaRPr>
          </a:p>
          <a:p>
            <a:pPr defTabSz="2926080">
              <a:buClr>
                <a:srgbClr val="000000"/>
              </a:buClr>
              <a:buSzPts val="2000"/>
            </a:pPr>
            <a:endParaRPr sz="6400" kern="0">
              <a:solidFill>
                <a:srgbClr val="000000"/>
              </a:solidFill>
              <a:latin typeface="Montserrat"/>
              <a:ea typeface="Montserrat"/>
              <a:cs typeface="Montserrat"/>
              <a:sym typeface="Montserrat"/>
            </a:endParaRPr>
          </a:p>
        </p:txBody>
      </p:sp>
      <p:cxnSp>
        <p:nvCxnSpPr>
          <p:cNvPr id="208" name="Google Shape;208;g35c202e54d7_0_533"/>
          <p:cNvCxnSpPr/>
          <p:nvPr/>
        </p:nvCxnSpPr>
        <p:spPr>
          <a:xfrm>
            <a:off x="30768176" y="-228000"/>
            <a:ext cx="0" cy="22800960"/>
          </a:xfrm>
          <a:prstGeom prst="straightConnector1">
            <a:avLst/>
          </a:prstGeom>
          <a:noFill/>
          <a:ln w="9525" cap="flat" cmpd="sng">
            <a:solidFill>
              <a:srgbClr val="A5A5A5"/>
            </a:solidFill>
            <a:prstDash val="solid"/>
            <a:round/>
            <a:headEnd type="none" w="sm" len="sm"/>
            <a:tailEnd type="none" w="sm" len="sm"/>
          </a:ln>
        </p:spPr>
      </p:cxnSp>
      <p:pic>
        <p:nvPicPr>
          <p:cNvPr id="209" name="Google Shape;209;g35c202e54d7_0_533"/>
          <p:cNvPicPr preferRelativeResize="0"/>
          <p:nvPr/>
        </p:nvPicPr>
        <p:blipFill rotWithShape="1">
          <a:blip r:embed="rId3">
            <a:alphaModFix/>
          </a:blip>
          <a:srcRect/>
          <a:stretch/>
        </p:blipFill>
        <p:spPr>
          <a:xfrm>
            <a:off x="4221227" y="14580978"/>
            <a:ext cx="3132170" cy="2674832"/>
          </a:xfrm>
          <a:prstGeom prst="rect">
            <a:avLst/>
          </a:prstGeom>
          <a:noFill/>
          <a:ln>
            <a:noFill/>
          </a:ln>
        </p:spPr>
      </p:pic>
      <p:pic>
        <p:nvPicPr>
          <p:cNvPr id="210" name="Google Shape;210;g35c202e54d7_0_533"/>
          <p:cNvPicPr preferRelativeResize="0"/>
          <p:nvPr/>
        </p:nvPicPr>
        <p:blipFill rotWithShape="1">
          <a:blip r:embed="rId3">
            <a:alphaModFix/>
          </a:blip>
          <a:srcRect/>
          <a:stretch/>
        </p:blipFill>
        <p:spPr>
          <a:xfrm>
            <a:off x="106485" y="17375214"/>
            <a:ext cx="3132170" cy="2674832"/>
          </a:xfrm>
          <a:prstGeom prst="rect">
            <a:avLst/>
          </a:prstGeom>
          <a:noFill/>
          <a:ln>
            <a:noFill/>
          </a:ln>
        </p:spPr>
      </p:pic>
      <p:pic>
        <p:nvPicPr>
          <p:cNvPr id="211" name="Google Shape;211;g35c202e54d7_0_533"/>
          <p:cNvPicPr preferRelativeResize="0"/>
          <p:nvPr/>
        </p:nvPicPr>
        <p:blipFill rotWithShape="1">
          <a:blip r:embed="rId4">
            <a:alphaModFix/>
          </a:blip>
          <a:srcRect b="8491"/>
          <a:stretch/>
        </p:blipFill>
        <p:spPr>
          <a:xfrm>
            <a:off x="8072225" y="8368221"/>
            <a:ext cx="4272842" cy="6162598"/>
          </a:xfrm>
          <a:prstGeom prst="rect">
            <a:avLst/>
          </a:prstGeom>
          <a:noFill/>
          <a:ln>
            <a:noFill/>
          </a:ln>
        </p:spPr>
      </p:pic>
      <p:pic>
        <p:nvPicPr>
          <p:cNvPr id="212" name="Google Shape;212;g35c202e54d7_0_533"/>
          <p:cNvPicPr preferRelativeResize="0"/>
          <p:nvPr/>
        </p:nvPicPr>
        <p:blipFill rotWithShape="1">
          <a:blip r:embed="rId5">
            <a:alphaModFix/>
          </a:blip>
          <a:srcRect/>
          <a:stretch/>
        </p:blipFill>
        <p:spPr>
          <a:xfrm>
            <a:off x="19326551" y="3775720"/>
            <a:ext cx="3967283" cy="4015261"/>
          </a:xfrm>
          <a:prstGeom prst="rect">
            <a:avLst/>
          </a:prstGeom>
          <a:noFill/>
          <a:ln>
            <a:noFill/>
          </a:ln>
        </p:spPr>
      </p:pic>
      <p:sp>
        <p:nvSpPr>
          <p:cNvPr id="213" name="Google Shape;213;g35c202e54d7_0_533"/>
          <p:cNvSpPr/>
          <p:nvPr/>
        </p:nvSpPr>
        <p:spPr>
          <a:xfrm>
            <a:off x="25719242" y="5331245"/>
            <a:ext cx="668160" cy="101088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390080" tIns="390080" rIns="390080" bIns="390080" anchor="ctr" anchorCtr="0">
            <a:noAutofit/>
          </a:bodyPr>
          <a:lstStyle/>
          <a:p>
            <a:pPr defTabSz="2926080">
              <a:buClr>
                <a:srgbClr val="000000"/>
              </a:buClr>
              <a:buSzPts val="1867"/>
            </a:pPr>
            <a:endParaRPr sz="5974" b="1" kern="0">
              <a:solidFill>
                <a:srgbClr val="000000"/>
              </a:solidFill>
              <a:latin typeface="Arial"/>
              <a:ea typeface="Arial"/>
              <a:cs typeface="Arial"/>
              <a:sym typeface="Arial"/>
            </a:endParaRPr>
          </a:p>
        </p:txBody>
      </p:sp>
      <p:cxnSp>
        <p:nvCxnSpPr>
          <p:cNvPr id="214" name="Google Shape;214;g35c202e54d7_0_533"/>
          <p:cNvCxnSpPr/>
          <p:nvPr/>
        </p:nvCxnSpPr>
        <p:spPr>
          <a:xfrm rot="10800000" flipH="1">
            <a:off x="1307286" y="4078800"/>
            <a:ext cx="29460480" cy="18092160"/>
          </a:xfrm>
          <a:prstGeom prst="straightConnector1">
            <a:avLst/>
          </a:prstGeom>
          <a:noFill/>
          <a:ln w="76200" cap="flat" cmpd="sng">
            <a:solidFill>
              <a:srgbClr val="9900FF"/>
            </a:solidFill>
            <a:prstDash val="solid"/>
            <a:round/>
            <a:headEnd type="none" w="sm" len="sm"/>
            <a:tailEnd type="none" w="sm" len="sm"/>
          </a:ln>
        </p:spPr>
      </p:cxnSp>
      <p:cxnSp>
        <p:nvCxnSpPr>
          <p:cNvPr id="215" name="Google Shape;215;g35c202e54d7_0_533"/>
          <p:cNvCxnSpPr/>
          <p:nvPr/>
        </p:nvCxnSpPr>
        <p:spPr>
          <a:xfrm rot="10800000">
            <a:off x="2614870" y="19697158"/>
            <a:ext cx="1084800" cy="688320"/>
          </a:xfrm>
          <a:prstGeom prst="straightConnector1">
            <a:avLst/>
          </a:prstGeom>
          <a:noFill/>
          <a:ln w="9525" cap="flat" cmpd="sng">
            <a:solidFill>
              <a:srgbClr val="FF0000"/>
            </a:solidFill>
            <a:prstDash val="solid"/>
            <a:round/>
            <a:headEnd type="none" w="sm" len="sm"/>
            <a:tailEnd type="triangle" w="med" len="med"/>
          </a:ln>
        </p:spPr>
      </p:cxnSp>
      <p:cxnSp>
        <p:nvCxnSpPr>
          <p:cNvPr id="216" name="Google Shape;216;g35c202e54d7_0_533"/>
          <p:cNvCxnSpPr/>
          <p:nvPr/>
        </p:nvCxnSpPr>
        <p:spPr>
          <a:xfrm rot="10800000">
            <a:off x="11329133" y="14342499"/>
            <a:ext cx="1104960" cy="688320"/>
          </a:xfrm>
          <a:prstGeom prst="straightConnector1">
            <a:avLst/>
          </a:prstGeom>
          <a:noFill/>
          <a:ln w="28575" cap="flat" cmpd="sng">
            <a:solidFill>
              <a:srgbClr val="FF0000"/>
            </a:solidFill>
            <a:prstDash val="solid"/>
            <a:round/>
            <a:headEnd type="none" w="sm" len="sm"/>
            <a:tailEnd type="triangle" w="med" len="med"/>
          </a:ln>
        </p:spPr>
      </p:cxnSp>
      <p:cxnSp>
        <p:nvCxnSpPr>
          <p:cNvPr id="217" name="Google Shape;217;g35c202e54d7_0_533"/>
          <p:cNvCxnSpPr/>
          <p:nvPr/>
        </p:nvCxnSpPr>
        <p:spPr>
          <a:xfrm rot="10800000">
            <a:off x="7105712" y="16908410"/>
            <a:ext cx="1084800" cy="688320"/>
          </a:xfrm>
          <a:prstGeom prst="straightConnector1">
            <a:avLst/>
          </a:prstGeom>
          <a:noFill/>
          <a:ln w="9525" cap="flat" cmpd="sng">
            <a:solidFill>
              <a:srgbClr val="FF0000"/>
            </a:solidFill>
            <a:prstDash val="solid"/>
            <a:round/>
            <a:headEnd type="none" w="sm" len="sm"/>
            <a:tailEnd type="triangle" w="med" len="med"/>
          </a:ln>
        </p:spPr>
      </p:cxnSp>
      <p:cxnSp>
        <p:nvCxnSpPr>
          <p:cNvPr id="218" name="Google Shape;218;g35c202e54d7_0_533"/>
          <p:cNvCxnSpPr/>
          <p:nvPr/>
        </p:nvCxnSpPr>
        <p:spPr>
          <a:xfrm rot="10800000">
            <a:off x="22154096" y="7624259"/>
            <a:ext cx="1104960" cy="688320"/>
          </a:xfrm>
          <a:prstGeom prst="straightConnector1">
            <a:avLst/>
          </a:prstGeom>
          <a:noFill/>
          <a:ln w="28575" cap="flat" cmpd="sng">
            <a:solidFill>
              <a:srgbClr val="0000FF"/>
            </a:solidFill>
            <a:prstDash val="solid"/>
            <a:round/>
            <a:headEnd type="none" w="sm" len="sm"/>
            <a:tailEnd type="triangle" w="med" len="med"/>
          </a:ln>
        </p:spPr>
      </p:cxnSp>
      <p:cxnSp>
        <p:nvCxnSpPr>
          <p:cNvPr id="219" name="Google Shape;219;g35c202e54d7_0_533"/>
          <p:cNvCxnSpPr/>
          <p:nvPr/>
        </p:nvCxnSpPr>
        <p:spPr>
          <a:xfrm>
            <a:off x="22830941" y="7202115"/>
            <a:ext cx="1056000" cy="749760"/>
          </a:xfrm>
          <a:prstGeom prst="straightConnector1">
            <a:avLst/>
          </a:prstGeom>
          <a:noFill/>
          <a:ln w="28575" cap="flat" cmpd="sng">
            <a:solidFill>
              <a:srgbClr val="FF0000"/>
            </a:solidFill>
            <a:prstDash val="solid"/>
            <a:round/>
            <a:headEnd type="none" w="sm" len="sm"/>
            <a:tailEnd type="triangle" w="med" len="med"/>
          </a:ln>
        </p:spPr>
      </p:cxnSp>
      <p:cxnSp>
        <p:nvCxnSpPr>
          <p:cNvPr id="220" name="Google Shape;220;g35c202e54d7_0_533"/>
          <p:cNvCxnSpPr/>
          <p:nvPr/>
        </p:nvCxnSpPr>
        <p:spPr>
          <a:xfrm rot="10800000">
            <a:off x="26665584" y="4864125"/>
            <a:ext cx="1084800" cy="688320"/>
          </a:xfrm>
          <a:prstGeom prst="straightConnector1">
            <a:avLst/>
          </a:prstGeom>
          <a:noFill/>
          <a:ln w="9525" cap="flat" cmpd="sng">
            <a:solidFill>
              <a:srgbClr val="FF0000"/>
            </a:solidFill>
            <a:prstDash val="solid"/>
            <a:round/>
            <a:headEnd type="none" w="sm" len="sm"/>
            <a:tailEnd type="triangle" w="med" len="med"/>
          </a:ln>
        </p:spPr>
      </p:cxnSp>
      <p:cxnSp>
        <p:nvCxnSpPr>
          <p:cNvPr id="221" name="Google Shape;221;g35c202e54d7_0_533"/>
          <p:cNvCxnSpPr/>
          <p:nvPr/>
        </p:nvCxnSpPr>
        <p:spPr>
          <a:xfrm rot="10800000">
            <a:off x="16855616" y="10888813"/>
            <a:ext cx="1084800" cy="688320"/>
          </a:xfrm>
          <a:prstGeom prst="straightConnector1">
            <a:avLst/>
          </a:prstGeom>
          <a:noFill/>
          <a:ln w="9525" cap="flat" cmpd="sng">
            <a:solidFill>
              <a:srgbClr val="FF0000"/>
            </a:solidFill>
            <a:prstDash val="solid"/>
            <a:round/>
            <a:headEnd type="none" w="sm" len="sm"/>
            <a:tailEnd type="triangle" w="med" len="med"/>
          </a:ln>
        </p:spPr>
      </p:cxnSp>
      <p:pic>
        <p:nvPicPr>
          <p:cNvPr id="222" name="Google Shape;222;g35c202e54d7_0_533"/>
          <p:cNvPicPr preferRelativeResize="0"/>
          <p:nvPr/>
        </p:nvPicPr>
        <p:blipFill rotWithShape="1">
          <a:blip r:embed="rId3">
            <a:alphaModFix/>
          </a:blip>
          <a:srcRect/>
          <a:stretch/>
        </p:blipFill>
        <p:spPr>
          <a:xfrm>
            <a:off x="23955966" y="2656085"/>
            <a:ext cx="3132170" cy="2674832"/>
          </a:xfrm>
          <a:prstGeom prst="rect">
            <a:avLst/>
          </a:prstGeom>
          <a:noFill/>
          <a:ln>
            <a:noFill/>
          </a:ln>
        </p:spPr>
      </p:pic>
      <p:pic>
        <p:nvPicPr>
          <p:cNvPr id="223" name="Google Shape;223;g35c202e54d7_0_533"/>
          <p:cNvPicPr preferRelativeResize="0"/>
          <p:nvPr/>
        </p:nvPicPr>
        <p:blipFill rotWithShape="1">
          <a:blip r:embed="rId3">
            <a:alphaModFix/>
          </a:blip>
          <a:srcRect/>
          <a:stretch/>
        </p:blipFill>
        <p:spPr>
          <a:xfrm>
            <a:off x="14290126" y="8491349"/>
            <a:ext cx="3132170" cy="2674832"/>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g35c202e54d7_0_554"/>
          <p:cNvSpPr txBox="1"/>
          <p:nvPr/>
        </p:nvSpPr>
        <p:spPr>
          <a:xfrm>
            <a:off x="30876928" y="1233971"/>
            <a:ext cx="8403840" cy="9216000"/>
          </a:xfrm>
          <a:prstGeom prst="rect">
            <a:avLst/>
          </a:prstGeom>
          <a:noFill/>
          <a:ln>
            <a:noFill/>
          </a:ln>
        </p:spPr>
        <p:txBody>
          <a:bodyPr spcFirstLastPara="1" wrap="square" lIns="389920" tIns="389920" rIns="389920" bIns="389920" anchor="t" anchorCtr="0">
            <a:noAutofit/>
          </a:bodyPr>
          <a:lstStyle/>
          <a:p>
            <a:pPr defTabSz="2926080">
              <a:buClr>
                <a:srgbClr val="000000"/>
              </a:buClr>
              <a:buSzPts val="2000"/>
            </a:pPr>
            <a:r>
              <a:rPr lang="en-US" sz="6400" kern="0">
                <a:solidFill>
                  <a:srgbClr val="000000"/>
                </a:solidFill>
                <a:latin typeface="Montserrat"/>
                <a:ea typeface="Montserrat"/>
                <a:cs typeface="Montserrat"/>
                <a:sym typeface="Montserrat"/>
              </a:rPr>
              <a:t>Energy Reuse or ‘Load Cancelling’ </a:t>
            </a:r>
            <a:endParaRPr sz="4480" kern="0">
              <a:solidFill>
                <a:srgbClr val="000000"/>
              </a:solidFill>
              <a:latin typeface="Arial"/>
              <a:ea typeface="Arial"/>
              <a:cs typeface="Arial"/>
              <a:sym typeface="Arial"/>
            </a:endParaRPr>
          </a:p>
          <a:p>
            <a:pPr defTabSz="2926080">
              <a:buClr>
                <a:srgbClr val="000000"/>
              </a:buClr>
              <a:buSzPts val="2000"/>
            </a:pPr>
            <a:endParaRPr sz="6400" kern="0">
              <a:solidFill>
                <a:srgbClr val="000000"/>
              </a:solidFill>
              <a:latin typeface="Montserrat"/>
              <a:ea typeface="Montserrat"/>
              <a:cs typeface="Montserrat"/>
              <a:sym typeface="Montserrat"/>
            </a:endParaRPr>
          </a:p>
          <a:p>
            <a:pPr defTabSz="2926080">
              <a:buClr>
                <a:srgbClr val="000000"/>
              </a:buClr>
              <a:buSzPts val="2000"/>
            </a:pPr>
            <a:r>
              <a:rPr lang="en-US" sz="6400" kern="0">
                <a:solidFill>
                  <a:srgbClr val="000000"/>
                </a:solidFill>
                <a:latin typeface="Montserrat"/>
                <a:ea typeface="Montserrat"/>
                <a:cs typeface="Montserrat"/>
                <a:sym typeface="Montserrat"/>
              </a:rPr>
              <a:t>(months)</a:t>
            </a:r>
            <a:endParaRPr sz="4480" kern="0">
              <a:solidFill>
                <a:srgbClr val="000000"/>
              </a:solidFill>
              <a:latin typeface="Arial"/>
              <a:ea typeface="Arial"/>
              <a:cs typeface="Arial"/>
              <a:sym typeface="Arial"/>
            </a:endParaRPr>
          </a:p>
          <a:p>
            <a:pPr defTabSz="2926080">
              <a:buClr>
                <a:srgbClr val="000000"/>
              </a:buClr>
              <a:buSzPts val="2000"/>
            </a:pPr>
            <a:endParaRPr sz="6400" kern="0">
              <a:solidFill>
                <a:srgbClr val="000000"/>
              </a:solidFill>
              <a:latin typeface="Montserrat"/>
              <a:ea typeface="Montserrat"/>
              <a:cs typeface="Montserrat"/>
              <a:sym typeface="Montserrat"/>
            </a:endParaRPr>
          </a:p>
          <a:p>
            <a:pPr defTabSz="2926080">
              <a:buClr>
                <a:srgbClr val="000000"/>
              </a:buClr>
              <a:buSzPts val="2133"/>
            </a:pPr>
            <a:endParaRPr sz="6826" kern="0">
              <a:solidFill>
                <a:srgbClr val="000000"/>
              </a:solidFill>
              <a:latin typeface="Montserrat Light"/>
              <a:ea typeface="Montserrat Light"/>
              <a:cs typeface="Montserrat Light"/>
              <a:sym typeface="Montserrat Light"/>
            </a:endParaRPr>
          </a:p>
          <a:p>
            <a:pPr marL="1219162" indent="-1219162" defTabSz="2926080">
              <a:buClr>
                <a:srgbClr val="000000"/>
              </a:buClr>
              <a:buSzPts val="2100"/>
              <a:buFont typeface="Noto Sans Symbols"/>
              <a:buChar char="⮚"/>
            </a:pPr>
            <a:r>
              <a:rPr lang="en-US" sz="6826" kern="0">
                <a:solidFill>
                  <a:srgbClr val="000000"/>
                </a:solidFill>
                <a:latin typeface="Montserrat Light"/>
                <a:ea typeface="Montserrat Light"/>
                <a:cs typeface="Montserrat Light"/>
                <a:sym typeface="Montserrat Light"/>
              </a:rPr>
              <a:t>Ambient temp</a:t>
            </a:r>
            <a:endParaRPr sz="4480" kern="0">
              <a:solidFill>
                <a:srgbClr val="000000"/>
              </a:solidFill>
              <a:latin typeface="Arial"/>
              <a:ea typeface="Arial"/>
              <a:cs typeface="Arial"/>
              <a:sym typeface="Arial"/>
            </a:endParaRPr>
          </a:p>
          <a:p>
            <a:pPr marL="1219162" indent="-1219162" defTabSz="2926080">
              <a:buClr>
                <a:srgbClr val="000000"/>
              </a:buClr>
              <a:buSzPts val="2100"/>
              <a:buFont typeface="Noto Sans Symbols"/>
              <a:buChar char="⮚"/>
            </a:pPr>
            <a:r>
              <a:rPr lang="en-US" sz="6826" kern="0">
                <a:solidFill>
                  <a:srgbClr val="000000"/>
                </a:solidFill>
                <a:latin typeface="Montserrat Light"/>
                <a:ea typeface="Montserrat Light"/>
                <a:cs typeface="Montserrat Light"/>
                <a:sym typeface="Montserrat Light"/>
              </a:rPr>
              <a:t>Geothermal or other thermal storage</a:t>
            </a:r>
            <a:endParaRPr sz="4480" kern="0">
              <a:solidFill>
                <a:srgbClr val="000000"/>
              </a:solidFill>
              <a:latin typeface="Arial"/>
              <a:ea typeface="Arial"/>
              <a:cs typeface="Arial"/>
              <a:sym typeface="Arial"/>
            </a:endParaRPr>
          </a:p>
          <a:p>
            <a:pPr defTabSz="2926080">
              <a:buClr>
                <a:srgbClr val="000000"/>
              </a:buClr>
              <a:buSzPts val="2000"/>
            </a:pPr>
            <a:endParaRPr sz="6400" kern="0">
              <a:solidFill>
                <a:srgbClr val="000000"/>
              </a:solidFill>
              <a:latin typeface="Montserrat"/>
              <a:ea typeface="Montserrat"/>
              <a:cs typeface="Montserrat"/>
              <a:sym typeface="Montserrat"/>
            </a:endParaRPr>
          </a:p>
          <a:p>
            <a:pPr defTabSz="2926080">
              <a:buClr>
                <a:srgbClr val="000000"/>
              </a:buClr>
              <a:buSzPts val="2000"/>
            </a:pPr>
            <a:endParaRPr sz="6400" kern="0">
              <a:solidFill>
                <a:srgbClr val="000000"/>
              </a:solidFill>
              <a:latin typeface="Montserrat"/>
              <a:ea typeface="Montserrat"/>
              <a:cs typeface="Montserrat"/>
              <a:sym typeface="Montserrat"/>
            </a:endParaRPr>
          </a:p>
          <a:p>
            <a:pPr defTabSz="2926080">
              <a:buClr>
                <a:srgbClr val="000000"/>
              </a:buClr>
              <a:buSzPts val="2000"/>
            </a:pPr>
            <a:endParaRPr sz="6400" kern="0">
              <a:solidFill>
                <a:srgbClr val="000000"/>
              </a:solidFill>
              <a:latin typeface="Montserrat"/>
              <a:ea typeface="Montserrat"/>
              <a:cs typeface="Montserrat"/>
              <a:sym typeface="Montserrat"/>
            </a:endParaRPr>
          </a:p>
          <a:p>
            <a:pPr defTabSz="2926080">
              <a:buClr>
                <a:srgbClr val="000000"/>
              </a:buClr>
              <a:buSzPts val="2000"/>
            </a:pPr>
            <a:endParaRPr sz="6400" kern="0">
              <a:solidFill>
                <a:srgbClr val="000000"/>
              </a:solidFill>
              <a:latin typeface="Montserrat"/>
              <a:ea typeface="Montserrat"/>
              <a:cs typeface="Montserrat"/>
              <a:sym typeface="Montserrat"/>
            </a:endParaRPr>
          </a:p>
        </p:txBody>
      </p:sp>
      <p:cxnSp>
        <p:nvCxnSpPr>
          <p:cNvPr id="230" name="Google Shape;230;g35c202e54d7_0_554"/>
          <p:cNvCxnSpPr/>
          <p:nvPr/>
        </p:nvCxnSpPr>
        <p:spPr>
          <a:xfrm>
            <a:off x="30768176" y="-228000"/>
            <a:ext cx="0" cy="22800960"/>
          </a:xfrm>
          <a:prstGeom prst="straightConnector1">
            <a:avLst/>
          </a:prstGeom>
          <a:noFill/>
          <a:ln w="9525" cap="flat" cmpd="sng">
            <a:solidFill>
              <a:srgbClr val="A5A5A5"/>
            </a:solidFill>
            <a:prstDash val="solid"/>
            <a:round/>
            <a:headEnd type="none" w="sm" len="sm"/>
            <a:tailEnd type="none" w="sm" len="sm"/>
          </a:ln>
        </p:spPr>
      </p:cxnSp>
      <p:pic>
        <p:nvPicPr>
          <p:cNvPr id="231" name="Google Shape;231;g35c202e54d7_0_554"/>
          <p:cNvPicPr preferRelativeResize="0"/>
          <p:nvPr/>
        </p:nvPicPr>
        <p:blipFill rotWithShape="1">
          <a:blip r:embed="rId3">
            <a:alphaModFix/>
          </a:blip>
          <a:srcRect/>
          <a:stretch/>
        </p:blipFill>
        <p:spPr>
          <a:xfrm>
            <a:off x="19326334" y="3377048"/>
            <a:ext cx="3967242" cy="4084605"/>
          </a:xfrm>
          <a:prstGeom prst="rect">
            <a:avLst/>
          </a:prstGeom>
          <a:noFill/>
          <a:ln>
            <a:noFill/>
          </a:ln>
        </p:spPr>
      </p:pic>
      <p:pic>
        <p:nvPicPr>
          <p:cNvPr id="232" name="Google Shape;232;g35c202e54d7_0_554"/>
          <p:cNvPicPr preferRelativeResize="0"/>
          <p:nvPr/>
        </p:nvPicPr>
        <p:blipFill rotWithShape="1">
          <a:blip r:embed="rId4">
            <a:alphaModFix/>
          </a:blip>
          <a:srcRect b="8491"/>
          <a:stretch/>
        </p:blipFill>
        <p:spPr>
          <a:xfrm>
            <a:off x="8072139" y="8048859"/>
            <a:ext cx="4272790" cy="6269021"/>
          </a:xfrm>
          <a:prstGeom prst="rect">
            <a:avLst/>
          </a:prstGeom>
          <a:noFill/>
          <a:ln>
            <a:noFill/>
          </a:ln>
        </p:spPr>
      </p:pic>
      <p:grpSp>
        <p:nvGrpSpPr>
          <p:cNvPr id="233" name="Google Shape;233;g35c202e54d7_0_554"/>
          <p:cNvGrpSpPr/>
          <p:nvPr/>
        </p:nvGrpSpPr>
        <p:grpSpPr>
          <a:xfrm>
            <a:off x="1307376" y="3685899"/>
            <a:ext cx="29460762" cy="24495152"/>
            <a:chOff x="1045350" y="466425"/>
            <a:chExt cx="8165400" cy="6405100"/>
          </a:xfrm>
        </p:grpSpPr>
        <p:cxnSp>
          <p:nvCxnSpPr>
            <p:cNvPr id="234" name="Google Shape;234;g35c202e54d7_0_554"/>
            <p:cNvCxnSpPr/>
            <p:nvPr/>
          </p:nvCxnSpPr>
          <p:spPr>
            <a:xfrm rot="10800000" flipH="1">
              <a:off x="1045350" y="466425"/>
              <a:ext cx="8165400" cy="4812300"/>
            </a:xfrm>
            <a:prstGeom prst="straightConnector1">
              <a:avLst/>
            </a:prstGeom>
            <a:noFill/>
            <a:ln w="38100" cap="flat" cmpd="sng">
              <a:solidFill>
                <a:schemeClr val="dk2"/>
              </a:solidFill>
              <a:prstDash val="solid"/>
              <a:round/>
              <a:headEnd type="none" w="sm" len="sm"/>
              <a:tailEnd type="none" w="sm" len="sm"/>
            </a:ln>
          </p:spPr>
        </p:cxnSp>
        <p:cxnSp>
          <p:nvCxnSpPr>
            <p:cNvPr id="235" name="Google Shape;235;g35c202e54d7_0_554"/>
            <p:cNvCxnSpPr/>
            <p:nvPr/>
          </p:nvCxnSpPr>
          <p:spPr>
            <a:xfrm>
              <a:off x="2802750" y="4265200"/>
              <a:ext cx="0" cy="1838400"/>
            </a:xfrm>
            <a:prstGeom prst="straightConnector1">
              <a:avLst/>
            </a:prstGeom>
            <a:noFill/>
            <a:ln w="28575" cap="flat" cmpd="sng">
              <a:solidFill>
                <a:schemeClr val="dk2"/>
              </a:solidFill>
              <a:prstDash val="solid"/>
              <a:round/>
              <a:headEnd type="none" w="sm" len="sm"/>
              <a:tailEnd type="none" w="sm" len="sm"/>
            </a:ln>
          </p:spPr>
        </p:cxnSp>
        <p:cxnSp>
          <p:nvCxnSpPr>
            <p:cNvPr id="236" name="Google Shape;236;g35c202e54d7_0_554"/>
            <p:cNvCxnSpPr/>
            <p:nvPr/>
          </p:nvCxnSpPr>
          <p:spPr>
            <a:xfrm>
              <a:off x="3242500" y="3970000"/>
              <a:ext cx="0" cy="1838400"/>
            </a:xfrm>
            <a:prstGeom prst="straightConnector1">
              <a:avLst/>
            </a:prstGeom>
            <a:noFill/>
            <a:ln w="28575" cap="flat" cmpd="sng">
              <a:solidFill>
                <a:schemeClr val="dk2"/>
              </a:solidFill>
              <a:prstDash val="solid"/>
              <a:round/>
              <a:headEnd type="none" w="sm" len="sm"/>
              <a:tailEnd type="none" w="sm" len="sm"/>
            </a:ln>
          </p:spPr>
        </p:cxnSp>
        <p:cxnSp>
          <p:nvCxnSpPr>
            <p:cNvPr id="237" name="Google Shape;237;g35c202e54d7_0_554"/>
            <p:cNvCxnSpPr/>
            <p:nvPr/>
          </p:nvCxnSpPr>
          <p:spPr>
            <a:xfrm>
              <a:off x="3699700" y="3741400"/>
              <a:ext cx="0" cy="1838400"/>
            </a:xfrm>
            <a:prstGeom prst="straightConnector1">
              <a:avLst/>
            </a:prstGeom>
            <a:noFill/>
            <a:ln w="28575" cap="flat" cmpd="sng">
              <a:solidFill>
                <a:schemeClr val="dk2"/>
              </a:solidFill>
              <a:prstDash val="solid"/>
              <a:round/>
              <a:headEnd type="none" w="sm" len="sm"/>
              <a:tailEnd type="none" w="sm" len="sm"/>
            </a:ln>
          </p:spPr>
        </p:cxnSp>
        <p:cxnSp>
          <p:nvCxnSpPr>
            <p:cNvPr id="238" name="Google Shape;238;g35c202e54d7_0_554"/>
            <p:cNvCxnSpPr/>
            <p:nvPr/>
          </p:nvCxnSpPr>
          <p:spPr>
            <a:xfrm>
              <a:off x="4156900" y="3427000"/>
              <a:ext cx="0" cy="1838400"/>
            </a:xfrm>
            <a:prstGeom prst="straightConnector1">
              <a:avLst/>
            </a:prstGeom>
            <a:noFill/>
            <a:ln w="28575" cap="flat" cmpd="sng">
              <a:solidFill>
                <a:schemeClr val="dk2"/>
              </a:solidFill>
              <a:prstDash val="solid"/>
              <a:round/>
              <a:headEnd type="none" w="sm" len="sm"/>
              <a:tailEnd type="none" w="sm" len="sm"/>
            </a:ln>
          </p:spPr>
        </p:cxnSp>
        <p:cxnSp>
          <p:nvCxnSpPr>
            <p:cNvPr id="239" name="Google Shape;239;g35c202e54d7_0_554"/>
            <p:cNvCxnSpPr/>
            <p:nvPr/>
          </p:nvCxnSpPr>
          <p:spPr>
            <a:xfrm>
              <a:off x="4614100" y="3198400"/>
              <a:ext cx="0" cy="1838400"/>
            </a:xfrm>
            <a:prstGeom prst="straightConnector1">
              <a:avLst/>
            </a:prstGeom>
            <a:noFill/>
            <a:ln w="28575" cap="flat" cmpd="sng">
              <a:solidFill>
                <a:schemeClr val="dk2"/>
              </a:solidFill>
              <a:prstDash val="solid"/>
              <a:round/>
              <a:headEnd type="none" w="sm" len="sm"/>
              <a:tailEnd type="none" w="sm" len="sm"/>
            </a:ln>
          </p:spPr>
        </p:cxnSp>
        <p:cxnSp>
          <p:nvCxnSpPr>
            <p:cNvPr id="240" name="Google Shape;240;g35c202e54d7_0_554"/>
            <p:cNvCxnSpPr/>
            <p:nvPr/>
          </p:nvCxnSpPr>
          <p:spPr>
            <a:xfrm>
              <a:off x="5065350" y="2924100"/>
              <a:ext cx="0" cy="1838400"/>
            </a:xfrm>
            <a:prstGeom prst="straightConnector1">
              <a:avLst/>
            </a:prstGeom>
            <a:noFill/>
            <a:ln w="28575" cap="flat" cmpd="sng">
              <a:solidFill>
                <a:schemeClr val="dk2"/>
              </a:solidFill>
              <a:prstDash val="solid"/>
              <a:round/>
              <a:headEnd type="none" w="sm" len="sm"/>
              <a:tailEnd type="none" w="sm" len="sm"/>
            </a:ln>
          </p:spPr>
        </p:cxnSp>
        <p:cxnSp>
          <p:nvCxnSpPr>
            <p:cNvPr id="241" name="Google Shape;241;g35c202e54d7_0_554"/>
            <p:cNvCxnSpPr/>
            <p:nvPr/>
          </p:nvCxnSpPr>
          <p:spPr>
            <a:xfrm>
              <a:off x="5505100" y="2628900"/>
              <a:ext cx="0" cy="1838400"/>
            </a:xfrm>
            <a:prstGeom prst="straightConnector1">
              <a:avLst/>
            </a:prstGeom>
            <a:noFill/>
            <a:ln w="28575" cap="flat" cmpd="sng">
              <a:solidFill>
                <a:schemeClr val="dk2"/>
              </a:solidFill>
              <a:prstDash val="solid"/>
              <a:round/>
              <a:headEnd type="none" w="sm" len="sm"/>
              <a:tailEnd type="none" w="sm" len="sm"/>
            </a:ln>
          </p:spPr>
        </p:cxnSp>
        <p:cxnSp>
          <p:nvCxnSpPr>
            <p:cNvPr id="242" name="Google Shape;242;g35c202e54d7_0_554"/>
            <p:cNvCxnSpPr/>
            <p:nvPr/>
          </p:nvCxnSpPr>
          <p:spPr>
            <a:xfrm>
              <a:off x="5962300" y="2400300"/>
              <a:ext cx="0" cy="1838400"/>
            </a:xfrm>
            <a:prstGeom prst="straightConnector1">
              <a:avLst/>
            </a:prstGeom>
            <a:noFill/>
            <a:ln w="28575" cap="flat" cmpd="sng">
              <a:solidFill>
                <a:schemeClr val="dk2"/>
              </a:solidFill>
              <a:prstDash val="solid"/>
              <a:round/>
              <a:headEnd type="none" w="sm" len="sm"/>
              <a:tailEnd type="none" w="sm" len="sm"/>
            </a:ln>
          </p:spPr>
        </p:cxnSp>
        <p:cxnSp>
          <p:nvCxnSpPr>
            <p:cNvPr id="243" name="Google Shape;243;g35c202e54d7_0_554"/>
            <p:cNvCxnSpPr/>
            <p:nvPr/>
          </p:nvCxnSpPr>
          <p:spPr>
            <a:xfrm>
              <a:off x="6419500" y="2085900"/>
              <a:ext cx="0" cy="1838400"/>
            </a:xfrm>
            <a:prstGeom prst="straightConnector1">
              <a:avLst/>
            </a:prstGeom>
            <a:noFill/>
            <a:ln w="28575" cap="flat" cmpd="sng">
              <a:solidFill>
                <a:schemeClr val="dk2"/>
              </a:solidFill>
              <a:prstDash val="solid"/>
              <a:round/>
              <a:headEnd type="none" w="sm" len="sm"/>
              <a:tailEnd type="none" w="sm" len="sm"/>
            </a:ln>
          </p:spPr>
        </p:cxnSp>
        <p:cxnSp>
          <p:nvCxnSpPr>
            <p:cNvPr id="244" name="Google Shape;244;g35c202e54d7_0_554"/>
            <p:cNvCxnSpPr/>
            <p:nvPr/>
          </p:nvCxnSpPr>
          <p:spPr>
            <a:xfrm>
              <a:off x="6876700" y="1857300"/>
              <a:ext cx="0" cy="1838400"/>
            </a:xfrm>
            <a:prstGeom prst="straightConnector1">
              <a:avLst/>
            </a:prstGeom>
            <a:noFill/>
            <a:ln w="28575" cap="flat" cmpd="sng">
              <a:solidFill>
                <a:schemeClr val="dk2"/>
              </a:solidFill>
              <a:prstDash val="solid"/>
              <a:round/>
              <a:headEnd type="none" w="sm" len="sm"/>
              <a:tailEnd type="none" w="sm" len="sm"/>
            </a:ln>
          </p:spPr>
        </p:cxnSp>
        <p:cxnSp>
          <p:nvCxnSpPr>
            <p:cNvPr id="245" name="Google Shape;245;g35c202e54d7_0_554"/>
            <p:cNvCxnSpPr/>
            <p:nvPr/>
          </p:nvCxnSpPr>
          <p:spPr>
            <a:xfrm>
              <a:off x="7327125" y="1592300"/>
              <a:ext cx="0" cy="1838400"/>
            </a:xfrm>
            <a:prstGeom prst="straightConnector1">
              <a:avLst/>
            </a:prstGeom>
            <a:noFill/>
            <a:ln w="28575" cap="flat" cmpd="sng">
              <a:solidFill>
                <a:schemeClr val="dk2"/>
              </a:solidFill>
              <a:prstDash val="solid"/>
              <a:round/>
              <a:headEnd type="none" w="sm" len="sm"/>
              <a:tailEnd type="none" w="sm" len="sm"/>
            </a:ln>
          </p:spPr>
        </p:cxnSp>
        <p:cxnSp>
          <p:nvCxnSpPr>
            <p:cNvPr id="246" name="Google Shape;246;g35c202e54d7_0_554"/>
            <p:cNvCxnSpPr/>
            <p:nvPr/>
          </p:nvCxnSpPr>
          <p:spPr>
            <a:xfrm>
              <a:off x="7766875" y="1297100"/>
              <a:ext cx="0" cy="1838400"/>
            </a:xfrm>
            <a:prstGeom prst="straightConnector1">
              <a:avLst/>
            </a:prstGeom>
            <a:noFill/>
            <a:ln w="28575" cap="flat" cmpd="sng">
              <a:solidFill>
                <a:schemeClr val="dk2"/>
              </a:solidFill>
              <a:prstDash val="solid"/>
              <a:round/>
              <a:headEnd type="none" w="sm" len="sm"/>
              <a:tailEnd type="none" w="sm" len="sm"/>
            </a:ln>
          </p:spPr>
        </p:cxnSp>
        <p:cxnSp>
          <p:nvCxnSpPr>
            <p:cNvPr id="247" name="Google Shape;247;g35c202e54d7_0_554"/>
            <p:cNvCxnSpPr/>
            <p:nvPr/>
          </p:nvCxnSpPr>
          <p:spPr>
            <a:xfrm>
              <a:off x="8224075" y="1068500"/>
              <a:ext cx="0" cy="1838400"/>
            </a:xfrm>
            <a:prstGeom prst="straightConnector1">
              <a:avLst/>
            </a:prstGeom>
            <a:noFill/>
            <a:ln w="28575" cap="flat" cmpd="sng">
              <a:solidFill>
                <a:schemeClr val="dk2"/>
              </a:solidFill>
              <a:prstDash val="solid"/>
              <a:round/>
              <a:headEnd type="none" w="sm" len="sm"/>
              <a:tailEnd type="none" w="sm" len="sm"/>
            </a:ln>
          </p:spPr>
        </p:cxnSp>
        <p:cxnSp>
          <p:nvCxnSpPr>
            <p:cNvPr id="248" name="Google Shape;248;g35c202e54d7_0_554"/>
            <p:cNvCxnSpPr/>
            <p:nvPr/>
          </p:nvCxnSpPr>
          <p:spPr>
            <a:xfrm>
              <a:off x="8681275" y="754100"/>
              <a:ext cx="0" cy="1838400"/>
            </a:xfrm>
            <a:prstGeom prst="straightConnector1">
              <a:avLst/>
            </a:prstGeom>
            <a:noFill/>
            <a:ln w="28575" cap="flat" cmpd="sng">
              <a:solidFill>
                <a:schemeClr val="dk2"/>
              </a:solidFill>
              <a:prstDash val="solid"/>
              <a:round/>
              <a:headEnd type="none" w="sm" len="sm"/>
              <a:tailEnd type="none" w="sm" len="sm"/>
            </a:ln>
          </p:spPr>
        </p:cxnSp>
        <p:cxnSp>
          <p:nvCxnSpPr>
            <p:cNvPr id="249" name="Google Shape;249;g35c202e54d7_0_554"/>
            <p:cNvCxnSpPr/>
            <p:nvPr/>
          </p:nvCxnSpPr>
          <p:spPr>
            <a:xfrm>
              <a:off x="9138475" y="525500"/>
              <a:ext cx="0" cy="1838400"/>
            </a:xfrm>
            <a:prstGeom prst="straightConnector1">
              <a:avLst/>
            </a:prstGeom>
            <a:noFill/>
            <a:ln w="28575" cap="flat" cmpd="sng">
              <a:solidFill>
                <a:schemeClr val="dk2"/>
              </a:solidFill>
              <a:prstDash val="solid"/>
              <a:round/>
              <a:headEnd type="none" w="sm" len="sm"/>
              <a:tailEnd type="none" w="sm" len="sm"/>
            </a:ln>
          </p:spPr>
        </p:cxnSp>
        <p:cxnSp>
          <p:nvCxnSpPr>
            <p:cNvPr id="250" name="Google Shape;250;g35c202e54d7_0_554"/>
            <p:cNvCxnSpPr/>
            <p:nvPr/>
          </p:nvCxnSpPr>
          <p:spPr>
            <a:xfrm>
              <a:off x="1954375" y="4718725"/>
              <a:ext cx="0" cy="1838400"/>
            </a:xfrm>
            <a:prstGeom prst="straightConnector1">
              <a:avLst/>
            </a:prstGeom>
            <a:noFill/>
            <a:ln w="28575" cap="flat" cmpd="sng">
              <a:solidFill>
                <a:schemeClr val="dk2"/>
              </a:solidFill>
              <a:prstDash val="solid"/>
              <a:round/>
              <a:headEnd type="none" w="sm" len="sm"/>
              <a:tailEnd type="none" w="sm" len="sm"/>
            </a:ln>
          </p:spPr>
        </p:cxnSp>
        <p:cxnSp>
          <p:nvCxnSpPr>
            <p:cNvPr id="251" name="Google Shape;251;g35c202e54d7_0_554"/>
            <p:cNvCxnSpPr/>
            <p:nvPr/>
          </p:nvCxnSpPr>
          <p:spPr>
            <a:xfrm>
              <a:off x="2411575" y="4490125"/>
              <a:ext cx="0" cy="1838400"/>
            </a:xfrm>
            <a:prstGeom prst="straightConnector1">
              <a:avLst/>
            </a:prstGeom>
            <a:noFill/>
            <a:ln w="28575" cap="flat" cmpd="sng">
              <a:solidFill>
                <a:schemeClr val="dk2"/>
              </a:solidFill>
              <a:prstDash val="solid"/>
              <a:round/>
              <a:headEnd type="none" w="sm" len="sm"/>
              <a:tailEnd type="none" w="sm" len="sm"/>
            </a:ln>
          </p:spPr>
        </p:cxnSp>
        <p:cxnSp>
          <p:nvCxnSpPr>
            <p:cNvPr id="252" name="Google Shape;252;g35c202e54d7_0_554"/>
            <p:cNvCxnSpPr/>
            <p:nvPr/>
          </p:nvCxnSpPr>
          <p:spPr>
            <a:xfrm>
              <a:off x="1497175" y="5033125"/>
              <a:ext cx="0" cy="1838400"/>
            </a:xfrm>
            <a:prstGeom prst="straightConnector1">
              <a:avLst/>
            </a:prstGeom>
            <a:noFill/>
            <a:ln w="28575" cap="flat" cmpd="sng">
              <a:solidFill>
                <a:schemeClr val="dk2"/>
              </a:solidFill>
              <a:prstDash val="solid"/>
              <a:round/>
              <a:headEnd type="none" w="sm" len="sm"/>
              <a:tailEnd type="none" w="sm" len="sm"/>
            </a:ln>
          </p:spPr>
        </p:cxnSp>
      </p:grpSp>
      <p:grpSp>
        <p:nvGrpSpPr>
          <p:cNvPr id="253" name="Google Shape;253;g35c202e54d7_0_554"/>
          <p:cNvGrpSpPr/>
          <p:nvPr/>
        </p:nvGrpSpPr>
        <p:grpSpPr>
          <a:xfrm>
            <a:off x="1222693" y="3627742"/>
            <a:ext cx="29459626" cy="24496266"/>
            <a:chOff x="892971" y="824574"/>
            <a:chExt cx="7274700" cy="5894874"/>
          </a:xfrm>
        </p:grpSpPr>
        <p:cxnSp>
          <p:nvCxnSpPr>
            <p:cNvPr id="254" name="Google Shape;254;g35c202e54d7_0_554"/>
            <p:cNvCxnSpPr/>
            <p:nvPr/>
          </p:nvCxnSpPr>
          <p:spPr>
            <a:xfrm rot="10800000" flipH="1">
              <a:off x="892971" y="824574"/>
              <a:ext cx="7274700" cy="4428900"/>
            </a:xfrm>
            <a:prstGeom prst="straightConnector1">
              <a:avLst/>
            </a:prstGeom>
            <a:noFill/>
            <a:ln w="38100" cap="flat" cmpd="sng">
              <a:solidFill>
                <a:srgbClr val="EA9999"/>
              </a:solidFill>
              <a:prstDash val="solid"/>
              <a:round/>
              <a:headEnd type="none" w="sm" len="sm"/>
              <a:tailEnd type="none" w="sm" len="sm"/>
            </a:ln>
            <a:effectLst>
              <a:outerShdw blurRad="1343025" dist="952500" dir="21540000" algn="bl" rotWithShape="0">
                <a:srgbClr val="E06666"/>
              </a:outerShdw>
            </a:effectLst>
          </p:spPr>
        </p:cxnSp>
        <p:cxnSp>
          <p:nvCxnSpPr>
            <p:cNvPr id="255" name="Google Shape;255;g35c202e54d7_0_554"/>
            <p:cNvCxnSpPr/>
            <p:nvPr/>
          </p:nvCxnSpPr>
          <p:spPr>
            <a:xfrm>
              <a:off x="2458640" y="4320726"/>
              <a:ext cx="0" cy="1692000"/>
            </a:xfrm>
            <a:prstGeom prst="straightConnector1">
              <a:avLst/>
            </a:prstGeom>
            <a:noFill/>
            <a:ln w="38100" cap="flat" cmpd="sng">
              <a:solidFill>
                <a:srgbClr val="EA9999"/>
              </a:solidFill>
              <a:prstDash val="solid"/>
              <a:round/>
              <a:headEnd type="none" w="sm" len="sm"/>
              <a:tailEnd type="none" w="sm" len="sm"/>
            </a:ln>
            <a:effectLst>
              <a:outerShdw blurRad="1343025" dist="952500" dir="21540000" algn="bl" rotWithShape="0">
                <a:srgbClr val="E06666"/>
              </a:outerShdw>
            </a:effectLst>
          </p:spPr>
        </p:cxnSp>
        <p:cxnSp>
          <p:nvCxnSpPr>
            <p:cNvPr id="256" name="Google Shape;256;g35c202e54d7_0_554"/>
            <p:cNvCxnSpPr/>
            <p:nvPr/>
          </p:nvCxnSpPr>
          <p:spPr>
            <a:xfrm>
              <a:off x="2850414" y="4049054"/>
              <a:ext cx="0" cy="1692000"/>
            </a:xfrm>
            <a:prstGeom prst="straightConnector1">
              <a:avLst/>
            </a:prstGeom>
            <a:noFill/>
            <a:ln w="38100" cap="flat" cmpd="sng">
              <a:solidFill>
                <a:srgbClr val="EA9999"/>
              </a:solidFill>
              <a:prstDash val="solid"/>
              <a:round/>
              <a:headEnd type="none" w="sm" len="sm"/>
              <a:tailEnd type="none" w="sm" len="sm"/>
            </a:ln>
            <a:effectLst>
              <a:outerShdw blurRad="1343025" dist="952500" dir="21540000" algn="bl" rotWithShape="0">
                <a:srgbClr val="E06666"/>
              </a:outerShdw>
            </a:effectLst>
          </p:spPr>
        </p:cxnSp>
        <p:cxnSp>
          <p:nvCxnSpPr>
            <p:cNvPr id="257" name="Google Shape;257;g35c202e54d7_0_554"/>
            <p:cNvCxnSpPr/>
            <p:nvPr/>
          </p:nvCxnSpPr>
          <p:spPr>
            <a:xfrm>
              <a:off x="3257733" y="3838673"/>
              <a:ext cx="0" cy="1692000"/>
            </a:xfrm>
            <a:prstGeom prst="straightConnector1">
              <a:avLst/>
            </a:prstGeom>
            <a:noFill/>
            <a:ln w="38100" cap="flat" cmpd="sng">
              <a:solidFill>
                <a:srgbClr val="EA9999"/>
              </a:solidFill>
              <a:prstDash val="solid"/>
              <a:round/>
              <a:headEnd type="none" w="sm" len="sm"/>
              <a:tailEnd type="none" w="sm" len="sm"/>
            </a:ln>
            <a:effectLst>
              <a:outerShdw blurRad="1343025" dist="952500" dir="21540000" algn="bl" rotWithShape="0">
                <a:srgbClr val="E06666"/>
              </a:outerShdw>
            </a:effectLst>
          </p:spPr>
        </p:cxnSp>
        <p:cxnSp>
          <p:nvCxnSpPr>
            <p:cNvPr id="258" name="Google Shape;258;g35c202e54d7_0_554"/>
            <p:cNvCxnSpPr/>
            <p:nvPr/>
          </p:nvCxnSpPr>
          <p:spPr>
            <a:xfrm>
              <a:off x="3665053" y="3549331"/>
              <a:ext cx="0" cy="1692000"/>
            </a:xfrm>
            <a:prstGeom prst="straightConnector1">
              <a:avLst/>
            </a:prstGeom>
            <a:noFill/>
            <a:ln w="38100" cap="flat" cmpd="sng">
              <a:solidFill>
                <a:srgbClr val="EA9999"/>
              </a:solidFill>
              <a:prstDash val="solid"/>
              <a:round/>
              <a:headEnd type="none" w="sm" len="sm"/>
              <a:tailEnd type="none" w="sm" len="sm"/>
            </a:ln>
            <a:effectLst>
              <a:outerShdw blurRad="1343025" dist="952500" dir="21540000" algn="bl" rotWithShape="0">
                <a:srgbClr val="E06666"/>
              </a:outerShdw>
            </a:effectLst>
          </p:spPr>
        </p:cxnSp>
        <p:cxnSp>
          <p:nvCxnSpPr>
            <p:cNvPr id="259" name="Google Shape;259;g35c202e54d7_0_554"/>
            <p:cNvCxnSpPr/>
            <p:nvPr/>
          </p:nvCxnSpPr>
          <p:spPr>
            <a:xfrm>
              <a:off x="4072372" y="3338950"/>
              <a:ext cx="0" cy="1692000"/>
            </a:xfrm>
            <a:prstGeom prst="straightConnector1">
              <a:avLst/>
            </a:prstGeom>
            <a:noFill/>
            <a:ln w="38100" cap="flat" cmpd="sng">
              <a:solidFill>
                <a:srgbClr val="EA9999"/>
              </a:solidFill>
              <a:prstDash val="solid"/>
              <a:round/>
              <a:headEnd type="none" w="sm" len="sm"/>
              <a:tailEnd type="none" w="sm" len="sm"/>
            </a:ln>
            <a:effectLst>
              <a:outerShdw blurRad="1343025" dist="952500" dir="21540000" algn="bl" rotWithShape="0">
                <a:srgbClr val="E06666"/>
              </a:outerShdw>
            </a:effectLst>
          </p:spPr>
        </p:cxnSp>
        <p:cxnSp>
          <p:nvCxnSpPr>
            <p:cNvPr id="260" name="Google Shape;260;g35c202e54d7_0_554"/>
            <p:cNvCxnSpPr/>
            <p:nvPr/>
          </p:nvCxnSpPr>
          <p:spPr>
            <a:xfrm>
              <a:off x="4474390" y="3086512"/>
              <a:ext cx="0" cy="1692000"/>
            </a:xfrm>
            <a:prstGeom prst="straightConnector1">
              <a:avLst/>
            </a:prstGeom>
            <a:noFill/>
            <a:ln w="38100" cap="flat" cmpd="sng">
              <a:solidFill>
                <a:srgbClr val="EA9999"/>
              </a:solidFill>
              <a:prstDash val="solid"/>
              <a:round/>
              <a:headEnd type="none" w="sm" len="sm"/>
              <a:tailEnd type="none" w="sm" len="sm"/>
            </a:ln>
            <a:effectLst>
              <a:outerShdw blurRad="1343025" dist="952500" dir="21540000" algn="bl" rotWithShape="0">
                <a:srgbClr val="E06666"/>
              </a:outerShdw>
            </a:effectLst>
          </p:spPr>
        </p:cxnSp>
        <p:cxnSp>
          <p:nvCxnSpPr>
            <p:cNvPr id="261" name="Google Shape;261;g35c202e54d7_0_554"/>
            <p:cNvCxnSpPr/>
            <p:nvPr/>
          </p:nvCxnSpPr>
          <p:spPr>
            <a:xfrm>
              <a:off x="4866163" y="2814839"/>
              <a:ext cx="0" cy="1692000"/>
            </a:xfrm>
            <a:prstGeom prst="straightConnector1">
              <a:avLst/>
            </a:prstGeom>
            <a:noFill/>
            <a:ln w="38100" cap="flat" cmpd="sng">
              <a:solidFill>
                <a:srgbClr val="EA9999"/>
              </a:solidFill>
              <a:prstDash val="solid"/>
              <a:round/>
              <a:headEnd type="none" w="sm" len="sm"/>
              <a:tailEnd type="none" w="sm" len="sm"/>
            </a:ln>
            <a:effectLst>
              <a:outerShdw blurRad="1343025" dist="952500" dir="21540000" algn="bl" rotWithShape="0">
                <a:srgbClr val="E06666"/>
              </a:outerShdw>
            </a:effectLst>
          </p:spPr>
        </p:cxnSp>
        <p:cxnSp>
          <p:nvCxnSpPr>
            <p:cNvPr id="262" name="Google Shape;262;g35c202e54d7_0_554"/>
            <p:cNvCxnSpPr/>
            <p:nvPr/>
          </p:nvCxnSpPr>
          <p:spPr>
            <a:xfrm>
              <a:off x="5273482" y="2604459"/>
              <a:ext cx="0" cy="1692000"/>
            </a:xfrm>
            <a:prstGeom prst="straightConnector1">
              <a:avLst/>
            </a:prstGeom>
            <a:noFill/>
            <a:ln w="38100" cap="flat" cmpd="sng">
              <a:solidFill>
                <a:srgbClr val="EA9999"/>
              </a:solidFill>
              <a:prstDash val="solid"/>
              <a:round/>
              <a:headEnd type="none" w="sm" len="sm"/>
              <a:tailEnd type="none" w="sm" len="sm"/>
            </a:ln>
            <a:effectLst>
              <a:outerShdw blurRad="1343025" dist="952500" dir="21540000" algn="bl" rotWithShape="0">
                <a:srgbClr val="E06666"/>
              </a:outerShdw>
            </a:effectLst>
          </p:spPr>
        </p:cxnSp>
        <p:cxnSp>
          <p:nvCxnSpPr>
            <p:cNvPr id="263" name="Google Shape;263;g35c202e54d7_0_554"/>
            <p:cNvCxnSpPr/>
            <p:nvPr/>
          </p:nvCxnSpPr>
          <p:spPr>
            <a:xfrm>
              <a:off x="5680802" y="2315116"/>
              <a:ext cx="0" cy="1692000"/>
            </a:xfrm>
            <a:prstGeom prst="straightConnector1">
              <a:avLst/>
            </a:prstGeom>
            <a:noFill/>
            <a:ln w="38100" cap="flat" cmpd="sng">
              <a:solidFill>
                <a:srgbClr val="EA9999"/>
              </a:solidFill>
              <a:prstDash val="solid"/>
              <a:round/>
              <a:headEnd type="none" w="sm" len="sm"/>
              <a:tailEnd type="none" w="sm" len="sm"/>
            </a:ln>
            <a:effectLst>
              <a:outerShdw blurRad="1343025" dist="952500" dir="21540000" algn="bl" rotWithShape="0">
                <a:srgbClr val="E06666"/>
              </a:outerShdw>
            </a:effectLst>
          </p:spPr>
        </p:cxnSp>
        <p:cxnSp>
          <p:nvCxnSpPr>
            <p:cNvPr id="264" name="Google Shape;264;g35c202e54d7_0_554"/>
            <p:cNvCxnSpPr/>
            <p:nvPr/>
          </p:nvCxnSpPr>
          <p:spPr>
            <a:xfrm>
              <a:off x="6088121" y="2104736"/>
              <a:ext cx="0" cy="1692000"/>
            </a:xfrm>
            <a:prstGeom prst="straightConnector1">
              <a:avLst/>
            </a:prstGeom>
            <a:noFill/>
            <a:ln w="38100" cap="flat" cmpd="sng">
              <a:solidFill>
                <a:srgbClr val="EA9999"/>
              </a:solidFill>
              <a:prstDash val="solid"/>
              <a:round/>
              <a:headEnd type="none" w="sm" len="sm"/>
              <a:tailEnd type="none" w="sm" len="sm"/>
            </a:ln>
            <a:effectLst>
              <a:outerShdw blurRad="1343025" dist="952500" dir="21540000" algn="bl" rotWithShape="0">
                <a:srgbClr val="E06666"/>
              </a:outerShdw>
            </a:effectLst>
          </p:spPr>
        </p:cxnSp>
        <p:cxnSp>
          <p:nvCxnSpPr>
            <p:cNvPr id="265" name="Google Shape;265;g35c202e54d7_0_554"/>
            <p:cNvCxnSpPr/>
            <p:nvPr/>
          </p:nvCxnSpPr>
          <p:spPr>
            <a:xfrm>
              <a:off x="6489405" y="1860856"/>
              <a:ext cx="0" cy="1692000"/>
            </a:xfrm>
            <a:prstGeom prst="straightConnector1">
              <a:avLst/>
            </a:prstGeom>
            <a:noFill/>
            <a:ln w="38100" cap="flat" cmpd="sng">
              <a:solidFill>
                <a:srgbClr val="EA9999"/>
              </a:solidFill>
              <a:prstDash val="solid"/>
              <a:round/>
              <a:headEnd type="none" w="sm" len="sm"/>
              <a:tailEnd type="none" w="sm" len="sm"/>
            </a:ln>
            <a:effectLst>
              <a:outerShdw blurRad="1343025" dist="952500" dir="21540000" algn="bl" rotWithShape="0">
                <a:srgbClr val="E06666"/>
              </a:outerShdw>
            </a:effectLst>
          </p:spPr>
        </p:cxnSp>
        <p:cxnSp>
          <p:nvCxnSpPr>
            <p:cNvPr id="266" name="Google Shape;266;g35c202e54d7_0_554"/>
            <p:cNvCxnSpPr/>
            <p:nvPr/>
          </p:nvCxnSpPr>
          <p:spPr>
            <a:xfrm>
              <a:off x="6881178" y="1589184"/>
              <a:ext cx="0" cy="1692000"/>
            </a:xfrm>
            <a:prstGeom prst="straightConnector1">
              <a:avLst/>
            </a:prstGeom>
            <a:noFill/>
            <a:ln w="38100" cap="flat" cmpd="sng">
              <a:solidFill>
                <a:srgbClr val="EA9999"/>
              </a:solidFill>
              <a:prstDash val="solid"/>
              <a:round/>
              <a:headEnd type="none" w="sm" len="sm"/>
              <a:tailEnd type="none" w="sm" len="sm"/>
            </a:ln>
            <a:effectLst>
              <a:outerShdw blurRad="1343025" dist="952500" dir="21540000" algn="bl" rotWithShape="0">
                <a:srgbClr val="E06666"/>
              </a:outerShdw>
            </a:effectLst>
          </p:spPr>
        </p:cxnSp>
        <p:cxnSp>
          <p:nvCxnSpPr>
            <p:cNvPr id="267" name="Google Shape;267;g35c202e54d7_0_554"/>
            <p:cNvCxnSpPr/>
            <p:nvPr/>
          </p:nvCxnSpPr>
          <p:spPr>
            <a:xfrm>
              <a:off x="7288498" y="1378803"/>
              <a:ext cx="0" cy="1692000"/>
            </a:xfrm>
            <a:prstGeom prst="straightConnector1">
              <a:avLst/>
            </a:prstGeom>
            <a:noFill/>
            <a:ln w="38100" cap="flat" cmpd="sng">
              <a:solidFill>
                <a:srgbClr val="EA9999"/>
              </a:solidFill>
              <a:prstDash val="solid"/>
              <a:round/>
              <a:headEnd type="none" w="sm" len="sm"/>
              <a:tailEnd type="none" w="sm" len="sm"/>
            </a:ln>
            <a:effectLst>
              <a:outerShdw blurRad="1343025" dist="952500" dir="21540000" algn="bl" rotWithShape="0">
                <a:srgbClr val="E06666"/>
              </a:outerShdw>
            </a:effectLst>
          </p:spPr>
        </p:cxnSp>
        <p:cxnSp>
          <p:nvCxnSpPr>
            <p:cNvPr id="268" name="Google Shape;268;g35c202e54d7_0_554"/>
            <p:cNvCxnSpPr/>
            <p:nvPr/>
          </p:nvCxnSpPr>
          <p:spPr>
            <a:xfrm>
              <a:off x="7695817" y="1089461"/>
              <a:ext cx="0" cy="1692000"/>
            </a:xfrm>
            <a:prstGeom prst="straightConnector1">
              <a:avLst/>
            </a:prstGeom>
            <a:noFill/>
            <a:ln w="38100" cap="flat" cmpd="sng">
              <a:solidFill>
                <a:srgbClr val="EA9999"/>
              </a:solidFill>
              <a:prstDash val="solid"/>
              <a:round/>
              <a:headEnd type="none" w="sm" len="sm"/>
              <a:tailEnd type="none" w="sm" len="sm"/>
            </a:ln>
            <a:effectLst>
              <a:outerShdw blurRad="1343025" dist="952500" dir="21540000" algn="bl" rotWithShape="0">
                <a:srgbClr val="E06666"/>
              </a:outerShdw>
            </a:effectLst>
          </p:spPr>
        </p:cxnSp>
        <p:cxnSp>
          <p:nvCxnSpPr>
            <p:cNvPr id="269" name="Google Shape;269;g35c202e54d7_0_554"/>
            <p:cNvCxnSpPr/>
            <p:nvPr/>
          </p:nvCxnSpPr>
          <p:spPr>
            <a:xfrm>
              <a:off x="8103137" y="879080"/>
              <a:ext cx="0" cy="1692000"/>
            </a:xfrm>
            <a:prstGeom prst="straightConnector1">
              <a:avLst/>
            </a:prstGeom>
            <a:noFill/>
            <a:ln w="38100" cap="flat" cmpd="sng">
              <a:solidFill>
                <a:srgbClr val="EA9999"/>
              </a:solidFill>
              <a:prstDash val="solid"/>
              <a:round/>
              <a:headEnd type="none" w="sm" len="sm"/>
              <a:tailEnd type="none" w="sm" len="sm"/>
            </a:ln>
            <a:effectLst>
              <a:outerShdw blurRad="1343025" dist="952500" dir="21540000" algn="bl" rotWithShape="0">
                <a:srgbClr val="E06666"/>
              </a:outerShdw>
            </a:effectLst>
          </p:spPr>
        </p:cxnSp>
        <p:cxnSp>
          <p:nvCxnSpPr>
            <p:cNvPr id="270" name="Google Shape;270;g35c202e54d7_0_554"/>
            <p:cNvCxnSpPr/>
            <p:nvPr/>
          </p:nvCxnSpPr>
          <p:spPr>
            <a:xfrm>
              <a:off x="1702823" y="4738105"/>
              <a:ext cx="0" cy="1692000"/>
            </a:xfrm>
            <a:prstGeom prst="straightConnector1">
              <a:avLst/>
            </a:prstGeom>
            <a:noFill/>
            <a:ln w="38100" cap="flat" cmpd="sng">
              <a:solidFill>
                <a:srgbClr val="EA9999"/>
              </a:solidFill>
              <a:prstDash val="solid"/>
              <a:round/>
              <a:headEnd type="none" w="sm" len="sm"/>
              <a:tailEnd type="none" w="sm" len="sm"/>
            </a:ln>
            <a:effectLst>
              <a:outerShdw blurRad="1343025" dist="952500" dir="21540000" algn="bl" rotWithShape="0">
                <a:srgbClr val="E06666"/>
              </a:outerShdw>
            </a:effectLst>
          </p:spPr>
        </p:cxnSp>
        <p:cxnSp>
          <p:nvCxnSpPr>
            <p:cNvPr id="271" name="Google Shape;271;g35c202e54d7_0_554"/>
            <p:cNvCxnSpPr/>
            <p:nvPr/>
          </p:nvCxnSpPr>
          <p:spPr>
            <a:xfrm>
              <a:off x="2110142" y="4527725"/>
              <a:ext cx="0" cy="1692000"/>
            </a:xfrm>
            <a:prstGeom prst="straightConnector1">
              <a:avLst/>
            </a:prstGeom>
            <a:noFill/>
            <a:ln w="38100" cap="flat" cmpd="sng">
              <a:solidFill>
                <a:srgbClr val="EA9999"/>
              </a:solidFill>
              <a:prstDash val="solid"/>
              <a:round/>
              <a:headEnd type="none" w="sm" len="sm"/>
              <a:tailEnd type="none" w="sm" len="sm"/>
            </a:ln>
            <a:effectLst>
              <a:outerShdw blurRad="1343025" dist="952500" dir="21540000" algn="bl" rotWithShape="0">
                <a:srgbClr val="E06666"/>
              </a:outerShdw>
            </a:effectLst>
          </p:spPr>
        </p:cxnSp>
        <p:cxnSp>
          <p:nvCxnSpPr>
            <p:cNvPr id="272" name="Google Shape;272;g35c202e54d7_0_554"/>
            <p:cNvCxnSpPr/>
            <p:nvPr/>
          </p:nvCxnSpPr>
          <p:spPr>
            <a:xfrm>
              <a:off x="1295503" y="5027448"/>
              <a:ext cx="0" cy="1692000"/>
            </a:xfrm>
            <a:prstGeom prst="straightConnector1">
              <a:avLst/>
            </a:prstGeom>
            <a:noFill/>
            <a:ln w="38100" cap="flat" cmpd="sng">
              <a:solidFill>
                <a:srgbClr val="EA9999"/>
              </a:solidFill>
              <a:prstDash val="solid"/>
              <a:round/>
              <a:headEnd type="none" w="sm" len="sm"/>
              <a:tailEnd type="none" w="sm" len="sm"/>
            </a:ln>
            <a:effectLst>
              <a:outerShdw blurRad="1343025" dist="952500" dir="21540000" algn="bl" rotWithShape="0">
                <a:srgbClr val="E06666"/>
              </a:outerShdw>
            </a:effectLst>
          </p:spPr>
        </p:cxnSp>
      </p:grpSp>
      <p:cxnSp>
        <p:nvCxnSpPr>
          <p:cNvPr id="273" name="Google Shape;273;g35c202e54d7_0_554"/>
          <p:cNvCxnSpPr/>
          <p:nvPr/>
        </p:nvCxnSpPr>
        <p:spPr>
          <a:xfrm rot="10800000">
            <a:off x="2613872" y="19572838"/>
            <a:ext cx="1085760" cy="700800"/>
          </a:xfrm>
          <a:prstGeom prst="straightConnector1">
            <a:avLst/>
          </a:prstGeom>
          <a:noFill/>
          <a:ln w="9525" cap="flat" cmpd="sng">
            <a:solidFill>
              <a:srgbClr val="FF0000"/>
            </a:solidFill>
            <a:prstDash val="solid"/>
            <a:round/>
            <a:headEnd type="none" w="sm" len="sm"/>
            <a:tailEnd type="triangle" w="med" len="med"/>
          </a:ln>
        </p:spPr>
      </p:cxnSp>
      <p:cxnSp>
        <p:nvCxnSpPr>
          <p:cNvPr id="274" name="Google Shape;274;g35c202e54d7_0_554"/>
          <p:cNvCxnSpPr/>
          <p:nvPr/>
        </p:nvCxnSpPr>
        <p:spPr>
          <a:xfrm rot="10800000">
            <a:off x="11328992" y="14125709"/>
            <a:ext cx="1104960" cy="700800"/>
          </a:xfrm>
          <a:prstGeom prst="straightConnector1">
            <a:avLst/>
          </a:prstGeom>
          <a:noFill/>
          <a:ln w="28575" cap="flat" cmpd="sng">
            <a:solidFill>
              <a:srgbClr val="FF0000"/>
            </a:solidFill>
            <a:prstDash val="solid"/>
            <a:round/>
            <a:headEnd type="none" w="sm" len="sm"/>
            <a:tailEnd type="triangle" w="med" len="med"/>
          </a:ln>
        </p:spPr>
      </p:cxnSp>
      <p:cxnSp>
        <p:nvCxnSpPr>
          <p:cNvPr id="275" name="Google Shape;275;g35c202e54d7_0_554"/>
          <p:cNvCxnSpPr/>
          <p:nvPr/>
        </p:nvCxnSpPr>
        <p:spPr>
          <a:xfrm rot="10800000">
            <a:off x="7104662" y="16735933"/>
            <a:ext cx="1085760" cy="700800"/>
          </a:xfrm>
          <a:prstGeom prst="straightConnector1">
            <a:avLst/>
          </a:prstGeom>
          <a:noFill/>
          <a:ln w="9525" cap="flat" cmpd="sng">
            <a:solidFill>
              <a:srgbClr val="FF0000"/>
            </a:solidFill>
            <a:prstDash val="solid"/>
            <a:round/>
            <a:headEnd type="none" w="sm" len="sm"/>
            <a:tailEnd type="triangle" w="med" len="med"/>
          </a:ln>
        </p:spPr>
      </p:cxnSp>
      <p:cxnSp>
        <p:nvCxnSpPr>
          <p:cNvPr id="276" name="Google Shape;276;g35c202e54d7_0_554"/>
          <p:cNvCxnSpPr/>
          <p:nvPr/>
        </p:nvCxnSpPr>
        <p:spPr>
          <a:xfrm>
            <a:off x="12005846" y="13696870"/>
            <a:ext cx="1056000" cy="762240"/>
          </a:xfrm>
          <a:prstGeom prst="straightConnector1">
            <a:avLst/>
          </a:prstGeom>
          <a:noFill/>
          <a:ln w="9525" cap="flat" cmpd="sng">
            <a:solidFill>
              <a:srgbClr val="3B7FF2"/>
            </a:solidFill>
            <a:prstDash val="solid"/>
            <a:round/>
            <a:headEnd type="none" w="sm" len="sm"/>
            <a:tailEnd type="triangle" w="med" len="med"/>
          </a:ln>
        </p:spPr>
      </p:cxnSp>
      <p:cxnSp>
        <p:nvCxnSpPr>
          <p:cNvPr id="277" name="Google Shape;277;g35c202e54d7_0_554"/>
          <p:cNvCxnSpPr/>
          <p:nvPr/>
        </p:nvCxnSpPr>
        <p:spPr>
          <a:xfrm rot="10800000">
            <a:off x="22153837" y="7291453"/>
            <a:ext cx="1104960" cy="700800"/>
          </a:xfrm>
          <a:prstGeom prst="straightConnector1">
            <a:avLst/>
          </a:prstGeom>
          <a:noFill/>
          <a:ln w="9525" cap="flat" cmpd="sng">
            <a:solidFill>
              <a:srgbClr val="3B7FF2"/>
            </a:solidFill>
            <a:prstDash val="solid"/>
            <a:round/>
            <a:headEnd type="none" w="sm" len="sm"/>
            <a:tailEnd type="triangle" w="med" len="med"/>
          </a:ln>
        </p:spPr>
      </p:cxnSp>
      <p:cxnSp>
        <p:nvCxnSpPr>
          <p:cNvPr id="278" name="Google Shape;278;g35c202e54d7_0_554"/>
          <p:cNvCxnSpPr/>
          <p:nvPr/>
        </p:nvCxnSpPr>
        <p:spPr>
          <a:xfrm>
            <a:off x="22830685" y="6862614"/>
            <a:ext cx="1056000" cy="762240"/>
          </a:xfrm>
          <a:prstGeom prst="straightConnector1">
            <a:avLst/>
          </a:prstGeom>
          <a:noFill/>
          <a:ln w="9525" cap="flat" cmpd="sng">
            <a:solidFill>
              <a:srgbClr val="FF0000"/>
            </a:solidFill>
            <a:prstDash val="solid"/>
            <a:round/>
            <a:headEnd type="none" w="sm" len="sm"/>
            <a:tailEnd type="triangle" w="med" len="med"/>
          </a:ln>
        </p:spPr>
      </p:cxnSp>
      <p:cxnSp>
        <p:nvCxnSpPr>
          <p:cNvPr id="279" name="Google Shape;279;g35c202e54d7_0_554"/>
          <p:cNvCxnSpPr/>
          <p:nvPr/>
        </p:nvCxnSpPr>
        <p:spPr>
          <a:xfrm rot="10800000">
            <a:off x="26664304" y="4483661"/>
            <a:ext cx="1085760" cy="700800"/>
          </a:xfrm>
          <a:prstGeom prst="straightConnector1">
            <a:avLst/>
          </a:prstGeom>
          <a:noFill/>
          <a:ln w="9525" cap="flat" cmpd="sng">
            <a:solidFill>
              <a:srgbClr val="FF0000"/>
            </a:solidFill>
            <a:prstDash val="solid"/>
            <a:round/>
            <a:headEnd type="none" w="sm" len="sm"/>
            <a:tailEnd type="triangle" w="med" len="med"/>
          </a:ln>
        </p:spPr>
      </p:cxnSp>
      <p:cxnSp>
        <p:nvCxnSpPr>
          <p:cNvPr id="280" name="Google Shape;280;g35c202e54d7_0_554"/>
          <p:cNvCxnSpPr/>
          <p:nvPr/>
        </p:nvCxnSpPr>
        <p:spPr>
          <a:xfrm rot="10800000">
            <a:off x="16854454" y="10612387"/>
            <a:ext cx="1085760" cy="700800"/>
          </a:xfrm>
          <a:prstGeom prst="straightConnector1">
            <a:avLst/>
          </a:prstGeom>
          <a:noFill/>
          <a:ln w="9525" cap="flat" cmpd="sng">
            <a:solidFill>
              <a:srgbClr val="FF0000"/>
            </a:solidFill>
            <a:prstDash val="solid"/>
            <a:round/>
            <a:headEnd type="none" w="sm" len="sm"/>
            <a:tailEnd type="triangle" w="med" len="med"/>
          </a:ln>
        </p:spPr>
      </p:cxnSp>
      <p:pic>
        <p:nvPicPr>
          <p:cNvPr id="281" name="Google Shape;281;g35c202e54d7_0_554"/>
          <p:cNvPicPr preferRelativeResize="0"/>
          <p:nvPr/>
        </p:nvPicPr>
        <p:blipFill rotWithShape="1">
          <a:blip r:embed="rId5">
            <a:alphaModFix/>
          </a:blip>
          <a:srcRect/>
          <a:stretch/>
        </p:blipFill>
        <p:spPr>
          <a:xfrm>
            <a:off x="23955690" y="2238088"/>
            <a:ext cx="3132134" cy="2721021"/>
          </a:xfrm>
          <a:prstGeom prst="rect">
            <a:avLst/>
          </a:prstGeom>
          <a:noFill/>
          <a:ln>
            <a:noFill/>
          </a:ln>
        </p:spPr>
      </p:pic>
      <p:pic>
        <p:nvPicPr>
          <p:cNvPr id="282" name="Google Shape;282;g35c202e54d7_0_554"/>
          <p:cNvPicPr preferRelativeResize="0"/>
          <p:nvPr/>
        </p:nvPicPr>
        <p:blipFill rotWithShape="1">
          <a:blip r:embed="rId5">
            <a:alphaModFix/>
          </a:blip>
          <a:srcRect/>
          <a:stretch/>
        </p:blipFill>
        <p:spPr>
          <a:xfrm>
            <a:off x="14289962" y="8174114"/>
            <a:ext cx="3132134" cy="2721021"/>
          </a:xfrm>
          <a:prstGeom prst="rect">
            <a:avLst/>
          </a:prstGeom>
          <a:noFill/>
          <a:ln>
            <a:noFill/>
          </a:ln>
        </p:spPr>
      </p:pic>
      <p:pic>
        <p:nvPicPr>
          <p:cNvPr id="283" name="Google Shape;283;g35c202e54d7_0_554"/>
          <p:cNvPicPr preferRelativeResize="0"/>
          <p:nvPr/>
        </p:nvPicPr>
        <p:blipFill rotWithShape="1">
          <a:blip r:embed="rId5">
            <a:alphaModFix/>
          </a:blip>
          <a:srcRect/>
          <a:stretch/>
        </p:blipFill>
        <p:spPr>
          <a:xfrm>
            <a:off x="106480" y="17211397"/>
            <a:ext cx="3132134" cy="2721021"/>
          </a:xfrm>
          <a:prstGeom prst="rect">
            <a:avLst/>
          </a:prstGeom>
          <a:noFill/>
          <a:ln>
            <a:noFill/>
          </a:ln>
        </p:spPr>
      </p:pic>
      <p:cxnSp>
        <p:nvCxnSpPr>
          <p:cNvPr id="284" name="Google Shape;284;g35c202e54d7_0_554"/>
          <p:cNvCxnSpPr/>
          <p:nvPr/>
        </p:nvCxnSpPr>
        <p:spPr>
          <a:xfrm>
            <a:off x="3077290" y="19335830"/>
            <a:ext cx="1085760" cy="700800"/>
          </a:xfrm>
          <a:prstGeom prst="straightConnector1">
            <a:avLst/>
          </a:prstGeom>
          <a:noFill/>
          <a:ln w="9525" cap="flat" cmpd="sng">
            <a:solidFill>
              <a:srgbClr val="3B7FF2"/>
            </a:solidFill>
            <a:prstDash val="solid"/>
            <a:round/>
            <a:headEnd type="none" w="sm" len="sm"/>
            <a:tailEnd type="triangle" w="med" len="med"/>
          </a:ln>
        </p:spPr>
      </p:cxnSp>
      <p:cxnSp>
        <p:nvCxnSpPr>
          <p:cNvPr id="285" name="Google Shape;285;g35c202e54d7_0_554"/>
          <p:cNvCxnSpPr/>
          <p:nvPr/>
        </p:nvCxnSpPr>
        <p:spPr>
          <a:xfrm>
            <a:off x="7632470" y="16498947"/>
            <a:ext cx="1085760" cy="700800"/>
          </a:xfrm>
          <a:prstGeom prst="straightConnector1">
            <a:avLst/>
          </a:prstGeom>
          <a:noFill/>
          <a:ln w="9525" cap="flat" cmpd="sng">
            <a:solidFill>
              <a:srgbClr val="3B7FF2"/>
            </a:solidFill>
            <a:prstDash val="solid"/>
            <a:round/>
            <a:headEnd type="none" w="sm" len="sm"/>
            <a:tailEnd type="triangle" w="med" len="med"/>
          </a:ln>
        </p:spPr>
      </p:cxnSp>
      <p:cxnSp>
        <p:nvCxnSpPr>
          <p:cNvPr id="286" name="Google Shape;286;g35c202e54d7_0_554"/>
          <p:cNvCxnSpPr/>
          <p:nvPr/>
        </p:nvCxnSpPr>
        <p:spPr>
          <a:xfrm>
            <a:off x="17422128" y="10194838"/>
            <a:ext cx="1085760" cy="700800"/>
          </a:xfrm>
          <a:prstGeom prst="straightConnector1">
            <a:avLst/>
          </a:prstGeom>
          <a:noFill/>
          <a:ln w="9525" cap="flat" cmpd="sng">
            <a:solidFill>
              <a:srgbClr val="3B7FF2"/>
            </a:solidFill>
            <a:prstDash val="solid"/>
            <a:round/>
            <a:headEnd type="none" w="sm" len="sm"/>
            <a:tailEnd type="triangle" w="med" len="med"/>
          </a:ln>
        </p:spPr>
      </p:cxnSp>
      <p:cxnSp>
        <p:nvCxnSpPr>
          <p:cNvPr id="287" name="Google Shape;287;g35c202e54d7_0_554"/>
          <p:cNvCxnSpPr/>
          <p:nvPr/>
        </p:nvCxnSpPr>
        <p:spPr>
          <a:xfrm>
            <a:off x="27087856" y="4258806"/>
            <a:ext cx="1085760" cy="700800"/>
          </a:xfrm>
          <a:prstGeom prst="straightConnector1">
            <a:avLst/>
          </a:prstGeom>
          <a:noFill/>
          <a:ln w="9525" cap="flat" cmpd="sng">
            <a:solidFill>
              <a:srgbClr val="3B7FF2"/>
            </a:solidFill>
            <a:prstDash val="solid"/>
            <a:round/>
            <a:headEnd type="none" w="sm" len="sm"/>
            <a:tailEnd type="triangle" w="med" len="med"/>
          </a:ln>
        </p:spPr>
      </p:cxnSp>
      <p:pic>
        <p:nvPicPr>
          <p:cNvPr id="288" name="Google Shape;288;g35c202e54d7_0_554"/>
          <p:cNvPicPr preferRelativeResize="0"/>
          <p:nvPr/>
        </p:nvPicPr>
        <p:blipFill rotWithShape="1">
          <a:blip r:embed="rId5">
            <a:alphaModFix/>
          </a:blip>
          <a:srcRect/>
          <a:stretch/>
        </p:blipFill>
        <p:spPr>
          <a:xfrm>
            <a:off x="4221175" y="14368904"/>
            <a:ext cx="3132134" cy="2721021"/>
          </a:xfrm>
          <a:prstGeom prst="rect">
            <a:avLst/>
          </a:prstGeom>
          <a:noFill/>
          <a:ln>
            <a:noFill/>
          </a:ln>
        </p:spPr>
      </p:pic>
      <p:cxnSp>
        <p:nvCxnSpPr>
          <p:cNvPr id="289" name="Google Shape;289;g35c202e54d7_0_554"/>
          <p:cNvCxnSpPr/>
          <p:nvPr/>
        </p:nvCxnSpPr>
        <p:spPr>
          <a:xfrm rot="10800000" flipH="1">
            <a:off x="1307290" y="3686163"/>
            <a:ext cx="29375040" cy="18484800"/>
          </a:xfrm>
          <a:prstGeom prst="straightConnector1">
            <a:avLst/>
          </a:prstGeom>
          <a:noFill/>
          <a:ln w="76200" cap="flat" cmpd="sng">
            <a:solidFill>
              <a:srgbClr val="9814EE"/>
            </a:solidFill>
            <a:prstDash val="solid"/>
            <a:round/>
            <a:headEnd type="none" w="sm" len="sm"/>
            <a:tailEnd type="none" w="sm" len="sm"/>
          </a:ln>
        </p:spPr>
      </p:cxn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cxnSp>
        <p:nvCxnSpPr>
          <p:cNvPr id="295" name="Google Shape;295;g35c202e54d7_0_619"/>
          <p:cNvCxnSpPr/>
          <p:nvPr/>
        </p:nvCxnSpPr>
        <p:spPr>
          <a:xfrm>
            <a:off x="30768176" y="-228003"/>
            <a:ext cx="0" cy="22800960"/>
          </a:xfrm>
          <a:prstGeom prst="straightConnector1">
            <a:avLst/>
          </a:prstGeom>
          <a:noFill/>
          <a:ln w="9525" cap="flat" cmpd="sng">
            <a:solidFill>
              <a:srgbClr val="A5A5A5"/>
            </a:solidFill>
            <a:prstDash val="solid"/>
            <a:round/>
            <a:headEnd type="none" w="sm" len="sm"/>
            <a:tailEnd type="none" w="sm" len="sm"/>
          </a:ln>
        </p:spPr>
      </p:cxnSp>
      <p:sp>
        <p:nvSpPr>
          <p:cNvPr id="296" name="Google Shape;296;g35c202e54d7_0_619"/>
          <p:cNvSpPr txBox="1"/>
          <p:nvPr/>
        </p:nvSpPr>
        <p:spPr>
          <a:xfrm>
            <a:off x="30876928" y="1233971"/>
            <a:ext cx="8404800" cy="3958080"/>
          </a:xfrm>
          <a:prstGeom prst="rect">
            <a:avLst/>
          </a:prstGeom>
          <a:noFill/>
          <a:ln>
            <a:noFill/>
          </a:ln>
        </p:spPr>
        <p:txBody>
          <a:bodyPr spcFirstLastPara="1" wrap="square" lIns="389920" tIns="389920" rIns="389920" bIns="389920" anchor="t" anchorCtr="0">
            <a:noAutofit/>
          </a:bodyPr>
          <a:lstStyle/>
          <a:p>
            <a:pPr defTabSz="2926080">
              <a:lnSpc>
                <a:spcPct val="115000"/>
              </a:lnSpc>
              <a:buClr>
                <a:srgbClr val="000000"/>
              </a:buClr>
              <a:buSzPts val="1867"/>
            </a:pPr>
            <a:r>
              <a:rPr lang="en-US" sz="5974" kern="0">
                <a:solidFill>
                  <a:srgbClr val="000000"/>
                </a:solidFill>
                <a:latin typeface="Montserrat"/>
                <a:ea typeface="Montserrat"/>
                <a:cs typeface="Montserrat"/>
                <a:sym typeface="Montserrat"/>
              </a:rPr>
              <a:t>The single pipe ambient loop design HEET supports can grow flexibly; both in extent and in number of customers</a:t>
            </a:r>
            <a:endParaRPr sz="4480" kern="0">
              <a:solidFill>
                <a:srgbClr val="000000"/>
              </a:solidFill>
              <a:latin typeface="Arial"/>
              <a:ea typeface="Arial"/>
              <a:cs typeface="Arial"/>
              <a:sym typeface="Arial"/>
            </a:endParaRPr>
          </a:p>
          <a:p>
            <a:pPr defTabSz="2926080">
              <a:lnSpc>
                <a:spcPct val="115000"/>
              </a:lnSpc>
              <a:buClr>
                <a:srgbClr val="000000"/>
              </a:buClr>
              <a:buSzPts val="1867"/>
            </a:pPr>
            <a:r>
              <a:rPr lang="en-US" sz="5974" kern="0">
                <a:solidFill>
                  <a:srgbClr val="000000"/>
                </a:solidFill>
                <a:latin typeface="Montserrat"/>
                <a:ea typeface="Montserrat"/>
                <a:cs typeface="Montserrat"/>
                <a:sym typeface="Montserrat"/>
              </a:rPr>
              <a:t>AND can adapt to a changing climate</a:t>
            </a:r>
            <a:endParaRPr sz="5974" kern="0">
              <a:solidFill>
                <a:srgbClr val="000000"/>
              </a:solidFill>
              <a:latin typeface="Montserrat"/>
              <a:ea typeface="Montserrat"/>
              <a:cs typeface="Montserrat"/>
              <a:sym typeface="Montserrat"/>
            </a:endParaRPr>
          </a:p>
          <a:p>
            <a:pPr defTabSz="2926080">
              <a:buClr>
                <a:srgbClr val="000000"/>
              </a:buClr>
              <a:buSzPts val="2000"/>
            </a:pPr>
            <a:endParaRPr sz="6400" kern="0">
              <a:solidFill>
                <a:srgbClr val="000000"/>
              </a:solidFill>
              <a:latin typeface="Montserrat"/>
              <a:ea typeface="Montserrat"/>
              <a:cs typeface="Montserrat"/>
              <a:sym typeface="Montserrat"/>
            </a:endParaRPr>
          </a:p>
          <a:p>
            <a:pPr marL="1219162" indent="-1219162" defTabSz="2926080">
              <a:buClr>
                <a:srgbClr val="000000"/>
              </a:buClr>
              <a:buSzPts val="2100"/>
              <a:buFont typeface="Noto Sans Symbols"/>
              <a:buChar char="⮚"/>
            </a:pPr>
            <a:r>
              <a:rPr lang="en-US" sz="6400" kern="0">
                <a:solidFill>
                  <a:srgbClr val="000000"/>
                </a:solidFill>
                <a:latin typeface="Montserrat Light"/>
                <a:ea typeface="Montserrat Light"/>
                <a:cs typeface="Montserrat Light"/>
                <a:sym typeface="Montserrat Light"/>
              </a:rPr>
              <a:t>Ambient temp</a:t>
            </a:r>
            <a:endParaRPr sz="4480" kern="0">
              <a:solidFill>
                <a:srgbClr val="000000"/>
              </a:solidFill>
              <a:latin typeface="Arial"/>
              <a:ea typeface="Arial"/>
              <a:cs typeface="Arial"/>
              <a:sym typeface="Arial"/>
            </a:endParaRPr>
          </a:p>
          <a:p>
            <a:pPr marL="1219162" indent="-1219162" defTabSz="2926080">
              <a:buClr>
                <a:srgbClr val="000000"/>
              </a:buClr>
              <a:buSzPts val="2100"/>
              <a:buFont typeface="Noto Sans Symbols"/>
              <a:buChar char="⮚"/>
            </a:pPr>
            <a:r>
              <a:rPr lang="en-US" sz="6400" kern="0">
                <a:solidFill>
                  <a:srgbClr val="000000"/>
                </a:solidFill>
                <a:latin typeface="Montserrat Light"/>
                <a:ea typeface="Montserrat Light"/>
                <a:cs typeface="Montserrat Light"/>
                <a:sym typeface="Montserrat Light"/>
              </a:rPr>
              <a:t>Geothermal or other thermal storage</a:t>
            </a:r>
            <a:endParaRPr sz="4480" kern="0">
              <a:solidFill>
                <a:srgbClr val="000000"/>
              </a:solidFill>
              <a:latin typeface="Arial"/>
              <a:ea typeface="Arial"/>
              <a:cs typeface="Arial"/>
              <a:sym typeface="Arial"/>
            </a:endParaRPr>
          </a:p>
          <a:p>
            <a:pPr marL="1219162" indent="-1219162" defTabSz="2926080">
              <a:buClr>
                <a:srgbClr val="000000"/>
              </a:buClr>
              <a:buSzPts val="2100"/>
              <a:buFont typeface="Noto Sans Symbols"/>
              <a:buChar char="⮚"/>
            </a:pPr>
            <a:r>
              <a:rPr lang="en-US" sz="6400" kern="0">
                <a:solidFill>
                  <a:srgbClr val="000000"/>
                </a:solidFill>
                <a:latin typeface="Montserrat Light"/>
                <a:ea typeface="Montserrat Light"/>
                <a:cs typeface="Montserrat Light"/>
                <a:sym typeface="Montserrat Light"/>
              </a:rPr>
              <a:t>Single Pipe</a:t>
            </a:r>
            <a:endParaRPr sz="4480" kern="0">
              <a:solidFill>
                <a:srgbClr val="000000"/>
              </a:solidFill>
              <a:latin typeface="Arial"/>
              <a:ea typeface="Arial"/>
              <a:cs typeface="Arial"/>
              <a:sym typeface="Arial"/>
            </a:endParaRPr>
          </a:p>
          <a:p>
            <a:pPr defTabSz="2926080">
              <a:buClr>
                <a:srgbClr val="000000"/>
              </a:buClr>
              <a:buSzPts val="2000"/>
            </a:pPr>
            <a:endParaRPr sz="6400" kern="0">
              <a:solidFill>
                <a:srgbClr val="000000"/>
              </a:solidFill>
              <a:latin typeface="Montserrat"/>
              <a:ea typeface="Montserrat"/>
              <a:cs typeface="Montserrat"/>
              <a:sym typeface="Montserrat"/>
            </a:endParaRPr>
          </a:p>
        </p:txBody>
      </p:sp>
      <p:pic>
        <p:nvPicPr>
          <p:cNvPr id="297" name="Google Shape;297;g35c202e54d7_0_619"/>
          <p:cNvPicPr preferRelativeResize="0"/>
          <p:nvPr/>
        </p:nvPicPr>
        <p:blipFill rotWithShape="1">
          <a:blip r:embed="rId3">
            <a:alphaModFix/>
          </a:blip>
          <a:srcRect/>
          <a:stretch/>
        </p:blipFill>
        <p:spPr>
          <a:xfrm>
            <a:off x="793515" y="4364322"/>
            <a:ext cx="28838557" cy="14184438"/>
          </a:xfrm>
          <a:prstGeom prst="rect">
            <a:avLst/>
          </a:prstGeom>
          <a:noFill/>
          <a:ln>
            <a:noFill/>
          </a:ln>
        </p:spPr>
      </p:pic>
      <p:pic>
        <p:nvPicPr>
          <p:cNvPr id="298" name="Google Shape;298;g35c202e54d7_0_619"/>
          <p:cNvPicPr preferRelativeResize="0"/>
          <p:nvPr/>
        </p:nvPicPr>
        <p:blipFill rotWithShape="1">
          <a:blip r:embed="rId4">
            <a:alphaModFix/>
          </a:blip>
          <a:srcRect/>
          <a:stretch/>
        </p:blipFill>
        <p:spPr>
          <a:xfrm>
            <a:off x="725405" y="4323680"/>
            <a:ext cx="28698074" cy="14255040"/>
          </a:xfrm>
          <a:prstGeom prst="rect">
            <a:avLst/>
          </a:prstGeom>
          <a:noFill/>
          <a:ln>
            <a:noFill/>
          </a:ln>
        </p:spPr>
      </p:pic>
      <p:pic>
        <p:nvPicPr>
          <p:cNvPr id="299" name="Google Shape;299;g35c202e54d7_0_619"/>
          <p:cNvPicPr preferRelativeResize="0"/>
          <p:nvPr/>
        </p:nvPicPr>
        <p:blipFill rotWithShape="1">
          <a:blip r:embed="rId5">
            <a:alphaModFix/>
          </a:blip>
          <a:srcRect/>
          <a:stretch/>
        </p:blipFill>
        <p:spPr>
          <a:xfrm>
            <a:off x="752752" y="4364320"/>
            <a:ext cx="28920083" cy="14255046"/>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9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9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Google Shape;305;g346cbaeeadc_0_519"/>
          <p:cNvSpPr txBox="1"/>
          <p:nvPr/>
        </p:nvSpPr>
        <p:spPr>
          <a:xfrm>
            <a:off x="30876928" y="1233971"/>
            <a:ext cx="8404800" cy="6649920"/>
          </a:xfrm>
          <a:prstGeom prst="rect">
            <a:avLst/>
          </a:prstGeom>
          <a:noFill/>
          <a:ln>
            <a:noFill/>
          </a:ln>
        </p:spPr>
        <p:txBody>
          <a:bodyPr spcFirstLastPara="1" wrap="square" lIns="390000" tIns="390000" rIns="390000" bIns="390000" anchor="t" anchorCtr="0">
            <a:noAutofit/>
          </a:bodyPr>
          <a:lstStyle/>
          <a:p>
            <a:pPr defTabSz="2926080">
              <a:buClr>
                <a:srgbClr val="000000"/>
              </a:buClr>
              <a:buSzPts val="2000"/>
            </a:pPr>
            <a:r>
              <a:rPr lang="en-US" sz="6400" kern="0">
                <a:solidFill>
                  <a:srgbClr val="000000"/>
                </a:solidFill>
                <a:latin typeface="Montserrat"/>
                <a:ea typeface="Montserrat"/>
                <a:cs typeface="Montserrat"/>
                <a:sym typeface="Montserrat"/>
              </a:rPr>
              <a:t>Which informed these Massachusetts Energy Bill Projections </a:t>
            </a:r>
            <a:endParaRPr sz="6400" kern="0">
              <a:solidFill>
                <a:srgbClr val="000000"/>
              </a:solidFill>
              <a:latin typeface="Montserrat"/>
              <a:ea typeface="Montserrat"/>
              <a:cs typeface="Montserrat"/>
              <a:sym typeface="Montserrat"/>
            </a:endParaRPr>
          </a:p>
          <a:p>
            <a:pPr defTabSz="2926080">
              <a:buClr>
                <a:srgbClr val="000000"/>
              </a:buClr>
              <a:buSzPts val="2000"/>
            </a:pPr>
            <a:r>
              <a:rPr lang="en-US" sz="6400" kern="0">
                <a:solidFill>
                  <a:srgbClr val="000000"/>
                </a:solidFill>
                <a:latin typeface="Montserrat"/>
                <a:ea typeface="Montserrat"/>
                <a:cs typeface="Montserrat"/>
                <a:sym typeface="Montserrat"/>
              </a:rPr>
              <a:t> </a:t>
            </a:r>
            <a:endParaRPr sz="6400" kern="0">
              <a:solidFill>
                <a:srgbClr val="000000"/>
              </a:solidFill>
              <a:latin typeface="Montserrat"/>
              <a:ea typeface="Montserrat"/>
              <a:cs typeface="Montserrat"/>
              <a:sym typeface="Montserrat"/>
            </a:endParaRPr>
          </a:p>
          <a:p>
            <a:pPr defTabSz="2926080">
              <a:buClr>
                <a:srgbClr val="000000"/>
              </a:buClr>
              <a:buSzPts val="2000"/>
            </a:pPr>
            <a:r>
              <a:rPr lang="en-US" sz="6400" kern="0">
                <a:solidFill>
                  <a:srgbClr val="000000"/>
                </a:solidFill>
                <a:latin typeface="Montserrat"/>
                <a:ea typeface="Montserrat"/>
                <a:cs typeface="Montserrat"/>
                <a:sym typeface="Montserrat"/>
              </a:rPr>
              <a:t>Showing Geothermal Networks could have the lowest monthly energy bill for the customer</a:t>
            </a:r>
            <a:endParaRPr sz="6080" kern="0">
              <a:solidFill>
                <a:srgbClr val="000000"/>
              </a:solidFill>
              <a:latin typeface="Arial"/>
              <a:ea typeface="Arial"/>
              <a:cs typeface="Arial"/>
              <a:sym typeface="Arial"/>
            </a:endParaRPr>
          </a:p>
          <a:p>
            <a:pPr defTabSz="2926080">
              <a:buClr>
                <a:srgbClr val="000000"/>
              </a:buClr>
              <a:buSzPts val="2000"/>
            </a:pPr>
            <a:endParaRPr sz="6400" kern="0">
              <a:solidFill>
                <a:srgbClr val="000000"/>
              </a:solidFill>
              <a:latin typeface="Montserrat"/>
              <a:ea typeface="Montserrat"/>
              <a:cs typeface="Montserrat"/>
              <a:sym typeface="Montserrat"/>
            </a:endParaRPr>
          </a:p>
        </p:txBody>
      </p:sp>
      <p:cxnSp>
        <p:nvCxnSpPr>
          <p:cNvPr id="306" name="Google Shape;306;g346cbaeeadc_0_519"/>
          <p:cNvCxnSpPr/>
          <p:nvPr/>
        </p:nvCxnSpPr>
        <p:spPr>
          <a:xfrm>
            <a:off x="30768176" y="-228003"/>
            <a:ext cx="0" cy="22800960"/>
          </a:xfrm>
          <a:prstGeom prst="straightConnector1">
            <a:avLst/>
          </a:prstGeom>
          <a:noFill/>
          <a:ln w="9525" cap="flat" cmpd="sng">
            <a:solidFill>
              <a:srgbClr val="A5A5A5"/>
            </a:solidFill>
            <a:prstDash val="solid"/>
            <a:round/>
            <a:headEnd type="none" w="sm" len="sm"/>
            <a:tailEnd type="none" w="sm" len="sm"/>
          </a:ln>
        </p:spPr>
      </p:cxnSp>
      <p:sp>
        <p:nvSpPr>
          <p:cNvPr id="307" name="Google Shape;307;g346cbaeeadc_0_519"/>
          <p:cNvSpPr txBox="1"/>
          <p:nvPr/>
        </p:nvSpPr>
        <p:spPr>
          <a:xfrm>
            <a:off x="2600960" y="19133227"/>
            <a:ext cx="27702720" cy="1477198"/>
          </a:xfrm>
          <a:prstGeom prst="rect">
            <a:avLst/>
          </a:prstGeom>
          <a:noFill/>
          <a:ln>
            <a:noFill/>
          </a:ln>
        </p:spPr>
        <p:txBody>
          <a:bodyPr spcFirstLastPara="1" wrap="square" lIns="292480" tIns="146240" rIns="292480" bIns="146240" anchor="t" anchorCtr="0">
            <a:spAutoFit/>
          </a:bodyPr>
          <a:lstStyle/>
          <a:p>
            <a:pPr marL="975360" indent="-975360" defTabSz="2926080">
              <a:buClr>
                <a:srgbClr val="000000"/>
              </a:buClr>
              <a:buSzPts val="1200"/>
            </a:pPr>
            <a:r>
              <a:rPr lang="en-US" sz="3840" kern="0">
                <a:solidFill>
                  <a:srgbClr val="0C0C0C"/>
                </a:solidFill>
                <a:latin typeface="Montserrat"/>
                <a:ea typeface="Montserrat"/>
                <a:cs typeface="Montserrat"/>
                <a:sym typeface="Montserrat"/>
              </a:rPr>
              <a:t>Castigliego, J., Alisalad, S., Stanton &amp;  E. (2021). When heating with gas costs more. Applied Economics Clinic.  </a:t>
            </a:r>
            <a:r>
              <a:rPr lang="en-US" sz="3840" u="sng" kern="0">
                <a:solidFill>
                  <a:srgbClr val="0000FF"/>
                </a:solidFill>
                <a:latin typeface="Montserrat"/>
                <a:ea typeface="Montserrat"/>
                <a:cs typeface="Montserrat"/>
                <a:sym typeface="Montserrat"/>
                <a:hlinkClick r:id="rId3"/>
              </a:rPr>
              <a:t>https://aeclinic.org/publicationpages/2021/01/13/inflection-point-when-heating-with-gas-costs-more</a:t>
            </a:r>
            <a:r>
              <a:rPr lang="en-US" sz="3840" kern="0">
                <a:solidFill>
                  <a:srgbClr val="0C0C0C"/>
                </a:solidFill>
                <a:latin typeface="Montserrat"/>
                <a:ea typeface="Montserrat"/>
                <a:cs typeface="Montserrat"/>
                <a:sym typeface="Montserrat"/>
              </a:rPr>
              <a:t> </a:t>
            </a:r>
            <a:endParaRPr sz="3840" kern="0">
              <a:solidFill>
                <a:srgbClr val="0C0C0C"/>
              </a:solidFill>
              <a:latin typeface="Montserrat"/>
              <a:ea typeface="Montserrat"/>
              <a:cs typeface="Montserrat"/>
              <a:sym typeface="Montserrat"/>
            </a:endParaRPr>
          </a:p>
        </p:txBody>
      </p:sp>
      <p:pic>
        <p:nvPicPr>
          <p:cNvPr id="308" name="Google Shape;308;g346cbaeeadc_0_519"/>
          <p:cNvPicPr preferRelativeResize="0"/>
          <p:nvPr/>
        </p:nvPicPr>
        <p:blipFill rotWithShape="1">
          <a:blip r:embed="rId4">
            <a:alphaModFix/>
          </a:blip>
          <a:srcRect/>
          <a:stretch/>
        </p:blipFill>
        <p:spPr>
          <a:xfrm>
            <a:off x="2545387" y="3806667"/>
            <a:ext cx="25559466" cy="13170134"/>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cxnSp>
        <p:nvCxnSpPr>
          <p:cNvPr id="314" name="Google Shape;314;g346cbaeeadc_0_748"/>
          <p:cNvCxnSpPr/>
          <p:nvPr/>
        </p:nvCxnSpPr>
        <p:spPr>
          <a:xfrm>
            <a:off x="30768176" y="-227997"/>
            <a:ext cx="0" cy="22800960"/>
          </a:xfrm>
          <a:prstGeom prst="straightConnector1">
            <a:avLst/>
          </a:prstGeom>
          <a:noFill/>
          <a:ln w="9525" cap="flat" cmpd="sng">
            <a:solidFill>
              <a:srgbClr val="A5A5A5"/>
            </a:solidFill>
            <a:prstDash val="solid"/>
            <a:round/>
            <a:headEnd type="none" w="sm" len="sm"/>
            <a:tailEnd type="none" w="sm" len="sm"/>
          </a:ln>
        </p:spPr>
      </p:cxnSp>
      <p:sp>
        <p:nvSpPr>
          <p:cNvPr id="315" name="Google Shape;315;g346cbaeeadc_0_748"/>
          <p:cNvSpPr txBox="1"/>
          <p:nvPr/>
        </p:nvSpPr>
        <p:spPr>
          <a:xfrm>
            <a:off x="30876931" y="1233974"/>
            <a:ext cx="7650240" cy="3958080"/>
          </a:xfrm>
          <a:prstGeom prst="rect">
            <a:avLst/>
          </a:prstGeom>
          <a:noFill/>
          <a:ln>
            <a:noFill/>
          </a:ln>
        </p:spPr>
        <p:txBody>
          <a:bodyPr spcFirstLastPara="1" wrap="square" lIns="390000" tIns="390000" rIns="390000" bIns="390000" anchor="t" anchorCtr="0">
            <a:noAutofit/>
          </a:bodyPr>
          <a:lstStyle/>
          <a:p>
            <a:pPr defTabSz="2926080">
              <a:buClr>
                <a:srgbClr val="000000"/>
              </a:buClr>
              <a:buSzPts val="1900"/>
            </a:pPr>
            <a:r>
              <a:rPr lang="en-US" sz="6080" kern="0">
                <a:solidFill>
                  <a:srgbClr val="000000"/>
                </a:solidFill>
                <a:latin typeface="Montserrat Light"/>
                <a:ea typeface="Montserrat Light"/>
                <a:cs typeface="Montserrat Light"/>
                <a:sym typeface="Montserrat Light"/>
              </a:rPr>
              <a:t>The Falcon Curve</a:t>
            </a:r>
            <a:endParaRPr sz="6080" kern="0">
              <a:solidFill>
                <a:srgbClr val="000000"/>
              </a:solidFill>
              <a:latin typeface="Montserrat Light"/>
              <a:ea typeface="Montserrat Light"/>
              <a:cs typeface="Montserrat Light"/>
              <a:sym typeface="Montserrat Light"/>
            </a:endParaRPr>
          </a:p>
          <a:p>
            <a:pPr defTabSz="2926080">
              <a:buClr>
                <a:srgbClr val="000000"/>
              </a:buClr>
              <a:buSzPts val="1900"/>
            </a:pPr>
            <a:r>
              <a:rPr lang="en-US" sz="6080" kern="0">
                <a:solidFill>
                  <a:srgbClr val="000000"/>
                </a:solidFill>
                <a:latin typeface="Montserrat Light"/>
                <a:ea typeface="Montserrat Light"/>
                <a:cs typeface="Montserrat Light"/>
                <a:sym typeface="Montserrat Light"/>
              </a:rPr>
              <a:t>Showing future U.S. Building Electric Use</a:t>
            </a:r>
            <a:endParaRPr sz="6080" kern="0">
              <a:solidFill>
                <a:srgbClr val="000000"/>
              </a:solidFill>
              <a:latin typeface="Montserrat Light"/>
              <a:ea typeface="Montserrat Light"/>
              <a:cs typeface="Montserrat Light"/>
              <a:sym typeface="Montserrat Light"/>
            </a:endParaRPr>
          </a:p>
          <a:p>
            <a:pPr defTabSz="2926080">
              <a:buClr>
                <a:srgbClr val="000000"/>
              </a:buClr>
              <a:buSzPts val="2100"/>
            </a:pPr>
            <a:endParaRPr sz="6720" kern="0">
              <a:solidFill>
                <a:srgbClr val="000000"/>
              </a:solidFill>
              <a:latin typeface="Montserrat"/>
              <a:ea typeface="Montserrat"/>
              <a:cs typeface="Montserrat"/>
              <a:sym typeface="Montserrat"/>
            </a:endParaRPr>
          </a:p>
          <a:p>
            <a:pPr defTabSz="2926080">
              <a:buClr>
                <a:srgbClr val="000000"/>
              </a:buClr>
              <a:buSzPts val="2100"/>
            </a:pPr>
            <a:r>
              <a:rPr lang="en-US" sz="6720" kern="0">
                <a:solidFill>
                  <a:srgbClr val="000000"/>
                </a:solidFill>
                <a:latin typeface="Montserrat"/>
                <a:ea typeface="Montserrat"/>
                <a:cs typeface="Montserrat"/>
                <a:sym typeface="Montserrat"/>
              </a:rPr>
              <a:t>The efficiency of the technology matters at scale and drives grid impacts and integrated cost impacts.</a:t>
            </a:r>
            <a:endParaRPr sz="6080" kern="0">
              <a:solidFill>
                <a:srgbClr val="000000"/>
              </a:solidFill>
              <a:latin typeface="Montserrat"/>
              <a:ea typeface="Montserrat"/>
              <a:cs typeface="Montserrat"/>
              <a:sym typeface="Montserrat"/>
            </a:endParaRPr>
          </a:p>
        </p:txBody>
      </p:sp>
      <p:pic>
        <p:nvPicPr>
          <p:cNvPr id="316" name="Google Shape;316;g346cbaeeadc_0_748"/>
          <p:cNvPicPr preferRelativeResize="0"/>
          <p:nvPr/>
        </p:nvPicPr>
        <p:blipFill rotWithShape="1">
          <a:blip r:embed="rId3">
            <a:alphaModFix/>
          </a:blip>
          <a:srcRect l="8014" t="12788" r="18391" b="14467"/>
          <a:stretch/>
        </p:blipFill>
        <p:spPr>
          <a:xfrm>
            <a:off x="2773282" y="1952589"/>
            <a:ext cx="15978877" cy="18040422"/>
          </a:xfrm>
          <a:prstGeom prst="rect">
            <a:avLst/>
          </a:prstGeom>
          <a:noFill/>
          <a:ln>
            <a:noFill/>
          </a:ln>
        </p:spPr>
      </p:pic>
      <p:sp>
        <p:nvSpPr>
          <p:cNvPr id="317" name="Google Shape;317;g346cbaeeadc_0_748"/>
          <p:cNvSpPr txBox="1"/>
          <p:nvPr/>
        </p:nvSpPr>
        <p:spPr>
          <a:xfrm>
            <a:off x="3552534" y="22572694"/>
            <a:ext cx="17875200" cy="935512"/>
          </a:xfrm>
          <a:prstGeom prst="rect">
            <a:avLst/>
          </a:prstGeom>
          <a:noFill/>
          <a:ln>
            <a:noFill/>
          </a:ln>
        </p:spPr>
        <p:txBody>
          <a:bodyPr spcFirstLastPara="1" wrap="square" lIns="292560" tIns="146240" rIns="292560" bIns="146240" anchor="t" anchorCtr="0">
            <a:spAutoFit/>
          </a:bodyPr>
          <a:lstStyle/>
          <a:p>
            <a:pPr defTabSz="2926080">
              <a:buClr>
                <a:srgbClr val="000000"/>
              </a:buClr>
              <a:buSzPts val="1300"/>
            </a:pPr>
            <a:r>
              <a:rPr lang="en-US" sz="4160" u="sng" kern="0">
                <a:solidFill>
                  <a:srgbClr val="23527C"/>
                </a:solidFill>
                <a:latin typeface="Roboto"/>
                <a:ea typeface="Roboto"/>
                <a:cs typeface="Roboto"/>
                <a:sym typeface="Roboto"/>
                <a:hlinkClick r:id="rId4">
                  <a:extLst>
                    <a:ext uri="{A12FA001-AC4F-418D-AE19-62706E023703}">
                      <ahyp:hlinkClr xmlns:ahyp="http://schemas.microsoft.com/office/drawing/2018/hyperlinkcolor" val="tx"/>
                    </a:ext>
                  </a:extLst>
                </a:hlinkClick>
              </a:rPr>
              <a:t>https://doi.org/10.2172/2224191</a:t>
            </a:r>
            <a:endParaRPr sz="2880" kern="0">
              <a:solidFill>
                <a:srgbClr val="000000"/>
              </a:solidFill>
              <a:latin typeface="Montserrat Thin"/>
              <a:ea typeface="Montserrat Thin"/>
              <a:cs typeface="Montserrat Thin"/>
              <a:sym typeface="Montserrat Thin"/>
            </a:endParaRPr>
          </a:p>
        </p:txBody>
      </p:sp>
      <p:sp>
        <p:nvSpPr>
          <p:cNvPr id="318" name="Google Shape;318;g346cbaeeadc_0_748"/>
          <p:cNvSpPr txBox="1"/>
          <p:nvPr/>
        </p:nvSpPr>
        <p:spPr>
          <a:xfrm>
            <a:off x="1100374" y="19761070"/>
            <a:ext cx="29667840" cy="1871152"/>
          </a:xfrm>
          <a:prstGeom prst="rect">
            <a:avLst/>
          </a:prstGeom>
          <a:noFill/>
          <a:ln>
            <a:noFill/>
          </a:ln>
        </p:spPr>
        <p:txBody>
          <a:bodyPr spcFirstLastPara="1" wrap="square" lIns="390080" tIns="390080" rIns="390080" bIns="390080" anchor="t" anchorCtr="0">
            <a:spAutoFit/>
          </a:bodyPr>
          <a:lstStyle/>
          <a:p>
            <a:pPr marL="1219165" indent="-1219165" defTabSz="2926080">
              <a:buClr>
                <a:srgbClr val="000000"/>
              </a:buClr>
              <a:buSzPts val="1100"/>
            </a:pPr>
            <a:r>
              <a:rPr lang="en-US" sz="3520" kern="0">
                <a:solidFill>
                  <a:srgbClr val="3A3A3A"/>
                </a:solidFill>
                <a:highlight>
                  <a:srgbClr val="FFFFFF"/>
                </a:highlight>
                <a:latin typeface="Lato Light"/>
                <a:ea typeface="Lato Light"/>
                <a:cs typeface="Lato Light"/>
                <a:sym typeface="Lato Light"/>
              </a:rPr>
              <a:t>Buonocore, J. J., Salimifard, P., Magavi, Z., &amp; Allen, J. G. (2022). Inefficient Building Electrification Will Require Massive Buildout of Renewable Energy and Seasonal Energy Storage. </a:t>
            </a:r>
            <a:r>
              <a:rPr lang="en-US" sz="3520" i="1" kern="0">
                <a:solidFill>
                  <a:srgbClr val="3A3A3A"/>
                </a:solidFill>
                <a:highlight>
                  <a:srgbClr val="FFFFFF"/>
                </a:highlight>
                <a:latin typeface="Lato Light"/>
                <a:ea typeface="Lato Light"/>
                <a:cs typeface="Lato Light"/>
                <a:sym typeface="Lato Light"/>
              </a:rPr>
              <a:t>Scientific Reports</a:t>
            </a:r>
            <a:r>
              <a:rPr lang="en-US" sz="3520" kern="0">
                <a:solidFill>
                  <a:srgbClr val="3A3A3A"/>
                </a:solidFill>
                <a:highlight>
                  <a:srgbClr val="FFFFFF"/>
                </a:highlight>
                <a:latin typeface="Lato Light"/>
                <a:ea typeface="Lato Light"/>
                <a:cs typeface="Lato Light"/>
                <a:sym typeface="Lato Light"/>
              </a:rPr>
              <a:t>, </a:t>
            </a:r>
            <a:r>
              <a:rPr lang="en-US" sz="3520" i="1" kern="0">
                <a:solidFill>
                  <a:srgbClr val="3A3A3A"/>
                </a:solidFill>
                <a:highlight>
                  <a:srgbClr val="FFFFFF"/>
                </a:highlight>
                <a:latin typeface="Lato Light"/>
                <a:ea typeface="Lato Light"/>
                <a:cs typeface="Lato Light"/>
                <a:sym typeface="Lato Light"/>
              </a:rPr>
              <a:t>12</a:t>
            </a:r>
            <a:r>
              <a:rPr lang="en-US" sz="3520" kern="0">
                <a:solidFill>
                  <a:srgbClr val="3A3A3A"/>
                </a:solidFill>
                <a:highlight>
                  <a:srgbClr val="FFFFFF"/>
                </a:highlight>
                <a:latin typeface="Lato Light"/>
                <a:ea typeface="Lato Light"/>
                <a:cs typeface="Lato Light"/>
                <a:sym typeface="Lato Light"/>
              </a:rPr>
              <a:t>(1), 11931–11931. </a:t>
            </a:r>
            <a:r>
              <a:rPr lang="en-US" sz="3520" u="sng" kern="0">
                <a:solidFill>
                  <a:srgbClr val="0000FF"/>
                </a:solidFill>
                <a:highlight>
                  <a:srgbClr val="FFFFFF"/>
                </a:highlight>
                <a:latin typeface="Lato Light"/>
                <a:ea typeface="Lato Light"/>
                <a:cs typeface="Lato Light"/>
                <a:sym typeface="Lato Light"/>
                <a:hlinkClick r:id="rId5"/>
              </a:rPr>
              <a:t>https://doi.org/10.1038/s41598-022-15628-2</a:t>
            </a:r>
            <a:r>
              <a:rPr lang="en-US" sz="3520" kern="0">
                <a:solidFill>
                  <a:srgbClr val="3A3A3A"/>
                </a:solidFill>
                <a:highlight>
                  <a:srgbClr val="FFFFFF"/>
                </a:highlight>
                <a:latin typeface="Lato Light"/>
                <a:ea typeface="Lato Light"/>
                <a:cs typeface="Lato Light"/>
                <a:sym typeface="Lato Light"/>
              </a:rPr>
              <a:t> </a:t>
            </a:r>
            <a:endParaRPr sz="4800" kern="0">
              <a:solidFill>
                <a:srgbClr val="000000"/>
              </a:solidFill>
              <a:latin typeface="Lato Light"/>
              <a:ea typeface="Lato Light"/>
              <a:cs typeface="Lato Light"/>
              <a:sym typeface="Lato Light"/>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58"/>
        <p:cNvGrpSpPr/>
        <p:nvPr/>
      </p:nvGrpSpPr>
      <p:grpSpPr>
        <a:xfrm>
          <a:off x="0" y="0"/>
          <a:ext cx="0" cy="0"/>
          <a:chOff x="0" y="0"/>
          <a:chExt cx="0" cy="0"/>
        </a:xfrm>
      </p:grpSpPr>
      <p:sp>
        <p:nvSpPr>
          <p:cNvPr id="459" name="Google Shape;459;g35c202e54d7_0_935"/>
          <p:cNvSpPr/>
          <p:nvPr/>
        </p:nvSpPr>
        <p:spPr>
          <a:xfrm>
            <a:off x="18785814" y="14396506"/>
            <a:ext cx="4119360" cy="4181760"/>
          </a:xfrm>
          <a:prstGeom prst="ellipse">
            <a:avLst/>
          </a:prstGeom>
          <a:noFill/>
          <a:ln w="9525" cap="flat" cmpd="sng">
            <a:solidFill>
              <a:srgbClr val="BCBCBC"/>
            </a:solidFill>
            <a:prstDash val="solid"/>
            <a:round/>
            <a:headEnd type="none" w="sm" len="sm"/>
            <a:tailEnd type="none" w="sm" len="sm"/>
          </a:ln>
        </p:spPr>
        <p:txBody>
          <a:bodyPr spcFirstLastPara="1" wrap="square" lIns="390080" tIns="390080" rIns="390080" bIns="390080" anchor="ctr" anchorCtr="0">
            <a:noAutofit/>
          </a:bodyPr>
          <a:lstStyle/>
          <a:p>
            <a:pPr algn="ctr" defTabSz="2926080">
              <a:buClr>
                <a:srgbClr val="000000"/>
              </a:buClr>
            </a:pPr>
            <a:endParaRPr sz="5974" kern="0">
              <a:solidFill>
                <a:srgbClr val="000000"/>
              </a:solidFill>
              <a:latin typeface="Arial"/>
              <a:ea typeface="Arial"/>
              <a:cs typeface="Arial"/>
              <a:sym typeface="Arial"/>
            </a:endParaRPr>
          </a:p>
        </p:txBody>
      </p:sp>
      <p:sp>
        <p:nvSpPr>
          <p:cNvPr id="460" name="Google Shape;460;g35c202e54d7_0_935"/>
          <p:cNvSpPr/>
          <p:nvPr/>
        </p:nvSpPr>
        <p:spPr>
          <a:xfrm>
            <a:off x="7882150" y="14390320"/>
            <a:ext cx="4119360" cy="4181760"/>
          </a:xfrm>
          <a:prstGeom prst="ellipse">
            <a:avLst/>
          </a:prstGeom>
          <a:noFill/>
          <a:ln w="9525" cap="flat" cmpd="sng">
            <a:solidFill>
              <a:srgbClr val="BCBCBC"/>
            </a:solidFill>
            <a:prstDash val="solid"/>
            <a:round/>
            <a:headEnd type="none" w="sm" len="sm"/>
            <a:tailEnd type="none" w="sm" len="sm"/>
          </a:ln>
        </p:spPr>
        <p:txBody>
          <a:bodyPr spcFirstLastPara="1" wrap="square" lIns="390080" tIns="390080" rIns="390080" bIns="390080" anchor="ctr" anchorCtr="0">
            <a:noAutofit/>
          </a:bodyPr>
          <a:lstStyle/>
          <a:p>
            <a:pPr algn="ctr" defTabSz="2926080">
              <a:buClr>
                <a:srgbClr val="000000"/>
              </a:buClr>
            </a:pPr>
            <a:endParaRPr sz="5974" kern="0">
              <a:solidFill>
                <a:srgbClr val="000000"/>
              </a:solidFill>
              <a:latin typeface="Arial"/>
              <a:ea typeface="Arial"/>
              <a:cs typeface="Arial"/>
              <a:sym typeface="Arial"/>
            </a:endParaRPr>
          </a:p>
        </p:txBody>
      </p:sp>
      <p:sp>
        <p:nvSpPr>
          <p:cNvPr id="461" name="Google Shape;461;g35c202e54d7_0_935"/>
          <p:cNvSpPr/>
          <p:nvPr/>
        </p:nvSpPr>
        <p:spPr>
          <a:xfrm>
            <a:off x="23306858" y="6385344"/>
            <a:ext cx="4119360" cy="4181760"/>
          </a:xfrm>
          <a:prstGeom prst="ellipse">
            <a:avLst/>
          </a:prstGeom>
          <a:noFill/>
          <a:ln w="9525" cap="flat" cmpd="sng">
            <a:solidFill>
              <a:srgbClr val="BCBCBC"/>
            </a:solidFill>
            <a:prstDash val="solid"/>
            <a:round/>
            <a:headEnd type="none" w="sm" len="sm"/>
            <a:tailEnd type="none" w="sm" len="sm"/>
          </a:ln>
        </p:spPr>
        <p:txBody>
          <a:bodyPr spcFirstLastPara="1" wrap="square" lIns="390080" tIns="390080" rIns="390080" bIns="390080" anchor="ctr" anchorCtr="0">
            <a:noAutofit/>
          </a:bodyPr>
          <a:lstStyle/>
          <a:p>
            <a:pPr algn="ctr" defTabSz="2926080">
              <a:buClr>
                <a:srgbClr val="000000"/>
              </a:buClr>
            </a:pPr>
            <a:endParaRPr sz="5974" kern="0">
              <a:solidFill>
                <a:srgbClr val="000000"/>
              </a:solidFill>
              <a:latin typeface="Arial"/>
              <a:ea typeface="Arial"/>
              <a:cs typeface="Arial"/>
              <a:sym typeface="Arial"/>
            </a:endParaRPr>
          </a:p>
        </p:txBody>
      </p:sp>
      <p:pic>
        <p:nvPicPr>
          <p:cNvPr id="462" name="Google Shape;462;g35c202e54d7_0_935"/>
          <p:cNvPicPr preferRelativeResize="0"/>
          <p:nvPr/>
        </p:nvPicPr>
        <p:blipFill rotWithShape="1">
          <a:blip r:embed="rId3">
            <a:alphaModFix/>
          </a:blip>
          <a:srcRect/>
          <a:stretch/>
        </p:blipFill>
        <p:spPr>
          <a:xfrm>
            <a:off x="3571725" y="7285744"/>
            <a:ext cx="3509171" cy="3111910"/>
          </a:xfrm>
          <a:prstGeom prst="rect">
            <a:avLst/>
          </a:prstGeom>
          <a:noFill/>
          <a:ln>
            <a:noFill/>
          </a:ln>
        </p:spPr>
      </p:pic>
      <p:pic>
        <p:nvPicPr>
          <p:cNvPr id="463" name="Google Shape;463;g35c202e54d7_0_935"/>
          <p:cNvPicPr preferRelativeResize="0"/>
          <p:nvPr/>
        </p:nvPicPr>
        <p:blipFill rotWithShape="1">
          <a:blip r:embed="rId4">
            <a:alphaModFix/>
          </a:blip>
          <a:srcRect/>
          <a:stretch/>
        </p:blipFill>
        <p:spPr>
          <a:xfrm>
            <a:off x="13636976" y="7456088"/>
            <a:ext cx="3509120" cy="2431510"/>
          </a:xfrm>
          <a:prstGeom prst="rect">
            <a:avLst/>
          </a:prstGeom>
          <a:noFill/>
          <a:ln>
            <a:noFill/>
          </a:ln>
        </p:spPr>
      </p:pic>
      <p:sp>
        <p:nvSpPr>
          <p:cNvPr id="464" name="Google Shape;464;g35c202e54d7_0_935"/>
          <p:cNvSpPr/>
          <p:nvPr/>
        </p:nvSpPr>
        <p:spPr>
          <a:xfrm>
            <a:off x="3266774" y="6398349"/>
            <a:ext cx="4119360" cy="4181760"/>
          </a:xfrm>
          <a:prstGeom prst="ellipse">
            <a:avLst/>
          </a:prstGeom>
          <a:noFill/>
          <a:ln w="9525" cap="flat" cmpd="sng">
            <a:solidFill>
              <a:srgbClr val="BCBCBC"/>
            </a:solidFill>
            <a:prstDash val="solid"/>
            <a:round/>
            <a:headEnd type="none" w="sm" len="sm"/>
            <a:tailEnd type="none" w="sm" len="sm"/>
          </a:ln>
        </p:spPr>
        <p:txBody>
          <a:bodyPr spcFirstLastPara="1" wrap="square" lIns="390080" tIns="390080" rIns="390080" bIns="390080" anchor="ctr" anchorCtr="0">
            <a:noAutofit/>
          </a:bodyPr>
          <a:lstStyle/>
          <a:p>
            <a:pPr algn="ctr" defTabSz="2926080">
              <a:buClr>
                <a:srgbClr val="000000"/>
              </a:buClr>
            </a:pPr>
            <a:endParaRPr sz="5974" kern="0">
              <a:solidFill>
                <a:srgbClr val="000000"/>
              </a:solidFill>
              <a:latin typeface="Arial"/>
              <a:ea typeface="Arial"/>
              <a:cs typeface="Arial"/>
              <a:sym typeface="Arial"/>
            </a:endParaRPr>
          </a:p>
        </p:txBody>
      </p:sp>
      <p:cxnSp>
        <p:nvCxnSpPr>
          <p:cNvPr id="465" name="Google Shape;465;g35c202e54d7_0_935"/>
          <p:cNvCxnSpPr/>
          <p:nvPr/>
        </p:nvCxnSpPr>
        <p:spPr>
          <a:xfrm>
            <a:off x="30768176" y="-227997"/>
            <a:ext cx="0" cy="22800960"/>
          </a:xfrm>
          <a:prstGeom prst="straightConnector1">
            <a:avLst/>
          </a:prstGeom>
          <a:noFill/>
          <a:ln w="9525" cap="flat" cmpd="sng">
            <a:solidFill>
              <a:srgbClr val="A5A5A5"/>
            </a:solidFill>
            <a:prstDash val="solid"/>
            <a:round/>
            <a:headEnd type="none" w="sm" len="sm"/>
            <a:tailEnd type="none" w="sm" len="sm"/>
          </a:ln>
        </p:spPr>
      </p:cxnSp>
      <p:sp>
        <p:nvSpPr>
          <p:cNvPr id="466" name="Google Shape;466;g35c202e54d7_0_935"/>
          <p:cNvSpPr txBox="1"/>
          <p:nvPr/>
        </p:nvSpPr>
        <p:spPr>
          <a:xfrm>
            <a:off x="30876928" y="1233971"/>
            <a:ext cx="7650240" cy="3958080"/>
          </a:xfrm>
          <a:prstGeom prst="rect">
            <a:avLst/>
          </a:prstGeom>
          <a:noFill/>
          <a:ln>
            <a:noFill/>
          </a:ln>
        </p:spPr>
        <p:txBody>
          <a:bodyPr spcFirstLastPara="1" wrap="square" lIns="389920" tIns="389920" rIns="389920" bIns="389920" anchor="t" anchorCtr="0">
            <a:noAutofit/>
          </a:bodyPr>
          <a:lstStyle/>
          <a:p>
            <a:pPr defTabSz="2926080">
              <a:buClr>
                <a:srgbClr val="000000"/>
              </a:buClr>
            </a:pPr>
            <a:r>
              <a:rPr lang="en-US" sz="5974" kern="0">
                <a:solidFill>
                  <a:srgbClr val="000000"/>
                </a:solidFill>
                <a:latin typeface="Montserrat"/>
                <a:ea typeface="Montserrat"/>
                <a:cs typeface="Montserrat"/>
                <a:sym typeface="Montserrat"/>
              </a:rPr>
              <a:t>ELECTRIC GRID IMPACT of Geothermal Heating &amp; Cooling ‘Mass’ Deployment</a:t>
            </a:r>
            <a:endParaRPr sz="5974" kern="0">
              <a:solidFill>
                <a:srgbClr val="000000"/>
              </a:solidFill>
              <a:latin typeface="Montserrat Light"/>
              <a:ea typeface="Montserrat Light"/>
              <a:cs typeface="Montserrat Light"/>
              <a:sym typeface="Montserrat Light"/>
            </a:endParaRPr>
          </a:p>
          <a:p>
            <a:pPr defTabSz="2926080">
              <a:buClr>
                <a:srgbClr val="000000"/>
              </a:buClr>
            </a:pPr>
            <a:endParaRPr sz="5974" kern="0">
              <a:solidFill>
                <a:srgbClr val="000000"/>
              </a:solidFill>
              <a:latin typeface="Montserrat"/>
              <a:ea typeface="Montserrat"/>
              <a:cs typeface="Montserrat"/>
              <a:sym typeface="Montserrat"/>
            </a:endParaRPr>
          </a:p>
        </p:txBody>
      </p:sp>
      <p:sp>
        <p:nvSpPr>
          <p:cNvPr id="467" name="Google Shape;467;g35c202e54d7_0_935"/>
          <p:cNvSpPr txBox="1"/>
          <p:nvPr/>
        </p:nvSpPr>
        <p:spPr>
          <a:xfrm>
            <a:off x="2462925" y="19553200"/>
            <a:ext cx="28093440" cy="1969256"/>
          </a:xfrm>
          <a:prstGeom prst="rect">
            <a:avLst/>
          </a:prstGeom>
          <a:noFill/>
          <a:ln>
            <a:noFill/>
          </a:ln>
        </p:spPr>
        <p:txBody>
          <a:bodyPr spcFirstLastPara="1" wrap="square" lIns="292560" tIns="146240" rIns="292560" bIns="146240" anchor="t" anchorCtr="0">
            <a:spAutoFit/>
          </a:bodyPr>
          <a:lstStyle/>
          <a:p>
            <a:pPr marL="468160" indent="-468160" defTabSz="2926080">
              <a:buClr>
                <a:srgbClr val="000000"/>
              </a:buClr>
            </a:pPr>
            <a:r>
              <a:rPr lang="en-US" sz="3626" kern="0">
                <a:solidFill>
                  <a:srgbClr val="000000"/>
                </a:solidFill>
                <a:latin typeface="Lato Hairline"/>
                <a:ea typeface="Lato Hairline"/>
                <a:cs typeface="Lato Hairline"/>
                <a:sym typeface="Lato Hairline"/>
              </a:rPr>
              <a:t>Liu, X.,  Ho, J.,  Winick, J., Porse, S., Lian, J., Wang, X.,, Liu, W.,, Malhotra, M., Li, Y.,, &amp; Anand, J.,. Grid Cost and Total Emissions Reductions Through Mass Deployment of Geothermal Heat Pumps for Building Heating and Cooling Electrification in the United States. United States. ht</a:t>
            </a:r>
            <a:r>
              <a:rPr lang="en-US" sz="3626" u="sng" kern="0">
                <a:solidFill>
                  <a:srgbClr val="000000"/>
                </a:solidFill>
                <a:latin typeface="Lato Hairline"/>
                <a:ea typeface="Lato Hairline"/>
                <a:cs typeface="Lato Hairline"/>
                <a:sym typeface="Lato Hairline"/>
                <a:hlinkClick r:id="rId5">
                  <a:extLst>
                    <a:ext uri="{A12FA001-AC4F-418D-AE19-62706E023703}">
                      <ahyp:hlinkClr xmlns:ahyp="http://schemas.microsoft.com/office/drawing/2018/hyperlinkcolor" val="tx"/>
                    </a:ext>
                  </a:extLst>
                </a:hlinkClick>
              </a:rPr>
              <a:t>tps://doi.org/10.2172/2224191</a:t>
            </a:r>
            <a:endParaRPr sz="3626" kern="0">
              <a:solidFill>
                <a:srgbClr val="000000"/>
              </a:solidFill>
              <a:latin typeface="Lato Hairline"/>
              <a:ea typeface="Lato Hairline"/>
              <a:cs typeface="Lato Hairline"/>
              <a:sym typeface="Lato Hairline"/>
            </a:endParaRPr>
          </a:p>
        </p:txBody>
      </p:sp>
      <p:sp>
        <p:nvSpPr>
          <p:cNvPr id="468" name="Google Shape;468;g35c202e54d7_0_935"/>
          <p:cNvSpPr txBox="1"/>
          <p:nvPr/>
        </p:nvSpPr>
        <p:spPr>
          <a:xfrm>
            <a:off x="2462934" y="4018890"/>
            <a:ext cx="5726400" cy="1707133"/>
          </a:xfrm>
          <a:prstGeom prst="rect">
            <a:avLst/>
          </a:prstGeom>
          <a:noFill/>
          <a:ln>
            <a:noFill/>
          </a:ln>
        </p:spPr>
        <p:txBody>
          <a:bodyPr spcFirstLastPara="1" wrap="square" lIns="390080" tIns="390080" rIns="390080" bIns="390080" anchor="t" anchorCtr="0">
            <a:spAutoFit/>
          </a:bodyPr>
          <a:lstStyle/>
          <a:p>
            <a:pPr defTabSz="2926080">
              <a:buClr>
                <a:srgbClr val="000000"/>
              </a:buClr>
            </a:pPr>
            <a:r>
              <a:rPr lang="en-US" sz="5974" kern="0" cap="small">
                <a:solidFill>
                  <a:srgbClr val="000000"/>
                </a:solidFill>
                <a:latin typeface="Montserrat Medium"/>
                <a:ea typeface="Montserrat Medium"/>
                <a:cs typeface="Montserrat Medium"/>
                <a:sym typeface="Montserrat Medium"/>
              </a:rPr>
              <a:t>CO2e SAVED</a:t>
            </a:r>
            <a:endParaRPr sz="5974" kern="0">
              <a:solidFill>
                <a:srgbClr val="000000"/>
              </a:solidFill>
              <a:latin typeface="Arial"/>
              <a:ea typeface="Arial"/>
              <a:cs typeface="Arial"/>
              <a:sym typeface="Arial"/>
            </a:endParaRPr>
          </a:p>
        </p:txBody>
      </p:sp>
      <p:sp>
        <p:nvSpPr>
          <p:cNvPr id="469" name="Google Shape;469;g35c202e54d7_0_935"/>
          <p:cNvSpPr txBox="1"/>
          <p:nvPr/>
        </p:nvSpPr>
        <p:spPr>
          <a:xfrm>
            <a:off x="9766794" y="4069875"/>
            <a:ext cx="10618560" cy="1707133"/>
          </a:xfrm>
          <a:prstGeom prst="rect">
            <a:avLst/>
          </a:prstGeom>
          <a:noFill/>
          <a:ln>
            <a:noFill/>
          </a:ln>
        </p:spPr>
        <p:txBody>
          <a:bodyPr spcFirstLastPara="1" wrap="square" lIns="390080" tIns="390080" rIns="390080" bIns="390080" anchor="t" anchorCtr="0">
            <a:spAutoFit/>
          </a:bodyPr>
          <a:lstStyle/>
          <a:p>
            <a:pPr algn="ctr" defTabSz="2926080">
              <a:buClr>
                <a:srgbClr val="000000"/>
              </a:buClr>
            </a:pPr>
            <a:r>
              <a:rPr lang="en-US" sz="5974" kern="0" cap="small">
                <a:solidFill>
                  <a:srgbClr val="000000"/>
                </a:solidFill>
                <a:latin typeface="Montserrat Medium"/>
                <a:ea typeface="Montserrat Medium"/>
                <a:cs typeface="Montserrat Medium"/>
                <a:sym typeface="Montserrat Medium"/>
              </a:rPr>
              <a:t>Fewer Transmission lines</a:t>
            </a:r>
            <a:endParaRPr sz="5974" kern="0">
              <a:solidFill>
                <a:srgbClr val="000000"/>
              </a:solidFill>
              <a:latin typeface="Arial"/>
              <a:ea typeface="Arial"/>
              <a:cs typeface="Arial"/>
              <a:sym typeface="Arial"/>
            </a:endParaRPr>
          </a:p>
        </p:txBody>
      </p:sp>
      <p:sp>
        <p:nvSpPr>
          <p:cNvPr id="470" name="Google Shape;470;g35c202e54d7_0_935"/>
          <p:cNvSpPr txBox="1"/>
          <p:nvPr/>
        </p:nvSpPr>
        <p:spPr>
          <a:xfrm>
            <a:off x="20276230" y="4047049"/>
            <a:ext cx="10630080" cy="1707133"/>
          </a:xfrm>
          <a:prstGeom prst="rect">
            <a:avLst/>
          </a:prstGeom>
          <a:noFill/>
          <a:ln>
            <a:noFill/>
          </a:ln>
        </p:spPr>
        <p:txBody>
          <a:bodyPr spcFirstLastPara="1" wrap="square" lIns="390080" tIns="390080" rIns="390080" bIns="390080" anchor="t" anchorCtr="0">
            <a:spAutoFit/>
          </a:bodyPr>
          <a:lstStyle/>
          <a:p>
            <a:pPr algn="ctr" defTabSz="2926080">
              <a:buClr>
                <a:srgbClr val="000000"/>
              </a:buClr>
            </a:pPr>
            <a:r>
              <a:rPr lang="en-US" sz="5974" kern="0" cap="small">
                <a:solidFill>
                  <a:srgbClr val="000000"/>
                </a:solidFill>
                <a:latin typeface="Montserrat Medium"/>
                <a:ea typeface="Montserrat Medium"/>
                <a:cs typeface="Montserrat Medium"/>
                <a:sym typeface="Montserrat Medium"/>
              </a:rPr>
              <a:t>Less Generation Needed</a:t>
            </a:r>
            <a:endParaRPr sz="5974" kern="0">
              <a:solidFill>
                <a:srgbClr val="000000"/>
              </a:solidFill>
              <a:latin typeface="Arial"/>
              <a:ea typeface="Arial"/>
              <a:cs typeface="Arial"/>
              <a:sym typeface="Arial"/>
            </a:endParaRPr>
          </a:p>
        </p:txBody>
      </p:sp>
      <p:pic>
        <p:nvPicPr>
          <p:cNvPr id="471" name="Google Shape;471;g35c202e54d7_0_935"/>
          <p:cNvPicPr preferRelativeResize="0"/>
          <p:nvPr/>
        </p:nvPicPr>
        <p:blipFill rotWithShape="1">
          <a:blip r:embed="rId6">
            <a:alphaModFix/>
          </a:blip>
          <a:srcRect/>
          <a:stretch/>
        </p:blipFill>
        <p:spPr>
          <a:xfrm>
            <a:off x="8591487" y="14938111"/>
            <a:ext cx="3111894" cy="3111894"/>
          </a:xfrm>
          <a:prstGeom prst="rect">
            <a:avLst/>
          </a:prstGeom>
          <a:noFill/>
          <a:ln>
            <a:noFill/>
          </a:ln>
        </p:spPr>
      </p:pic>
      <p:pic>
        <p:nvPicPr>
          <p:cNvPr id="472" name="Google Shape;472;g35c202e54d7_0_935"/>
          <p:cNvPicPr preferRelativeResize="0"/>
          <p:nvPr/>
        </p:nvPicPr>
        <p:blipFill rotWithShape="1">
          <a:blip r:embed="rId7">
            <a:alphaModFix/>
          </a:blip>
          <a:srcRect/>
          <a:stretch/>
        </p:blipFill>
        <p:spPr>
          <a:xfrm>
            <a:off x="19160269" y="14623651"/>
            <a:ext cx="3509120" cy="3509120"/>
          </a:xfrm>
          <a:prstGeom prst="rect">
            <a:avLst/>
          </a:prstGeom>
          <a:noFill/>
          <a:ln>
            <a:noFill/>
          </a:ln>
        </p:spPr>
      </p:pic>
      <p:pic>
        <p:nvPicPr>
          <p:cNvPr id="473" name="Google Shape;473;g35c202e54d7_0_935"/>
          <p:cNvPicPr preferRelativeResize="0"/>
          <p:nvPr/>
        </p:nvPicPr>
        <p:blipFill rotWithShape="1">
          <a:blip r:embed="rId8">
            <a:alphaModFix/>
          </a:blip>
          <a:srcRect/>
          <a:stretch/>
        </p:blipFill>
        <p:spPr>
          <a:xfrm>
            <a:off x="23846258" y="6679478"/>
            <a:ext cx="2981987" cy="2982080"/>
          </a:xfrm>
          <a:prstGeom prst="rect">
            <a:avLst/>
          </a:prstGeom>
          <a:noFill/>
          <a:ln>
            <a:noFill/>
          </a:ln>
        </p:spPr>
      </p:pic>
      <p:sp>
        <p:nvSpPr>
          <p:cNvPr id="474" name="Google Shape;474;g35c202e54d7_0_935"/>
          <p:cNvSpPr txBox="1"/>
          <p:nvPr/>
        </p:nvSpPr>
        <p:spPr>
          <a:xfrm>
            <a:off x="12239894" y="4940576"/>
            <a:ext cx="5726400" cy="1707133"/>
          </a:xfrm>
          <a:prstGeom prst="rect">
            <a:avLst/>
          </a:prstGeom>
          <a:noFill/>
          <a:ln>
            <a:noFill/>
          </a:ln>
        </p:spPr>
        <p:txBody>
          <a:bodyPr spcFirstLastPara="1" wrap="square" lIns="390080" tIns="390080" rIns="390080" bIns="390080" anchor="t" anchorCtr="0">
            <a:spAutoFit/>
          </a:bodyPr>
          <a:lstStyle/>
          <a:p>
            <a:pPr algn="ctr" defTabSz="2926080">
              <a:buClr>
                <a:srgbClr val="000000"/>
              </a:buClr>
            </a:pPr>
            <a:r>
              <a:rPr lang="en-US" sz="5974" kern="0">
                <a:solidFill>
                  <a:srgbClr val="7F7F7F"/>
                </a:solidFill>
                <a:latin typeface="Lato Light"/>
                <a:ea typeface="Lato Light"/>
                <a:cs typeface="Lato Light"/>
                <a:sym typeface="Lato Light"/>
              </a:rPr>
              <a:t>38% reduction</a:t>
            </a:r>
            <a:endParaRPr sz="5974" kern="0">
              <a:solidFill>
                <a:srgbClr val="7F7F7F"/>
              </a:solidFill>
              <a:latin typeface="Lato Light"/>
              <a:ea typeface="Lato Light"/>
              <a:cs typeface="Lato Light"/>
              <a:sym typeface="Lato Light"/>
            </a:endParaRPr>
          </a:p>
        </p:txBody>
      </p:sp>
      <p:sp>
        <p:nvSpPr>
          <p:cNvPr id="475" name="Google Shape;475;g35c202e54d7_0_935"/>
          <p:cNvSpPr txBox="1"/>
          <p:nvPr/>
        </p:nvSpPr>
        <p:spPr>
          <a:xfrm>
            <a:off x="22459306" y="4982835"/>
            <a:ext cx="5726400" cy="1707133"/>
          </a:xfrm>
          <a:prstGeom prst="rect">
            <a:avLst/>
          </a:prstGeom>
          <a:noFill/>
          <a:ln>
            <a:noFill/>
          </a:ln>
        </p:spPr>
        <p:txBody>
          <a:bodyPr spcFirstLastPara="1" wrap="square" lIns="390080" tIns="390080" rIns="390080" bIns="390080" anchor="t" anchorCtr="0">
            <a:spAutoFit/>
          </a:bodyPr>
          <a:lstStyle/>
          <a:p>
            <a:pPr algn="ctr" defTabSz="2926080">
              <a:buClr>
                <a:srgbClr val="000000"/>
              </a:buClr>
            </a:pPr>
            <a:r>
              <a:rPr lang="en-US" sz="5974" kern="0">
                <a:solidFill>
                  <a:srgbClr val="7F7F7F"/>
                </a:solidFill>
                <a:latin typeface="Lato Light"/>
                <a:ea typeface="Lato Light"/>
                <a:cs typeface="Lato Light"/>
                <a:sym typeface="Lato Light"/>
              </a:rPr>
              <a:t>13% reduction</a:t>
            </a:r>
            <a:endParaRPr sz="5974" kern="0">
              <a:solidFill>
                <a:srgbClr val="7F7F7F"/>
              </a:solidFill>
              <a:latin typeface="Lato Light"/>
              <a:ea typeface="Lato Light"/>
              <a:cs typeface="Lato Light"/>
              <a:sym typeface="Lato Light"/>
            </a:endParaRPr>
          </a:p>
        </p:txBody>
      </p:sp>
      <p:sp>
        <p:nvSpPr>
          <p:cNvPr id="476" name="Google Shape;476;g35c202e54d7_0_935"/>
          <p:cNvSpPr txBox="1"/>
          <p:nvPr/>
        </p:nvSpPr>
        <p:spPr>
          <a:xfrm>
            <a:off x="6296016" y="11766477"/>
            <a:ext cx="7650240" cy="1707133"/>
          </a:xfrm>
          <a:prstGeom prst="rect">
            <a:avLst/>
          </a:prstGeom>
          <a:noFill/>
          <a:ln>
            <a:noFill/>
          </a:ln>
        </p:spPr>
        <p:txBody>
          <a:bodyPr spcFirstLastPara="1" wrap="square" lIns="390080" tIns="390080" rIns="390080" bIns="390080" anchor="t" anchorCtr="0">
            <a:spAutoFit/>
          </a:bodyPr>
          <a:lstStyle/>
          <a:p>
            <a:pPr algn="ctr" defTabSz="2926080">
              <a:buClr>
                <a:srgbClr val="000000"/>
              </a:buClr>
            </a:pPr>
            <a:r>
              <a:rPr lang="en-US" sz="5974" kern="0" cap="small">
                <a:solidFill>
                  <a:srgbClr val="000000"/>
                </a:solidFill>
                <a:latin typeface="Montserrat Medium"/>
                <a:ea typeface="Montserrat Medium"/>
                <a:cs typeface="Montserrat Medium"/>
                <a:sym typeface="Montserrat Medium"/>
              </a:rPr>
              <a:t>Fuel Cost Savings</a:t>
            </a:r>
            <a:endParaRPr sz="5974" kern="0">
              <a:solidFill>
                <a:srgbClr val="000000"/>
              </a:solidFill>
              <a:latin typeface="Arial"/>
              <a:ea typeface="Arial"/>
              <a:cs typeface="Arial"/>
              <a:sym typeface="Arial"/>
            </a:endParaRPr>
          </a:p>
        </p:txBody>
      </p:sp>
      <p:sp>
        <p:nvSpPr>
          <p:cNvPr id="477" name="Google Shape;477;g35c202e54d7_0_935"/>
          <p:cNvSpPr txBox="1"/>
          <p:nvPr/>
        </p:nvSpPr>
        <p:spPr>
          <a:xfrm>
            <a:off x="6637670" y="12781197"/>
            <a:ext cx="6374400" cy="1707133"/>
          </a:xfrm>
          <a:prstGeom prst="rect">
            <a:avLst/>
          </a:prstGeom>
          <a:noFill/>
          <a:ln>
            <a:noFill/>
          </a:ln>
        </p:spPr>
        <p:txBody>
          <a:bodyPr spcFirstLastPara="1" wrap="square" lIns="390080" tIns="390080" rIns="390080" bIns="390080" anchor="t" anchorCtr="0">
            <a:spAutoFit/>
          </a:bodyPr>
          <a:lstStyle/>
          <a:p>
            <a:pPr algn="ctr" defTabSz="2926080">
              <a:buClr>
                <a:srgbClr val="000000"/>
              </a:buClr>
            </a:pPr>
            <a:r>
              <a:rPr lang="en-US" sz="5974" kern="0">
                <a:solidFill>
                  <a:srgbClr val="7F7F7F"/>
                </a:solidFill>
                <a:latin typeface="Lato Light"/>
                <a:ea typeface="Lato Light"/>
                <a:cs typeface="Lato Light"/>
                <a:sym typeface="Lato Light"/>
              </a:rPr>
              <a:t>$19 Billion/year</a:t>
            </a:r>
            <a:endParaRPr sz="5974" kern="0">
              <a:solidFill>
                <a:srgbClr val="7F7F7F"/>
              </a:solidFill>
              <a:latin typeface="Lato Light"/>
              <a:ea typeface="Lato Light"/>
              <a:cs typeface="Lato Light"/>
              <a:sym typeface="Lato Light"/>
            </a:endParaRPr>
          </a:p>
        </p:txBody>
      </p:sp>
      <p:sp>
        <p:nvSpPr>
          <p:cNvPr id="478" name="Google Shape;478;g35c202e54d7_0_935"/>
          <p:cNvSpPr txBox="1"/>
          <p:nvPr/>
        </p:nvSpPr>
        <p:spPr>
          <a:xfrm>
            <a:off x="16866454" y="11101842"/>
            <a:ext cx="7650240" cy="2626487"/>
          </a:xfrm>
          <a:prstGeom prst="rect">
            <a:avLst/>
          </a:prstGeom>
          <a:noFill/>
          <a:ln>
            <a:noFill/>
          </a:ln>
        </p:spPr>
        <p:txBody>
          <a:bodyPr spcFirstLastPara="1" wrap="square" lIns="390080" tIns="390080" rIns="390080" bIns="390080" anchor="t" anchorCtr="0">
            <a:spAutoFit/>
          </a:bodyPr>
          <a:lstStyle/>
          <a:p>
            <a:pPr algn="ctr" defTabSz="2926080">
              <a:buClr>
                <a:srgbClr val="000000"/>
              </a:buClr>
            </a:pPr>
            <a:r>
              <a:rPr lang="en-US" sz="5974" kern="0" cap="small">
                <a:solidFill>
                  <a:srgbClr val="000000"/>
                </a:solidFill>
                <a:latin typeface="Montserrat Medium"/>
                <a:ea typeface="Montserrat Medium"/>
                <a:cs typeface="Montserrat Medium"/>
                <a:sym typeface="Montserrat Medium"/>
              </a:rPr>
              <a:t>Cheaper Whole Sale Electricity</a:t>
            </a:r>
            <a:endParaRPr sz="5974" kern="0">
              <a:solidFill>
                <a:srgbClr val="000000"/>
              </a:solidFill>
              <a:latin typeface="Arial"/>
              <a:ea typeface="Arial"/>
              <a:cs typeface="Arial"/>
              <a:sym typeface="Arial"/>
            </a:endParaRPr>
          </a:p>
        </p:txBody>
      </p:sp>
      <p:sp>
        <p:nvSpPr>
          <p:cNvPr id="479" name="Google Shape;479;g35c202e54d7_0_935"/>
          <p:cNvSpPr txBox="1"/>
          <p:nvPr/>
        </p:nvSpPr>
        <p:spPr>
          <a:xfrm>
            <a:off x="2462934" y="4923635"/>
            <a:ext cx="5726400" cy="1707133"/>
          </a:xfrm>
          <a:prstGeom prst="rect">
            <a:avLst/>
          </a:prstGeom>
          <a:noFill/>
          <a:ln>
            <a:noFill/>
          </a:ln>
        </p:spPr>
        <p:txBody>
          <a:bodyPr spcFirstLastPara="1" wrap="square" lIns="390080" tIns="390080" rIns="390080" bIns="390080" anchor="t" anchorCtr="0">
            <a:spAutoFit/>
          </a:bodyPr>
          <a:lstStyle/>
          <a:p>
            <a:pPr algn="ctr" defTabSz="2926080">
              <a:buClr>
                <a:srgbClr val="000000"/>
              </a:buClr>
            </a:pPr>
            <a:r>
              <a:rPr lang="en-US" sz="5974" kern="0">
                <a:solidFill>
                  <a:srgbClr val="7F7F7F"/>
                </a:solidFill>
                <a:latin typeface="Lato Light"/>
                <a:ea typeface="Lato Light"/>
                <a:cs typeface="Lato Light"/>
                <a:sym typeface="Lato Light"/>
              </a:rPr>
              <a:t>7.34 MMTs</a:t>
            </a:r>
            <a:endParaRPr sz="5974" kern="0">
              <a:solidFill>
                <a:srgbClr val="7F7F7F"/>
              </a:solidFill>
              <a:latin typeface="Lato Light"/>
              <a:ea typeface="Lato Light"/>
              <a:cs typeface="Lato Light"/>
              <a:sym typeface="Lato Light"/>
            </a:endParaRPr>
          </a:p>
        </p:txBody>
      </p:sp>
      <p:sp>
        <p:nvSpPr>
          <p:cNvPr id="480" name="Google Shape;480;g35c202e54d7_0_935"/>
          <p:cNvSpPr txBox="1"/>
          <p:nvPr/>
        </p:nvSpPr>
        <p:spPr>
          <a:xfrm>
            <a:off x="2328778" y="916120"/>
            <a:ext cx="22616640" cy="2560572"/>
          </a:xfrm>
          <a:prstGeom prst="rect">
            <a:avLst/>
          </a:prstGeom>
          <a:noFill/>
          <a:ln>
            <a:noFill/>
          </a:ln>
        </p:spPr>
        <p:txBody>
          <a:bodyPr spcFirstLastPara="1" wrap="square" lIns="390080" tIns="390080" rIns="390080" bIns="390080" anchor="t" anchorCtr="0">
            <a:spAutoFit/>
          </a:bodyPr>
          <a:lstStyle/>
          <a:p>
            <a:pPr defTabSz="2926080">
              <a:lnSpc>
                <a:spcPct val="150000"/>
              </a:lnSpc>
              <a:buClr>
                <a:srgbClr val="000000"/>
              </a:buClr>
            </a:pPr>
            <a:r>
              <a:rPr lang="en-US" sz="7680" kern="0">
                <a:solidFill>
                  <a:srgbClr val="000000"/>
                </a:solidFill>
                <a:latin typeface="Montserrat SemiBold"/>
                <a:ea typeface="Montserrat SemiBold"/>
                <a:cs typeface="Montserrat SemiBold"/>
                <a:sym typeface="Montserrat SemiBold"/>
              </a:rPr>
              <a:t>Cumulative U.S. savings &gt; $1.5 Trillion (NPV)</a:t>
            </a:r>
            <a:endParaRPr sz="7680" kern="0">
              <a:solidFill>
                <a:srgbClr val="000000"/>
              </a:solidFill>
              <a:latin typeface="Montserrat SemiBold"/>
              <a:ea typeface="Montserrat SemiBold"/>
              <a:cs typeface="Montserrat SemiBold"/>
              <a:sym typeface="Montserrat SemiBold"/>
            </a:endParaRPr>
          </a:p>
        </p:txBody>
      </p:sp>
      <p:sp>
        <p:nvSpPr>
          <p:cNvPr id="481" name="Google Shape;481;g35c202e54d7_0_935"/>
          <p:cNvSpPr txBox="1"/>
          <p:nvPr/>
        </p:nvSpPr>
        <p:spPr>
          <a:xfrm>
            <a:off x="17877760" y="12895494"/>
            <a:ext cx="5726400" cy="1707133"/>
          </a:xfrm>
          <a:prstGeom prst="rect">
            <a:avLst/>
          </a:prstGeom>
          <a:noFill/>
          <a:ln>
            <a:noFill/>
          </a:ln>
        </p:spPr>
        <p:txBody>
          <a:bodyPr spcFirstLastPara="1" wrap="square" lIns="390080" tIns="390080" rIns="390080" bIns="390080" anchor="t" anchorCtr="0">
            <a:spAutoFit/>
          </a:bodyPr>
          <a:lstStyle/>
          <a:p>
            <a:pPr algn="ctr" defTabSz="2926080">
              <a:buClr>
                <a:srgbClr val="000000"/>
              </a:buClr>
            </a:pPr>
            <a:r>
              <a:rPr lang="en-US" sz="5974" kern="0">
                <a:solidFill>
                  <a:srgbClr val="7F7F7F"/>
                </a:solidFill>
                <a:latin typeface="Lato Light"/>
                <a:ea typeface="Lato Light"/>
                <a:cs typeface="Lato Light"/>
                <a:sym typeface="Lato Light"/>
              </a:rPr>
              <a:t>12% reduction</a:t>
            </a:r>
            <a:endParaRPr sz="5974" kern="0">
              <a:solidFill>
                <a:srgbClr val="7F7F7F"/>
              </a:solidFill>
              <a:latin typeface="Lato Light"/>
              <a:ea typeface="Lato Light"/>
              <a:cs typeface="Lato Light"/>
              <a:sym typeface="Lato Light"/>
            </a:endParaRPr>
          </a:p>
        </p:txBody>
      </p:sp>
      <p:sp>
        <p:nvSpPr>
          <p:cNvPr id="482" name="Google Shape;482;g35c202e54d7_0_935"/>
          <p:cNvSpPr/>
          <p:nvPr/>
        </p:nvSpPr>
        <p:spPr>
          <a:xfrm>
            <a:off x="13354890" y="6402112"/>
            <a:ext cx="4119360" cy="4181760"/>
          </a:xfrm>
          <a:prstGeom prst="ellipse">
            <a:avLst/>
          </a:prstGeom>
          <a:noFill/>
          <a:ln w="9525" cap="flat" cmpd="sng">
            <a:solidFill>
              <a:srgbClr val="BCBCBC"/>
            </a:solidFill>
            <a:prstDash val="solid"/>
            <a:round/>
            <a:headEnd type="none" w="sm" len="sm"/>
            <a:tailEnd type="none" w="sm" len="sm"/>
          </a:ln>
        </p:spPr>
        <p:txBody>
          <a:bodyPr spcFirstLastPara="1" wrap="square" lIns="390080" tIns="390080" rIns="390080" bIns="390080" anchor="ctr" anchorCtr="0">
            <a:noAutofit/>
          </a:bodyPr>
          <a:lstStyle/>
          <a:p>
            <a:pPr algn="ctr" defTabSz="2926080">
              <a:buClr>
                <a:srgbClr val="000000"/>
              </a:buClr>
            </a:pPr>
            <a:endParaRPr sz="5974" kern="0">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pic>
        <p:nvPicPr>
          <p:cNvPr id="366" name="Google Shape;366;g35c202e54d7_0_668"/>
          <p:cNvPicPr preferRelativeResize="0"/>
          <p:nvPr/>
        </p:nvPicPr>
        <p:blipFill rotWithShape="1">
          <a:blip r:embed="rId3">
            <a:alphaModFix/>
          </a:blip>
          <a:srcRect/>
          <a:stretch/>
        </p:blipFill>
        <p:spPr>
          <a:xfrm rot="555006">
            <a:off x="-3704885" y="15850192"/>
            <a:ext cx="25235632" cy="14495859"/>
          </a:xfrm>
          <a:prstGeom prst="rect">
            <a:avLst/>
          </a:prstGeom>
          <a:noFill/>
          <a:ln>
            <a:noFill/>
          </a:ln>
        </p:spPr>
      </p:pic>
      <p:grpSp>
        <p:nvGrpSpPr>
          <p:cNvPr id="367" name="Google Shape;367;g35c202e54d7_0_668"/>
          <p:cNvGrpSpPr/>
          <p:nvPr/>
        </p:nvGrpSpPr>
        <p:grpSpPr>
          <a:xfrm>
            <a:off x="683469" y="18901685"/>
            <a:ext cx="31057126" cy="5634288"/>
            <a:chOff x="213574" y="5834964"/>
            <a:chExt cx="10572279" cy="1821366"/>
          </a:xfrm>
        </p:grpSpPr>
        <p:pic>
          <p:nvPicPr>
            <p:cNvPr id="368" name="Google Shape;368;g35c202e54d7_0_668"/>
            <p:cNvPicPr preferRelativeResize="0"/>
            <p:nvPr/>
          </p:nvPicPr>
          <p:blipFill rotWithShape="1">
            <a:blip r:embed="rId4">
              <a:alphaModFix amt="62000"/>
            </a:blip>
            <a:srcRect/>
            <a:stretch/>
          </p:blipFill>
          <p:spPr>
            <a:xfrm>
              <a:off x="213574" y="5852884"/>
              <a:ext cx="1869373" cy="1803446"/>
            </a:xfrm>
            <a:prstGeom prst="rect">
              <a:avLst/>
            </a:prstGeom>
            <a:noFill/>
            <a:ln>
              <a:noFill/>
            </a:ln>
          </p:spPr>
        </p:pic>
        <p:pic>
          <p:nvPicPr>
            <p:cNvPr id="369" name="Google Shape;369;g35c202e54d7_0_668"/>
            <p:cNvPicPr preferRelativeResize="0"/>
            <p:nvPr/>
          </p:nvPicPr>
          <p:blipFill rotWithShape="1">
            <a:blip r:embed="rId4">
              <a:alphaModFix amt="62000"/>
            </a:blip>
            <a:srcRect/>
            <a:stretch/>
          </p:blipFill>
          <p:spPr>
            <a:xfrm>
              <a:off x="1954714" y="5847652"/>
              <a:ext cx="1869373" cy="1803446"/>
            </a:xfrm>
            <a:prstGeom prst="rect">
              <a:avLst/>
            </a:prstGeom>
            <a:noFill/>
            <a:ln>
              <a:noFill/>
            </a:ln>
          </p:spPr>
        </p:pic>
        <p:pic>
          <p:nvPicPr>
            <p:cNvPr id="370" name="Google Shape;370;g35c202e54d7_0_668"/>
            <p:cNvPicPr preferRelativeResize="0"/>
            <p:nvPr/>
          </p:nvPicPr>
          <p:blipFill rotWithShape="1">
            <a:blip r:embed="rId4">
              <a:alphaModFix amt="62000"/>
            </a:blip>
            <a:srcRect/>
            <a:stretch/>
          </p:blipFill>
          <p:spPr>
            <a:xfrm>
              <a:off x="3694956" y="5847652"/>
              <a:ext cx="1869373" cy="1803446"/>
            </a:xfrm>
            <a:prstGeom prst="rect">
              <a:avLst/>
            </a:prstGeom>
            <a:noFill/>
            <a:ln>
              <a:noFill/>
            </a:ln>
          </p:spPr>
        </p:pic>
        <p:pic>
          <p:nvPicPr>
            <p:cNvPr id="371" name="Google Shape;371;g35c202e54d7_0_668"/>
            <p:cNvPicPr preferRelativeResize="0"/>
            <p:nvPr/>
          </p:nvPicPr>
          <p:blipFill rotWithShape="1">
            <a:blip r:embed="rId4">
              <a:alphaModFix amt="62000"/>
            </a:blip>
            <a:srcRect/>
            <a:stretch/>
          </p:blipFill>
          <p:spPr>
            <a:xfrm>
              <a:off x="5425688" y="5841308"/>
              <a:ext cx="1869373" cy="1803446"/>
            </a:xfrm>
            <a:prstGeom prst="rect">
              <a:avLst/>
            </a:prstGeom>
            <a:noFill/>
            <a:ln>
              <a:noFill/>
            </a:ln>
          </p:spPr>
        </p:pic>
        <p:pic>
          <p:nvPicPr>
            <p:cNvPr id="372" name="Google Shape;372;g35c202e54d7_0_668"/>
            <p:cNvPicPr preferRelativeResize="0"/>
            <p:nvPr/>
          </p:nvPicPr>
          <p:blipFill rotWithShape="1">
            <a:blip r:embed="rId4">
              <a:alphaModFix amt="62000"/>
            </a:blip>
            <a:srcRect/>
            <a:stretch/>
          </p:blipFill>
          <p:spPr>
            <a:xfrm>
              <a:off x="7177953" y="5834964"/>
              <a:ext cx="1869373" cy="1803446"/>
            </a:xfrm>
            <a:prstGeom prst="rect">
              <a:avLst/>
            </a:prstGeom>
            <a:noFill/>
            <a:ln>
              <a:noFill/>
            </a:ln>
          </p:spPr>
        </p:pic>
        <p:pic>
          <p:nvPicPr>
            <p:cNvPr id="373" name="Google Shape;373;g35c202e54d7_0_668"/>
            <p:cNvPicPr preferRelativeResize="0"/>
            <p:nvPr/>
          </p:nvPicPr>
          <p:blipFill rotWithShape="1">
            <a:blip r:embed="rId4">
              <a:alphaModFix amt="62000"/>
            </a:blip>
            <a:srcRect/>
            <a:stretch/>
          </p:blipFill>
          <p:spPr>
            <a:xfrm flipH="1">
              <a:off x="8916480" y="5841308"/>
              <a:ext cx="1869373" cy="1803446"/>
            </a:xfrm>
            <a:prstGeom prst="rect">
              <a:avLst/>
            </a:prstGeom>
            <a:noFill/>
            <a:ln>
              <a:noFill/>
            </a:ln>
          </p:spPr>
        </p:pic>
      </p:grpSp>
      <p:pic>
        <p:nvPicPr>
          <p:cNvPr id="374" name="Google Shape;374;g35c202e54d7_0_668" descr="A black background with a black square&#10;&#10;Description automatically generated with medium confidence"/>
          <p:cNvPicPr preferRelativeResize="0"/>
          <p:nvPr/>
        </p:nvPicPr>
        <p:blipFill rotWithShape="1">
          <a:blip r:embed="rId5">
            <a:alphaModFix/>
          </a:blip>
          <a:srcRect/>
          <a:stretch/>
        </p:blipFill>
        <p:spPr>
          <a:xfrm>
            <a:off x="36372285" y="20502263"/>
            <a:ext cx="2265549" cy="1132774"/>
          </a:xfrm>
          <a:prstGeom prst="rect">
            <a:avLst/>
          </a:prstGeom>
          <a:noFill/>
          <a:ln>
            <a:noFill/>
          </a:ln>
        </p:spPr>
      </p:pic>
      <p:cxnSp>
        <p:nvCxnSpPr>
          <p:cNvPr id="375" name="Google Shape;375;g35c202e54d7_0_668"/>
          <p:cNvCxnSpPr/>
          <p:nvPr/>
        </p:nvCxnSpPr>
        <p:spPr>
          <a:xfrm>
            <a:off x="714870" y="3259430"/>
            <a:ext cx="31024320" cy="0"/>
          </a:xfrm>
          <a:prstGeom prst="straightConnector1">
            <a:avLst/>
          </a:prstGeom>
          <a:noFill/>
          <a:ln w="9525" cap="flat" cmpd="sng">
            <a:solidFill>
              <a:srgbClr val="A5A5A5"/>
            </a:solidFill>
            <a:prstDash val="solid"/>
            <a:round/>
            <a:headEnd type="none" w="sm" len="sm"/>
            <a:tailEnd type="none" w="sm" len="sm"/>
          </a:ln>
        </p:spPr>
      </p:cxnSp>
      <p:sp>
        <p:nvSpPr>
          <p:cNvPr id="376" name="Google Shape;376;g35c202e54d7_0_668"/>
          <p:cNvSpPr txBox="1"/>
          <p:nvPr/>
        </p:nvSpPr>
        <p:spPr>
          <a:xfrm>
            <a:off x="558515" y="1032277"/>
            <a:ext cx="33288000" cy="1674175"/>
          </a:xfrm>
          <a:prstGeom prst="rect">
            <a:avLst/>
          </a:prstGeom>
          <a:noFill/>
          <a:ln>
            <a:noFill/>
          </a:ln>
        </p:spPr>
        <p:txBody>
          <a:bodyPr spcFirstLastPara="1" wrap="square" lIns="292560" tIns="146240" rIns="292560" bIns="146240" anchor="t" anchorCtr="0">
            <a:spAutoFit/>
          </a:bodyPr>
          <a:lstStyle/>
          <a:p>
            <a:pPr defTabSz="2926080">
              <a:buClr>
                <a:srgbClr val="000000"/>
              </a:buClr>
              <a:buSzPts val="2800"/>
            </a:pPr>
            <a:r>
              <a:rPr lang="en-US" sz="8960" b="1" kern="0">
                <a:solidFill>
                  <a:srgbClr val="000000"/>
                </a:solidFill>
                <a:latin typeface="Montserrat SemiBold"/>
                <a:ea typeface="Montserrat SemiBold"/>
                <a:cs typeface="Montserrat SemiBold"/>
                <a:sym typeface="Montserrat SemiBold"/>
              </a:rPr>
              <a:t>First-in-Nation Geothermal Driller Tech Tutorial</a:t>
            </a:r>
            <a:endParaRPr sz="4480" kern="0">
              <a:solidFill>
                <a:srgbClr val="000000"/>
              </a:solidFill>
              <a:latin typeface="Arial"/>
              <a:ea typeface="Arial"/>
              <a:cs typeface="Arial"/>
              <a:sym typeface="Arial"/>
            </a:endParaRPr>
          </a:p>
        </p:txBody>
      </p:sp>
      <p:pic>
        <p:nvPicPr>
          <p:cNvPr id="377" name="Google Shape;377;g35c202e54d7_0_668"/>
          <p:cNvPicPr preferRelativeResize="0"/>
          <p:nvPr/>
        </p:nvPicPr>
        <p:blipFill rotWithShape="1">
          <a:blip r:embed="rId6">
            <a:alphaModFix/>
          </a:blip>
          <a:srcRect/>
          <a:stretch/>
        </p:blipFill>
        <p:spPr>
          <a:xfrm>
            <a:off x="714871" y="11232125"/>
            <a:ext cx="14541222" cy="7200192"/>
          </a:xfrm>
          <a:prstGeom prst="rect">
            <a:avLst/>
          </a:prstGeom>
          <a:noFill/>
          <a:ln w="12700" cap="flat" cmpd="sng">
            <a:solidFill>
              <a:schemeClr val="dk1"/>
            </a:solidFill>
            <a:prstDash val="solid"/>
            <a:round/>
            <a:headEnd type="none" w="sm" len="sm"/>
            <a:tailEnd type="none" w="sm" len="sm"/>
          </a:ln>
        </p:spPr>
      </p:pic>
      <p:pic>
        <p:nvPicPr>
          <p:cNvPr id="378" name="Google Shape;378;g35c202e54d7_0_668"/>
          <p:cNvPicPr preferRelativeResize="0"/>
          <p:nvPr/>
        </p:nvPicPr>
        <p:blipFill rotWithShape="1">
          <a:blip r:embed="rId7">
            <a:alphaModFix/>
          </a:blip>
          <a:srcRect/>
          <a:stretch/>
        </p:blipFill>
        <p:spPr>
          <a:xfrm>
            <a:off x="16432520" y="7302446"/>
            <a:ext cx="8308515" cy="11142429"/>
          </a:xfrm>
          <a:prstGeom prst="rect">
            <a:avLst/>
          </a:prstGeom>
          <a:noFill/>
          <a:ln w="12700" cap="flat" cmpd="sng">
            <a:solidFill>
              <a:srgbClr val="595959"/>
            </a:solidFill>
            <a:prstDash val="solid"/>
            <a:round/>
            <a:headEnd type="none" w="sm" len="sm"/>
            <a:tailEnd type="none" w="sm" len="sm"/>
          </a:ln>
        </p:spPr>
      </p:pic>
      <p:pic>
        <p:nvPicPr>
          <p:cNvPr id="379" name="Google Shape;379;g35c202e54d7_0_668" descr="A group of men holding certificates&#10;&#10;Description automatically generated"/>
          <p:cNvPicPr preferRelativeResize="0"/>
          <p:nvPr/>
        </p:nvPicPr>
        <p:blipFill rotWithShape="1">
          <a:blip r:embed="rId8">
            <a:alphaModFix/>
          </a:blip>
          <a:srcRect t="34344"/>
          <a:stretch/>
        </p:blipFill>
        <p:spPr>
          <a:xfrm>
            <a:off x="714872" y="3812285"/>
            <a:ext cx="17480477" cy="7200192"/>
          </a:xfrm>
          <a:prstGeom prst="rect">
            <a:avLst/>
          </a:prstGeom>
          <a:noFill/>
          <a:ln w="19050" cap="flat" cmpd="sng">
            <a:solidFill>
              <a:srgbClr val="595959"/>
            </a:solidFill>
            <a:prstDash val="solid"/>
            <a:miter lim="8000"/>
            <a:headEnd type="none" w="sm" len="sm"/>
            <a:tailEnd type="none" w="sm" len="sm"/>
          </a:ln>
          <a:effectLst>
            <a:outerShdw blurRad="50800" dist="38100" dir="2700000" algn="tl" rotWithShape="0">
              <a:srgbClr val="000000">
                <a:alpha val="40000"/>
              </a:srgbClr>
            </a:outerShdw>
          </a:effectLst>
        </p:spPr>
      </p:pic>
      <p:cxnSp>
        <p:nvCxnSpPr>
          <p:cNvPr id="380" name="Google Shape;380;g35c202e54d7_0_668"/>
          <p:cNvCxnSpPr/>
          <p:nvPr/>
        </p:nvCxnSpPr>
        <p:spPr>
          <a:xfrm>
            <a:off x="31739123" y="0"/>
            <a:ext cx="0" cy="22800960"/>
          </a:xfrm>
          <a:prstGeom prst="straightConnector1">
            <a:avLst/>
          </a:prstGeom>
          <a:noFill/>
          <a:ln w="9525" cap="flat" cmpd="sng">
            <a:solidFill>
              <a:srgbClr val="A5A5A5"/>
            </a:solidFill>
            <a:prstDash val="solid"/>
            <a:round/>
            <a:headEnd type="none" w="sm" len="sm"/>
            <a:tailEnd type="none" w="sm" len="sm"/>
          </a:ln>
        </p:spPr>
      </p:cxnSp>
      <p:pic>
        <p:nvPicPr>
          <p:cNvPr id="381" name="Google Shape;381;g35c202e54d7_0_668" descr="A purple round object on the ground&#10;&#10;Description automatically generated"/>
          <p:cNvPicPr preferRelativeResize="0"/>
          <p:nvPr/>
        </p:nvPicPr>
        <p:blipFill rotWithShape="1">
          <a:blip r:embed="rId9">
            <a:alphaModFix/>
          </a:blip>
          <a:srcRect/>
          <a:stretch/>
        </p:blipFill>
        <p:spPr>
          <a:xfrm>
            <a:off x="27125853" y="12157451"/>
            <a:ext cx="7991699" cy="7701443"/>
          </a:xfrm>
          <a:prstGeom prst="rect">
            <a:avLst/>
          </a:prstGeom>
          <a:noFill/>
          <a:ln>
            <a:noFill/>
          </a:ln>
        </p:spPr>
      </p:pic>
      <p:sp>
        <p:nvSpPr>
          <p:cNvPr id="382" name="Google Shape;382;g35c202e54d7_0_668"/>
          <p:cNvSpPr txBox="1"/>
          <p:nvPr/>
        </p:nvSpPr>
        <p:spPr>
          <a:xfrm>
            <a:off x="31739123" y="1233971"/>
            <a:ext cx="7541760" cy="3957120"/>
          </a:xfrm>
          <a:prstGeom prst="rect">
            <a:avLst/>
          </a:prstGeom>
          <a:noFill/>
          <a:ln>
            <a:noFill/>
          </a:ln>
        </p:spPr>
        <p:txBody>
          <a:bodyPr spcFirstLastPara="1" wrap="square" lIns="390000" tIns="390000" rIns="390000" bIns="390000" anchor="t" anchorCtr="0">
            <a:noAutofit/>
          </a:bodyPr>
          <a:lstStyle/>
          <a:p>
            <a:pPr defTabSz="2926080">
              <a:buClr>
                <a:srgbClr val="000000"/>
              </a:buClr>
              <a:buSzPts val="2000"/>
            </a:pPr>
            <a:r>
              <a:rPr lang="en-US" sz="6400" kern="0">
                <a:solidFill>
                  <a:srgbClr val="000000"/>
                </a:solidFill>
                <a:latin typeface="Montserrat"/>
                <a:ea typeface="Montserrat"/>
                <a:cs typeface="Montserrat"/>
                <a:sym typeface="Montserrat"/>
              </a:rPr>
              <a:t>WORKFORCE DEVELOPMENT:</a:t>
            </a:r>
            <a:endParaRPr sz="4480" kern="0">
              <a:solidFill>
                <a:srgbClr val="000000"/>
              </a:solidFill>
              <a:latin typeface="Arial"/>
              <a:ea typeface="Arial"/>
              <a:cs typeface="Arial"/>
              <a:sym typeface="Arial"/>
            </a:endParaRPr>
          </a:p>
          <a:p>
            <a:pPr defTabSz="2926080">
              <a:buClr>
                <a:srgbClr val="000000"/>
              </a:buClr>
              <a:buSzPts val="2000"/>
            </a:pPr>
            <a:endParaRPr sz="6400" kern="0">
              <a:solidFill>
                <a:srgbClr val="000000"/>
              </a:solidFill>
              <a:latin typeface="Montserrat"/>
              <a:ea typeface="Montserrat"/>
              <a:cs typeface="Montserrat"/>
              <a:sym typeface="Montserrat"/>
            </a:endParaRPr>
          </a:p>
          <a:p>
            <a:pPr defTabSz="2926080">
              <a:buClr>
                <a:srgbClr val="000000"/>
              </a:buClr>
              <a:buSzPts val="1400"/>
            </a:pPr>
            <a:r>
              <a:rPr lang="en-US" sz="4480" kern="0">
                <a:solidFill>
                  <a:srgbClr val="000000"/>
                </a:solidFill>
                <a:latin typeface="Montserrat"/>
                <a:ea typeface="Montserrat"/>
                <a:cs typeface="Montserrat"/>
                <a:sym typeface="Montserrat"/>
              </a:rPr>
              <a:t>First-in-Nation Geothermal Drilling Technician Tutorial:</a:t>
            </a:r>
            <a:endParaRPr sz="4480" kern="0">
              <a:solidFill>
                <a:srgbClr val="000000"/>
              </a:solidFill>
              <a:latin typeface="Arial"/>
              <a:ea typeface="Arial"/>
              <a:cs typeface="Arial"/>
              <a:sym typeface="Arial"/>
            </a:endParaRPr>
          </a:p>
          <a:p>
            <a:pPr defTabSz="2926080">
              <a:buClr>
                <a:srgbClr val="000000"/>
              </a:buClr>
              <a:buSzPts val="1400"/>
            </a:pPr>
            <a:endParaRPr sz="4480" kern="0">
              <a:solidFill>
                <a:srgbClr val="000000"/>
              </a:solidFill>
              <a:latin typeface="Montserrat"/>
              <a:ea typeface="Montserrat"/>
              <a:cs typeface="Montserrat"/>
              <a:sym typeface="Montserrat"/>
            </a:endParaRPr>
          </a:p>
          <a:p>
            <a:pPr marL="1097280" indent="-1097280" defTabSz="2926080">
              <a:buClr>
                <a:srgbClr val="000000"/>
              </a:buClr>
              <a:buSzPts val="3000"/>
              <a:buFont typeface="Noto Sans Symbols"/>
              <a:buChar char="▪"/>
            </a:pPr>
            <a:r>
              <a:rPr lang="en-US" sz="4480" kern="0">
                <a:solidFill>
                  <a:srgbClr val="000000"/>
                </a:solidFill>
                <a:latin typeface="Montserrat"/>
                <a:ea typeface="Montserrat"/>
                <a:cs typeface="Montserrat"/>
                <a:sym typeface="Montserrat"/>
              </a:rPr>
              <a:t>Classroom &amp; Field</a:t>
            </a:r>
            <a:endParaRPr sz="4480" kern="0">
              <a:solidFill>
                <a:srgbClr val="000000"/>
              </a:solidFill>
              <a:latin typeface="Arial"/>
              <a:ea typeface="Arial"/>
              <a:cs typeface="Arial"/>
              <a:sym typeface="Arial"/>
            </a:endParaRPr>
          </a:p>
          <a:p>
            <a:pPr marL="1097280" indent="-1097280" defTabSz="2926080">
              <a:buClr>
                <a:srgbClr val="000000"/>
              </a:buClr>
              <a:buSzPts val="3000"/>
              <a:buFont typeface="Noto Sans Symbols"/>
              <a:buChar char="▪"/>
            </a:pPr>
            <a:r>
              <a:rPr lang="en-US" sz="4480" kern="0">
                <a:solidFill>
                  <a:srgbClr val="000000"/>
                </a:solidFill>
                <a:latin typeface="Montserrat"/>
                <a:ea typeface="Montserrat"/>
                <a:cs typeface="Montserrat"/>
                <a:sym typeface="Montserrat"/>
              </a:rPr>
              <a:t>80-hr curriculum</a:t>
            </a:r>
            <a:endParaRPr sz="4480" kern="0">
              <a:solidFill>
                <a:srgbClr val="000000"/>
              </a:solidFill>
              <a:latin typeface="Arial"/>
              <a:ea typeface="Arial"/>
              <a:cs typeface="Arial"/>
              <a:sym typeface="Arial"/>
            </a:endParaRPr>
          </a:p>
          <a:p>
            <a:pPr marL="1097280" indent="-1097280" defTabSz="2926080">
              <a:buClr>
                <a:srgbClr val="000000"/>
              </a:buClr>
              <a:buSzPts val="3000"/>
              <a:buFont typeface="Noto Sans Symbols"/>
              <a:buChar char="▪"/>
            </a:pPr>
            <a:r>
              <a:rPr lang="en-US" sz="4480" kern="0">
                <a:solidFill>
                  <a:srgbClr val="000000"/>
                </a:solidFill>
                <a:latin typeface="Montserrat"/>
                <a:ea typeface="Montserrat"/>
                <a:cs typeface="Montserrat"/>
                <a:sym typeface="Montserrat"/>
              </a:rPr>
              <a:t>7 graduates, all J40</a:t>
            </a:r>
            <a:endParaRPr sz="4480" kern="0">
              <a:solidFill>
                <a:srgbClr val="000000"/>
              </a:solidFill>
              <a:latin typeface="Arial"/>
              <a:ea typeface="Arial"/>
              <a:cs typeface="Arial"/>
              <a:sym typeface="Arial"/>
            </a:endParaRPr>
          </a:p>
          <a:p>
            <a:pPr defTabSz="2926080">
              <a:buClr>
                <a:srgbClr val="000000"/>
              </a:buClr>
              <a:buSzPts val="1400"/>
            </a:pPr>
            <a:endParaRPr sz="4480" kern="0">
              <a:solidFill>
                <a:srgbClr val="000000"/>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pic>
        <p:nvPicPr>
          <p:cNvPr id="388" name="Google Shape;388;g35c202e54d7_0_689" descr="A graph on a paper&#10;&#10;Description automatically generated"/>
          <p:cNvPicPr preferRelativeResize="0"/>
          <p:nvPr/>
        </p:nvPicPr>
        <p:blipFill rotWithShape="1">
          <a:blip r:embed="rId3">
            <a:alphaModFix/>
          </a:blip>
          <a:srcRect/>
          <a:stretch/>
        </p:blipFill>
        <p:spPr>
          <a:xfrm>
            <a:off x="16187846" y="3246544"/>
            <a:ext cx="9834880" cy="9794240"/>
          </a:xfrm>
          <a:prstGeom prst="rect">
            <a:avLst/>
          </a:prstGeom>
          <a:noFill/>
          <a:ln>
            <a:noFill/>
          </a:ln>
        </p:spPr>
      </p:pic>
      <p:pic>
        <p:nvPicPr>
          <p:cNvPr id="389" name="Google Shape;389;g35c202e54d7_0_689"/>
          <p:cNvPicPr preferRelativeResize="0"/>
          <p:nvPr/>
        </p:nvPicPr>
        <p:blipFill rotWithShape="1">
          <a:blip r:embed="rId4">
            <a:alphaModFix/>
          </a:blip>
          <a:srcRect/>
          <a:stretch/>
        </p:blipFill>
        <p:spPr>
          <a:xfrm rot="555006">
            <a:off x="-3704885" y="15850192"/>
            <a:ext cx="25235632" cy="14495859"/>
          </a:xfrm>
          <a:prstGeom prst="rect">
            <a:avLst/>
          </a:prstGeom>
          <a:noFill/>
          <a:ln>
            <a:noFill/>
          </a:ln>
        </p:spPr>
      </p:pic>
      <p:grpSp>
        <p:nvGrpSpPr>
          <p:cNvPr id="390" name="Google Shape;390;g35c202e54d7_0_689"/>
          <p:cNvGrpSpPr/>
          <p:nvPr/>
        </p:nvGrpSpPr>
        <p:grpSpPr>
          <a:xfrm>
            <a:off x="683469" y="18901685"/>
            <a:ext cx="31057126" cy="5634288"/>
            <a:chOff x="213574" y="5834964"/>
            <a:chExt cx="10572279" cy="1821366"/>
          </a:xfrm>
        </p:grpSpPr>
        <p:pic>
          <p:nvPicPr>
            <p:cNvPr id="391" name="Google Shape;391;g35c202e54d7_0_689"/>
            <p:cNvPicPr preferRelativeResize="0"/>
            <p:nvPr/>
          </p:nvPicPr>
          <p:blipFill rotWithShape="1">
            <a:blip r:embed="rId5">
              <a:alphaModFix amt="62000"/>
            </a:blip>
            <a:srcRect/>
            <a:stretch/>
          </p:blipFill>
          <p:spPr>
            <a:xfrm>
              <a:off x="213574" y="5852884"/>
              <a:ext cx="1869373" cy="1803446"/>
            </a:xfrm>
            <a:prstGeom prst="rect">
              <a:avLst/>
            </a:prstGeom>
            <a:noFill/>
            <a:ln>
              <a:noFill/>
            </a:ln>
          </p:spPr>
        </p:pic>
        <p:pic>
          <p:nvPicPr>
            <p:cNvPr id="392" name="Google Shape;392;g35c202e54d7_0_689"/>
            <p:cNvPicPr preferRelativeResize="0"/>
            <p:nvPr/>
          </p:nvPicPr>
          <p:blipFill rotWithShape="1">
            <a:blip r:embed="rId5">
              <a:alphaModFix amt="62000"/>
            </a:blip>
            <a:srcRect/>
            <a:stretch/>
          </p:blipFill>
          <p:spPr>
            <a:xfrm>
              <a:off x="1954714" y="5847652"/>
              <a:ext cx="1869373" cy="1803446"/>
            </a:xfrm>
            <a:prstGeom prst="rect">
              <a:avLst/>
            </a:prstGeom>
            <a:noFill/>
            <a:ln>
              <a:noFill/>
            </a:ln>
          </p:spPr>
        </p:pic>
        <p:pic>
          <p:nvPicPr>
            <p:cNvPr id="393" name="Google Shape;393;g35c202e54d7_0_689"/>
            <p:cNvPicPr preferRelativeResize="0"/>
            <p:nvPr/>
          </p:nvPicPr>
          <p:blipFill rotWithShape="1">
            <a:blip r:embed="rId5">
              <a:alphaModFix amt="62000"/>
            </a:blip>
            <a:srcRect/>
            <a:stretch/>
          </p:blipFill>
          <p:spPr>
            <a:xfrm>
              <a:off x="3694956" y="5847652"/>
              <a:ext cx="1869373" cy="1803446"/>
            </a:xfrm>
            <a:prstGeom prst="rect">
              <a:avLst/>
            </a:prstGeom>
            <a:noFill/>
            <a:ln>
              <a:noFill/>
            </a:ln>
          </p:spPr>
        </p:pic>
        <p:pic>
          <p:nvPicPr>
            <p:cNvPr id="394" name="Google Shape;394;g35c202e54d7_0_689"/>
            <p:cNvPicPr preferRelativeResize="0"/>
            <p:nvPr/>
          </p:nvPicPr>
          <p:blipFill rotWithShape="1">
            <a:blip r:embed="rId5">
              <a:alphaModFix amt="62000"/>
            </a:blip>
            <a:srcRect/>
            <a:stretch/>
          </p:blipFill>
          <p:spPr>
            <a:xfrm>
              <a:off x="5425688" y="5841308"/>
              <a:ext cx="1869373" cy="1803446"/>
            </a:xfrm>
            <a:prstGeom prst="rect">
              <a:avLst/>
            </a:prstGeom>
            <a:noFill/>
            <a:ln>
              <a:noFill/>
            </a:ln>
          </p:spPr>
        </p:pic>
        <p:pic>
          <p:nvPicPr>
            <p:cNvPr id="395" name="Google Shape;395;g35c202e54d7_0_689"/>
            <p:cNvPicPr preferRelativeResize="0"/>
            <p:nvPr/>
          </p:nvPicPr>
          <p:blipFill rotWithShape="1">
            <a:blip r:embed="rId5">
              <a:alphaModFix amt="62000"/>
            </a:blip>
            <a:srcRect/>
            <a:stretch/>
          </p:blipFill>
          <p:spPr>
            <a:xfrm>
              <a:off x="7177953" y="5834964"/>
              <a:ext cx="1869373" cy="1803446"/>
            </a:xfrm>
            <a:prstGeom prst="rect">
              <a:avLst/>
            </a:prstGeom>
            <a:noFill/>
            <a:ln>
              <a:noFill/>
            </a:ln>
          </p:spPr>
        </p:pic>
        <p:pic>
          <p:nvPicPr>
            <p:cNvPr id="396" name="Google Shape;396;g35c202e54d7_0_689"/>
            <p:cNvPicPr preferRelativeResize="0"/>
            <p:nvPr/>
          </p:nvPicPr>
          <p:blipFill rotWithShape="1">
            <a:blip r:embed="rId5">
              <a:alphaModFix amt="62000"/>
            </a:blip>
            <a:srcRect/>
            <a:stretch/>
          </p:blipFill>
          <p:spPr>
            <a:xfrm flipH="1">
              <a:off x="8916480" y="5841308"/>
              <a:ext cx="1869373" cy="1803446"/>
            </a:xfrm>
            <a:prstGeom prst="rect">
              <a:avLst/>
            </a:prstGeom>
            <a:noFill/>
            <a:ln>
              <a:noFill/>
            </a:ln>
          </p:spPr>
        </p:pic>
      </p:grpSp>
      <p:pic>
        <p:nvPicPr>
          <p:cNvPr id="397" name="Google Shape;397;g35c202e54d7_0_689" descr="A black background with a black square&#10;&#10;Description automatically generated with medium confidence"/>
          <p:cNvPicPr preferRelativeResize="0"/>
          <p:nvPr/>
        </p:nvPicPr>
        <p:blipFill rotWithShape="1">
          <a:blip r:embed="rId6">
            <a:alphaModFix/>
          </a:blip>
          <a:srcRect/>
          <a:stretch/>
        </p:blipFill>
        <p:spPr>
          <a:xfrm>
            <a:off x="36372285" y="20502263"/>
            <a:ext cx="2265549" cy="1132774"/>
          </a:xfrm>
          <a:prstGeom prst="rect">
            <a:avLst/>
          </a:prstGeom>
          <a:noFill/>
          <a:ln>
            <a:noFill/>
          </a:ln>
        </p:spPr>
      </p:pic>
      <p:cxnSp>
        <p:nvCxnSpPr>
          <p:cNvPr id="398" name="Google Shape;398;g35c202e54d7_0_689"/>
          <p:cNvCxnSpPr/>
          <p:nvPr/>
        </p:nvCxnSpPr>
        <p:spPr>
          <a:xfrm>
            <a:off x="714870" y="3259430"/>
            <a:ext cx="31024320" cy="0"/>
          </a:xfrm>
          <a:prstGeom prst="straightConnector1">
            <a:avLst/>
          </a:prstGeom>
          <a:noFill/>
          <a:ln w="9525" cap="flat" cmpd="sng">
            <a:solidFill>
              <a:srgbClr val="A5A5A5"/>
            </a:solidFill>
            <a:prstDash val="solid"/>
            <a:round/>
            <a:headEnd type="none" w="sm" len="sm"/>
            <a:tailEnd type="none" w="sm" len="sm"/>
          </a:ln>
        </p:spPr>
      </p:cxnSp>
      <p:sp>
        <p:nvSpPr>
          <p:cNvPr id="399" name="Google Shape;399;g35c202e54d7_0_689"/>
          <p:cNvSpPr txBox="1"/>
          <p:nvPr/>
        </p:nvSpPr>
        <p:spPr>
          <a:xfrm>
            <a:off x="558515" y="1032277"/>
            <a:ext cx="33288000" cy="1674175"/>
          </a:xfrm>
          <a:prstGeom prst="rect">
            <a:avLst/>
          </a:prstGeom>
          <a:noFill/>
          <a:ln>
            <a:noFill/>
          </a:ln>
        </p:spPr>
        <p:txBody>
          <a:bodyPr spcFirstLastPara="1" wrap="square" lIns="292560" tIns="146240" rIns="292560" bIns="146240" anchor="t" anchorCtr="0">
            <a:spAutoFit/>
          </a:bodyPr>
          <a:lstStyle/>
          <a:p>
            <a:pPr defTabSz="2926080">
              <a:buClr>
                <a:srgbClr val="000000"/>
              </a:buClr>
              <a:buSzPts val="2800"/>
            </a:pPr>
            <a:r>
              <a:rPr lang="en-US" sz="8960" b="1" kern="0">
                <a:solidFill>
                  <a:srgbClr val="000000"/>
                </a:solidFill>
                <a:latin typeface="Montserrat SemiBold"/>
                <a:ea typeface="Montserrat SemiBold"/>
                <a:cs typeface="Montserrat SemiBold"/>
                <a:sym typeface="Montserrat SemiBold"/>
              </a:rPr>
              <a:t>HEET’s Geothermal Network Research Team</a:t>
            </a:r>
            <a:endParaRPr sz="4480" kern="0">
              <a:solidFill>
                <a:srgbClr val="000000"/>
              </a:solidFill>
              <a:latin typeface="Arial"/>
              <a:ea typeface="Arial"/>
              <a:cs typeface="Arial"/>
              <a:sym typeface="Arial"/>
            </a:endParaRPr>
          </a:p>
        </p:txBody>
      </p:sp>
      <p:cxnSp>
        <p:nvCxnSpPr>
          <p:cNvPr id="400" name="Google Shape;400;g35c202e54d7_0_689"/>
          <p:cNvCxnSpPr/>
          <p:nvPr/>
        </p:nvCxnSpPr>
        <p:spPr>
          <a:xfrm>
            <a:off x="31739123" y="0"/>
            <a:ext cx="0" cy="22800960"/>
          </a:xfrm>
          <a:prstGeom prst="straightConnector1">
            <a:avLst/>
          </a:prstGeom>
          <a:noFill/>
          <a:ln w="9525" cap="flat" cmpd="sng">
            <a:solidFill>
              <a:srgbClr val="A5A5A5"/>
            </a:solidFill>
            <a:prstDash val="solid"/>
            <a:round/>
            <a:headEnd type="none" w="sm" len="sm"/>
            <a:tailEnd type="none" w="sm" len="sm"/>
          </a:ln>
        </p:spPr>
      </p:cxnSp>
      <p:pic>
        <p:nvPicPr>
          <p:cNvPr id="401" name="Google Shape;401;g35c202e54d7_0_689"/>
          <p:cNvPicPr preferRelativeResize="0"/>
          <p:nvPr/>
        </p:nvPicPr>
        <p:blipFill rotWithShape="1">
          <a:blip r:embed="rId7">
            <a:alphaModFix/>
          </a:blip>
          <a:srcRect/>
          <a:stretch/>
        </p:blipFill>
        <p:spPr>
          <a:xfrm>
            <a:off x="798475" y="4099982"/>
            <a:ext cx="16042845" cy="11444816"/>
          </a:xfrm>
          <a:prstGeom prst="rect">
            <a:avLst/>
          </a:prstGeom>
          <a:noFill/>
          <a:ln w="19050" cap="flat" cmpd="sng">
            <a:solidFill>
              <a:schemeClr val="dk2"/>
            </a:solidFill>
            <a:prstDash val="solid"/>
            <a:round/>
            <a:headEnd type="none" w="sm" len="sm"/>
            <a:tailEnd type="none" w="sm" len="sm"/>
          </a:ln>
        </p:spPr>
      </p:pic>
      <p:pic>
        <p:nvPicPr>
          <p:cNvPr id="402" name="Google Shape;402;g35c202e54d7_0_689"/>
          <p:cNvPicPr preferRelativeResize="0"/>
          <p:nvPr/>
        </p:nvPicPr>
        <p:blipFill rotWithShape="1">
          <a:blip r:embed="rId8">
            <a:alphaModFix/>
          </a:blip>
          <a:srcRect/>
          <a:stretch/>
        </p:blipFill>
        <p:spPr>
          <a:xfrm>
            <a:off x="32783211" y="5809432"/>
            <a:ext cx="5172374" cy="1162800"/>
          </a:xfrm>
          <a:prstGeom prst="rect">
            <a:avLst/>
          </a:prstGeom>
          <a:noFill/>
          <a:ln>
            <a:noFill/>
          </a:ln>
        </p:spPr>
      </p:pic>
      <p:pic>
        <p:nvPicPr>
          <p:cNvPr id="403" name="Google Shape;403;g35c202e54d7_0_689"/>
          <p:cNvPicPr preferRelativeResize="0"/>
          <p:nvPr/>
        </p:nvPicPr>
        <p:blipFill rotWithShape="1">
          <a:blip r:embed="rId9">
            <a:alphaModFix/>
          </a:blip>
          <a:srcRect/>
          <a:stretch/>
        </p:blipFill>
        <p:spPr>
          <a:xfrm>
            <a:off x="33591120" y="8886435"/>
            <a:ext cx="3556557" cy="2123558"/>
          </a:xfrm>
          <a:prstGeom prst="rect">
            <a:avLst/>
          </a:prstGeom>
          <a:noFill/>
          <a:ln>
            <a:noFill/>
          </a:ln>
        </p:spPr>
      </p:pic>
      <p:pic>
        <p:nvPicPr>
          <p:cNvPr id="404" name="Google Shape;404;g35c202e54d7_0_689"/>
          <p:cNvPicPr preferRelativeResize="0"/>
          <p:nvPr/>
        </p:nvPicPr>
        <p:blipFill rotWithShape="1">
          <a:blip r:embed="rId10">
            <a:alphaModFix/>
          </a:blip>
          <a:srcRect/>
          <a:stretch/>
        </p:blipFill>
        <p:spPr>
          <a:xfrm>
            <a:off x="33780600" y="13522421"/>
            <a:ext cx="3177597" cy="1436797"/>
          </a:xfrm>
          <a:prstGeom prst="rect">
            <a:avLst/>
          </a:prstGeom>
          <a:noFill/>
          <a:ln>
            <a:noFill/>
          </a:ln>
        </p:spPr>
      </p:pic>
      <p:pic>
        <p:nvPicPr>
          <p:cNvPr id="405" name="Google Shape;405;g35c202e54d7_0_689"/>
          <p:cNvPicPr preferRelativeResize="0"/>
          <p:nvPr/>
        </p:nvPicPr>
        <p:blipFill rotWithShape="1">
          <a:blip r:embed="rId11">
            <a:alphaModFix/>
          </a:blip>
          <a:srcRect l="8305" t="16299" r="8305" b="15954"/>
          <a:stretch/>
        </p:blipFill>
        <p:spPr>
          <a:xfrm>
            <a:off x="34033325" y="16673875"/>
            <a:ext cx="2672141" cy="1927507"/>
          </a:xfrm>
          <a:prstGeom prst="rect">
            <a:avLst/>
          </a:prstGeom>
          <a:noFill/>
          <a:ln>
            <a:noFill/>
          </a:ln>
        </p:spPr>
      </p:pic>
      <p:pic>
        <p:nvPicPr>
          <p:cNvPr id="406" name="Google Shape;406;g35c202e54d7_0_689"/>
          <p:cNvPicPr preferRelativeResize="0"/>
          <p:nvPr/>
        </p:nvPicPr>
        <p:blipFill rotWithShape="1">
          <a:blip r:embed="rId12">
            <a:alphaModFix/>
          </a:blip>
          <a:srcRect/>
          <a:stretch/>
        </p:blipFill>
        <p:spPr>
          <a:xfrm>
            <a:off x="32783192" y="15334907"/>
            <a:ext cx="5172413" cy="963274"/>
          </a:xfrm>
          <a:prstGeom prst="rect">
            <a:avLst/>
          </a:prstGeom>
          <a:noFill/>
          <a:ln>
            <a:noFill/>
          </a:ln>
        </p:spPr>
      </p:pic>
      <p:pic>
        <p:nvPicPr>
          <p:cNvPr id="407" name="Google Shape;407;g35c202e54d7_0_689"/>
          <p:cNvPicPr preferRelativeResize="0"/>
          <p:nvPr/>
        </p:nvPicPr>
        <p:blipFill rotWithShape="1">
          <a:blip r:embed="rId13">
            <a:alphaModFix/>
          </a:blip>
          <a:srcRect t="21368" b="27302"/>
          <a:stretch/>
        </p:blipFill>
        <p:spPr>
          <a:xfrm>
            <a:off x="32783185" y="7347921"/>
            <a:ext cx="5172426" cy="1162826"/>
          </a:xfrm>
          <a:prstGeom prst="rect">
            <a:avLst/>
          </a:prstGeom>
          <a:noFill/>
          <a:ln>
            <a:noFill/>
          </a:ln>
        </p:spPr>
      </p:pic>
      <p:pic>
        <p:nvPicPr>
          <p:cNvPr id="408" name="Google Shape;408;g35c202e54d7_0_689"/>
          <p:cNvPicPr preferRelativeResize="0"/>
          <p:nvPr/>
        </p:nvPicPr>
        <p:blipFill rotWithShape="1">
          <a:blip r:embed="rId14">
            <a:alphaModFix/>
          </a:blip>
          <a:srcRect/>
          <a:stretch/>
        </p:blipFill>
        <p:spPr>
          <a:xfrm>
            <a:off x="32887437" y="11385685"/>
            <a:ext cx="4963917" cy="1761046"/>
          </a:xfrm>
          <a:prstGeom prst="rect">
            <a:avLst/>
          </a:prstGeom>
          <a:noFill/>
          <a:ln>
            <a:noFill/>
          </a:ln>
        </p:spPr>
      </p:pic>
      <p:pic>
        <p:nvPicPr>
          <p:cNvPr id="409" name="Google Shape;409;g35c202e54d7_0_689" descr="A logo of a university of management&#10;&#10;Description automatically generated"/>
          <p:cNvPicPr preferRelativeResize="0"/>
          <p:nvPr/>
        </p:nvPicPr>
        <p:blipFill rotWithShape="1">
          <a:blip r:embed="rId15">
            <a:alphaModFix/>
          </a:blip>
          <a:srcRect/>
          <a:stretch/>
        </p:blipFill>
        <p:spPr>
          <a:xfrm>
            <a:off x="33065581" y="2657351"/>
            <a:ext cx="4607629" cy="2776390"/>
          </a:xfrm>
          <a:prstGeom prst="rect">
            <a:avLst/>
          </a:prstGeom>
          <a:noFill/>
          <a:ln>
            <a:noFill/>
          </a:ln>
        </p:spPr>
      </p:pic>
      <p:pic>
        <p:nvPicPr>
          <p:cNvPr id="410" name="Google Shape;410;g35c202e54d7_0_689" descr="A screenshot of a computer&#10;&#10;Description automatically generated"/>
          <p:cNvPicPr preferRelativeResize="0"/>
          <p:nvPr/>
        </p:nvPicPr>
        <p:blipFill rotWithShape="1">
          <a:blip r:embed="rId16">
            <a:alphaModFix/>
          </a:blip>
          <a:srcRect/>
          <a:stretch/>
        </p:blipFill>
        <p:spPr>
          <a:xfrm>
            <a:off x="17754235" y="10664918"/>
            <a:ext cx="11643133" cy="7608269"/>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15"/>
        <p:cNvGrpSpPr/>
        <p:nvPr/>
      </p:nvGrpSpPr>
      <p:grpSpPr>
        <a:xfrm>
          <a:off x="0" y="0"/>
          <a:ext cx="0" cy="0"/>
          <a:chOff x="0" y="0"/>
          <a:chExt cx="0" cy="0"/>
        </a:xfrm>
      </p:grpSpPr>
      <p:pic>
        <p:nvPicPr>
          <p:cNvPr id="416" name="Google Shape;416;g35c202e54d7_0_716"/>
          <p:cNvPicPr preferRelativeResize="0"/>
          <p:nvPr/>
        </p:nvPicPr>
        <p:blipFill rotWithShape="1">
          <a:blip r:embed="rId3">
            <a:alphaModFix amt="63000"/>
          </a:blip>
          <a:srcRect/>
          <a:stretch/>
        </p:blipFill>
        <p:spPr>
          <a:xfrm>
            <a:off x="18657669" y="4332519"/>
            <a:ext cx="12169571" cy="9435123"/>
          </a:xfrm>
          <a:prstGeom prst="rect">
            <a:avLst/>
          </a:prstGeom>
          <a:noFill/>
          <a:ln>
            <a:noFill/>
          </a:ln>
        </p:spPr>
      </p:pic>
      <p:pic>
        <p:nvPicPr>
          <p:cNvPr id="417" name="Google Shape;417;g35c202e54d7_0_716"/>
          <p:cNvPicPr preferRelativeResize="0"/>
          <p:nvPr/>
        </p:nvPicPr>
        <p:blipFill rotWithShape="1">
          <a:blip r:embed="rId4">
            <a:alphaModFix/>
          </a:blip>
          <a:srcRect/>
          <a:stretch/>
        </p:blipFill>
        <p:spPr>
          <a:xfrm rot="555006">
            <a:off x="-3704885" y="15850192"/>
            <a:ext cx="25235632" cy="14495859"/>
          </a:xfrm>
          <a:prstGeom prst="rect">
            <a:avLst/>
          </a:prstGeom>
          <a:noFill/>
          <a:ln>
            <a:noFill/>
          </a:ln>
        </p:spPr>
      </p:pic>
      <p:grpSp>
        <p:nvGrpSpPr>
          <p:cNvPr id="418" name="Google Shape;418;g35c202e54d7_0_716"/>
          <p:cNvGrpSpPr/>
          <p:nvPr/>
        </p:nvGrpSpPr>
        <p:grpSpPr>
          <a:xfrm>
            <a:off x="683469" y="18901685"/>
            <a:ext cx="31057126" cy="5634288"/>
            <a:chOff x="213574" y="5834964"/>
            <a:chExt cx="10572279" cy="1821366"/>
          </a:xfrm>
        </p:grpSpPr>
        <p:pic>
          <p:nvPicPr>
            <p:cNvPr id="419" name="Google Shape;419;g35c202e54d7_0_716"/>
            <p:cNvPicPr preferRelativeResize="0"/>
            <p:nvPr/>
          </p:nvPicPr>
          <p:blipFill rotWithShape="1">
            <a:blip r:embed="rId5">
              <a:alphaModFix amt="62000"/>
            </a:blip>
            <a:srcRect/>
            <a:stretch/>
          </p:blipFill>
          <p:spPr>
            <a:xfrm>
              <a:off x="213574" y="5852884"/>
              <a:ext cx="1869373" cy="1803446"/>
            </a:xfrm>
            <a:prstGeom prst="rect">
              <a:avLst/>
            </a:prstGeom>
            <a:noFill/>
            <a:ln>
              <a:noFill/>
            </a:ln>
          </p:spPr>
        </p:pic>
        <p:pic>
          <p:nvPicPr>
            <p:cNvPr id="420" name="Google Shape;420;g35c202e54d7_0_716"/>
            <p:cNvPicPr preferRelativeResize="0"/>
            <p:nvPr/>
          </p:nvPicPr>
          <p:blipFill rotWithShape="1">
            <a:blip r:embed="rId5">
              <a:alphaModFix amt="62000"/>
            </a:blip>
            <a:srcRect/>
            <a:stretch/>
          </p:blipFill>
          <p:spPr>
            <a:xfrm>
              <a:off x="1954714" y="5847652"/>
              <a:ext cx="1869373" cy="1803446"/>
            </a:xfrm>
            <a:prstGeom prst="rect">
              <a:avLst/>
            </a:prstGeom>
            <a:noFill/>
            <a:ln>
              <a:noFill/>
            </a:ln>
          </p:spPr>
        </p:pic>
        <p:pic>
          <p:nvPicPr>
            <p:cNvPr id="421" name="Google Shape;421;g35c202e54d7_0_716"/>
            <p:cNvPicPr preferRelativeResize="0"/>
            <p:nvPr/>
          </p:nvPicPr>
          <p:blipFill rotWithShape="1">
            <a:blip r:embed="rId5">
              <a:alphaModFix amt="62000"/>
            </a:blip>
            <a:srcRect/>
            <a:stretch/>
          </p:blipFill>
          <p:spPr>
            <a:xfrm>
              <a:off x="3694956" y="5847652"/>
              <a:ext cx="1869373" cy="1803446"/>
            </a:xfrm>
            <a:prstGeom prst="rect">
              <a:avLst/>
            </a:prstGeom>
            <a:noFill/>
            <a:ln>
              <a:noFill/>
            </a:ln>
          </p:spPr>
        </p:pic>
        <p:pic>
          <p:nvPicPr>
            <p:cNvPr id="422" name="Google Shape;422;g35c202e54d7_0_716"/>
            <p:cNvPicPr preferRelativeResize="0"/>
            <p:nvPr/>
          </p:nvPicPr>
          <p:blipFill rotWithShape="1">
            <a:blip r:embed="rId5">
              <a:alphaModFix amt="62000"/>
            </a:blip>
            <a:srcRect/>
            <a:stretch/>
          </p:blipFill>
          <p:spPr>
            <a:xfrm>
              <a:off x="5425688" y="5841308"/>
              <a:ext cx="1869373" cy="1803446"/>
            </a:xfrm>
            <a:prstGeom prst="rect">
              <a:avLst/>
            </a:prstGeom>
            <a:noFill/>
            <a:ln>
              <a:noFill/>
            </a:ln>
          </p:spPr>
        </p:pic>
        <p:pic>
          <p:nvPicPr>
            <p:cNvPr id="423" name="Google Shape;423;g35c202e54d7_0_716"/>
            <p:cNvPicPr preferRelativeResize="0"/>
            <p:nvPr/>
          </p:nvPicPr>
          <p:blipFill rotWithShape="1">
            <a:blip r:embed="rId5">
              <a:alphaModFix amt="62000"/>
            </a:blip>
            <a:srcRect/>
            <a:stretch/>
          </p:blipFill>
          <p:spPr>
            <a:xfrm>
              <a:off x="7177953" y="5834964"/>
              <a:ext cx="1869373" cy="1803446"/>
            </a:xfrm>
            <a:prstGeom prst="rect">
              <a:avLst/>
            </a:prstGeom>
            <a:noFill/>
            <a:ln>
              <a:noFill/>
            </a:ln>
          </p:spPr>
        </p:pic>
        <p:pic>
          <p:nvPicPr>
            <p:cNvPr id="424" name="Google Shape;424;g35c202e54d7_0_716"/>
            <p:cNvPicPr preferRelativeResize="0"/>
            <p:nvPr/>
          </p:nvPicPr>
          <p:blipFill rotWithShape="1">
            <a:blip r:embed="rId5">
              <a:alphaModFix amt="62000"/>
            </a:blip>
            <a:srcRect/>
            <a:stretch/>
          </p:blipFill>
          <p:spPr>
            <a:xfrm flipH="1">
              <a:off x="8916480" y="5841308"/>
              <a:ext cx="1869373" cy="1803446"/>
            </a:xfrm>
            <a:prstGeom prst="rect">
              <a:avLst/>
            </a:prstGeom>
            <a:noFill/>
            <a:ln>
              <a:noFill/>
            </a:ln>
          </p:spPr>
        </p:pic>
      </p:grpSp>
      <p:pic>
        <p:nvPicPr>
          <p:cNvPr id="425" name="Google Shape;425;g35c202e54d7_0_716" descr="A black background with a black square&#10;&#10;Description automatically generated with medium confidence"/>
          <p:cNvPicPr preferRelativeResize="0"/>
          <p:nvPr/>
        </p:nvPicPr>
        <p:blipFill rotWithShape="1">
          <a:blip r:embed="rId6">
            <a:alphaModFix/>
          </a:blip>
          <a:srcRect/>
          <a:stretch/>
        </p:blipFill>
        <p:spPr>
          <a:xfrm>
            <a:off x="36372285" y="20502263"/>
            <a:ext cx="2265549" cy="1132774"/>
          </a:xfrm>
          <a:prstGeom prst="rect">
            <a:avLst/>
          </a:prstGeom>
          <a:noFill/>
          <a:ln>
            <a:noFill/>
          </a:ln>
        </p:spPr>
      </p:pic>
      <p:cxnSp>
        <p:nvCxnSpPr>
          <p:cNvPr id="426" name="Google Shape;426;g35c202e54d7_0_716"/>
          <p:cNvCxnSpPr/>
          <p:nvPr/>
        </p:nvCxnSpPr>
        <p:spPr>
          <a:xfrm>
            <a:off x="714870" y="3259430"/>
            <a:ext cx="31024320" cy="0"/>
          </a:xfrm>
          <a:prstGeom prst="straightConnector1">
            <a:avLst/>
          </a:prstGeom>
          <a:noFill/>
          <a:ln w="9525" cap="flat" cmpd="sng">
            <a:solidFill>
              <a:srgbClr val="A5A5A5"/>
            </a:solidFill>
            <a:prstDash val="solid"/>
            <a:round/>
            <a:headEnd type="none" w="sm" len="sm"/>
            <a:tailEnd type="none" w="sm" len="sm"/>
          </a:ln>
        </p:spPr>
      </p:cxnSp>
      <p:sp>
        <p:nvSpPr>
          <p:cNvPr id="427" name="Google Shape;427;g35c202e54d7_0_716"/>
          <p:cNvSpPr txBox="1"/>
          <p:nvPr/>
        </p:nvSpPr>
        <p:spPr>
          <a:xfrm>
            <a:off x="558518" y="1032277"/>
            <a:ext cx="30361920" cy="1674175"/>
          </a:xfrm>
          <a:prstGeom prst="rect">
            <a:avLst/>
          </a:prstGeom>
          <a:noFill/>
          <a:ln>
            <a:noFill/>
          </a:ln>
        </p:spPr>
        <p:txBody>
          <a:bodyPr spcFirstLastPara="1" wrap="square" lIns="292560" tIns="146240" rIns="292560" bIns="146240" anchor="t" anchorCtr="0">
            <a:spAutoFit/>
          </a:bodyPr>
          <a:lstStyle/>
          <a:p>
            <a:pPr defTabSz="2926080">
              <a:buClr>
                <a:srgbClr val="000000"/>
              </a:buClr>
              <a:buSzPts val="2800"/>
            </a:pPr>
            <a:r>
              <a:rPr lang="en-US" sz="8960" b="1" kern="0">
                <a:solidFill>
                  <a:srgbClr val="000000"/>
                </a:solidFill>
                <a:latin typeface="Montserrat SemiBold"/>
                <a:ea typeface="Montserrat SemiBold"/>
                <a:cs typeface="Montserrat SemiBold"/>
                <a:sym typeface="Montserrat SemiBold"/>
              </a:rPr>
              <a:t>KICKSTART: Community-led Project Initiation</a:t>
            </a:r>
            <a:endParaRPr sz="4480" kern="0">
              <a:solidFill>
                <a:srgbClr val="000000"/>
              </a:solidFill>
              <a:latin typeface="Arial"/>
              <a:ea typeface="Arial"/>
              <a:cs typeface="Arial"/>
              <a:sym typeface="Arial"/>
            </a:endParaRPr>
          </a:p>
        </p:txBody>
      </p:sp>
      <p:pic>
        <p:nvPicPr>
          <p:cNvPr id="428" name="Google Shape;428;g35c202e54d7_0_716" title="IMG_6460.HEIC"/>
          <p:cNvPicPr preferRelativeResize="0"/>
          <p:nvPr/>
        </p:nvPicPr>
        <p:blipFill rotWithShape="1">
          <a:blip r:embed="rId7">
            <a:alphaModFix/>
          </a:blip>
          <a:srcRect/>
          <a:stretch/>
        </p:blipFill>
        <p:spPr>
          <a:xfrm>
            <a:off x="12988086" y="11226357"/>
            <a:ext cx="10898560" cy="7092989"/>
          </a:xfrm>
          <a:prstGeom prst="rect">
            <a:avLst/>
          </a:prstGeom>
          <a:noFill/>
          <a:ln w="28575" cap="flat" cmpd="sng">
            <a:solidFill>
              <a:srgbClr val="1D6F84"/>
            </a:solidFill>
            <a:prstDash val="solid"/>
            <a:round/>
            <a:headEnd type="none" w="sm" len="sm"/>
            <a:tailEnd type="none" w="sm" len="sm"/>
          </a:ln>
        </p:spPr>
      </p:pic>
      <p:sp>
        <p:nvSpPr>
          <p:cNvPr id="429" name="Google Shape;429;g35c202e54d7_0_716"/>
          <p:cNvSpPr txBox="1"/>
          <p:nvPr/>
        </p:nvSpPr>
        <p:spPr>
          <a:xfrm>
            <a:off x="-1182362" y="3384106"/>
            <a:ext cx="21090240" cy="2443200"/>
          </a:xfrm>
          <a:prstGeom prst="rect">
            <a:avLst/>
          </a:prstGeom>
          <a:noFill/>
          <a:ln>
            <a:noFill/>
          </a:ln>
        </p:spPr>
        <p:txBody>
          <a:bodyPr spcFirstLastPara="1" wrap="square" lIns="390080" tIns="390080" rIns="390080" bIns="390080" anchor="t" anchorCtr="0">
            <a:noAutofit/>
          </a:bodyPr>
          <a:lstStyle/>
          <a:p>
            <a:pPr algn="ctr" defTabSz="2926080">
              <a:lnSpc>
                <a:spcPct val="105000"/>
              </a:lnSpc>
              <a:spcBef>
                <a:spcPts val="3200"/>
              </a:spcBef>
              <a:spcAft>
                <a:spcPts val="5120"/>
              </a:spcAft>
              <a:buClr>
                <a:srgbClr val="000000"/>
              </a:buClr>
              <a:buSzPts val="2000"/>
            </a:pPr>
            <a:r>
              <a:rPr lang="en-US" sz="6400" i="1" kern="0">
                <a:solidFill>
                  <a:srgbClr val="000000"/>
                </a:solidFill>
                <a:latin typeface="Figtree ExtraBold"/>
                <a:ea typeface="Figtree ExtraBold"/>
                <a:cs typeface="Figtree ExtraBold"/>
                <a:sym typeface="Figtree ExtraBold"/>
              </a:rPr>
              <a:t>Geothermal networks are a people-centered solution</a:t>
            </a:r>
            <a:endParaRPr sz="5120" kern="0">
              <a:solidFill>
                <a:srgbClr val="000000"/>
              </a:solidFill>
              <a:latin typeface="Figtree"/>
              <a:ea typeface="Figtree"/>
              <a:cs typeface="Figtree"/>
              <a:sym typeface="Figtree"/>
            </a:endParaRPr>
          </a:p>
        </p:txBody>
      </p:sp>
      <p:cxnSp>
        <p:nvCxnSpPr>
          <p:cNvPr id="430" name="Google Shape;430;g35c202e54d7_0_716"/>
          <p:cNvCxnSpPr/>
          <p:nvPr/>
        </p:nvCxnSpPr>
        <p:spPr>
          <a:xfrm>
            <a:off x="31739123" y="0"/>
            <a:ext cx="0" cy="22800960"/>
          </a:xfrm>
          <a:prstGeom prst="straightConnector1">
            <a:avLst/>
          </a:prstGeom>
          <a:noFill/>
          <a:ln w="9525" cap="flat" cmpd="sng">
            <a:solidFill>
              <a:srgbClr val="A5A5A5"/>
            </a:solidFill>
            <a:prstDash val="solid"/>
            <a:round/>
            <a:headEnd type="none" w="sm" len="sm"/>
            <a:tailEnd type="none" w="sm" len="sm"/>
          </a:ln>
        </p:spPr>
      </p:cxnSp>
      <p:sp>
        <p:nvSpPr>
          <p:cNvPr id="431" name="Google Shape;431;g35c202e54d7_0_716"/>
          <p:cNvSpPr txBox="1"/>
          <p:nvPr/>
        </p:nvSpPr>
        <p:spPr>
          <a:xfrm>
            <a:off x="31899914" y="2493568"/>
            <a:ext cx="6738240" cy="5592000"/>
          </a:xfrm>
          <a:prstGeom prst="rect">
            <a:avLst/>
          </a:prstGeom>
          <a:noFill/>
          <a:ln>
            <a:noFill/>
          </a:ln>
        </p:spPr>
        <p:txBody>
          <a:bodyPr spcFirstLastPara="1" wrap="square" lIns="389920" tIns="389920" rIns="389920" bIns="389920" anchor="t" anchorCtr="0">
            <a:noAutofit/>
          </a:bodyPr>
          <a:lstStyle/>
          <a:p>
            <a:pPr defTabSz="2926080">
              <a:buClr>
                <a:srgbClr val="000000"/>
              </a:buClr>
              <a:buSzPts val="2000"/>
            </a:pPr>
            <a:r>
              <a:rPr lang="en-US" sz="6400" b="1" kern="0">
                <a:solidFill>
                  <a:srgbClr val="8064A2"/>
                </a:solidFill>
                <a:latin typeface="Montserrat"/>
                <a:ea typeface="Montserrat"/>
                <a:cs typeface="Montserrat"/>
                <a:sym typeface="Montserrat"/>
              </a:rPr>
              <a:t>Prioritize communities with the highest need</a:t>
            </a:r>
            <a:endParaRPr sz="4480" kern="0">
              <a:solidFill>
                <a:srgbClr val="000000"/>
              </a:solidFill>
              <a:latin typeface="Arial"/>
              <a:ea typeface="Arial"/>
              <a:cs typeface="Arial"/>
              <a:sym typeface="Arial"/>
            </a:endParaRPr>
          </a:p>
          <a:p>
            <a:pPr defTabSz="2926080">
              <a:buClr>
                <a:srgbClr val="000000"/>
              </a:buClr>
              <a:buSzPts val="2000"/>
            </a:pPr>
            <a:endParaRPr sz="6400" b="1" kern="0">
              <a:solidFill>
                <a:srgbClr val="8064A2"/>
              </a:solidFill>
              <a:latin typeface="Montserrat"/>
              <a:ea typeface="Montserrat"/>
              <a:cs typeface="Montserrat"/>
              <a:sym typeface="Montserrat"/>
            </a:endParaRPr>
          </a:p>
          <a:p>
            <a:pPr defTabSz="2926080">
              <a:buClr>
                <a:srgbClr val="000000"/>
              </a:buClr>
              <a:buSzPts val="2000"/>
            </a:pPr>
            <a:r>
              <a:rPr lang="en-US" sz="6400" b="1" kern="0">
                <a:solidFill>
                  <a:srgbClr val="8064A2"/>
                </a:solidFill>
                <a:latin typeface="Montserrat"/>
                <a:ea typeface="Montserrat"/>
                <a:cs typeface="Montserrat"/>
                <a:sym typeface="Montserrat"/>
              </a:rPr>
              <a:t>Increase access to education about geothermal</a:t>
            </a:r>
            <a:endParaRPr sz="4480" kern="0">
              <a:solidFill>
                <a:srgbClr val="000000"/>
              </a:solidFill>
              <a:latin typeface="Arial"/>
              <a:ea typeface="Arial"/>
              <a:cs typeface="Arial"/>
              <a:sym typeface="Arial"/>
            </a:endParaRPr>
          </a:p>
          <a:p>
            <a:pPr defTabSz="2926080">
              <a:buClr>
                <a:srgbClr val="000000"/>
              </a:buClr>
              <a:buSzPts val="2000"/>
            </a:pPr>
            <a:endParaRPr sz="6400" b="1" kern="0">
              <a:solidFill>
                <a:srgbClr val="8064A2"/>
              </a:solidFill>
              <a:latin typeface="Montserrat"/>
              <a:ea typeface="Montserrat"/>
              <a:cs typeface="Montserrat"/>
              <a:sym typeface="Montserrat"/>
            </a:endParaRPr>
          </a:p>
          <a:p>
            <a:pPr defTabSz="2926080">
              <a:buClr>
                <a:srgbClr val="000000"/>
              </a:buClr>
              <a:buSzPts val="2000"/>
            </a:pPr>
            <a:r>
              <a:rPr lang="en-US" sz="6400" b="1" kern="0">
                <a:solidFill>
                  <a:srgbClr val="8064A2"/>
                </a:solidFill>
                <a:latin typeface="Montserrat"/>
                <a:ea typeface="Montserrat"/>
                <a:cs typeface="Montserrat"/>
                <a:sym typeface="Montserrat"/>
              </a:rPr>
              <a:t>Support communities ready to transition energy at a utility-scale</a:t>
            </a:r>
            <a:endParaRPr sz="4480" kern="0">
              <a:solidFill>
                <a:srgbClr val="000000"/>
              </a:solidFill>
              <a:latin typeface="Arial"/>
              <a:ea typeface="Arial"/>
              <a:cs typeface="Arial"/>
              <a:sym typeface="Arial"/>
            </a:endParaRPr>
          </a:p>
          <a:p>
            <a:pPr defTabSz="2926080">
              <a:buClr>
                <a:srgbClr val="000000"/>
              </a:buClr>
              <a:buSzPts val="2000"/>
            </a:pPr>
            <a:endParaRPr sz="6400" b="1" kern="0">
              <a:solidFill>
                <a:srgbClr val="8064A2"/>
              </a:solidFill>
              <a:latin typeface="Montserrat"/>
              <a:ea typeface="Montserrat"/>
              <a:cs typeface="Montserrat"/>
              <a:sym typeface="Montserrat"/>
            </a:endParaRPr>
          </a:p>
        </p:txBody>
      </p:sp>
      <p:pic>
        <p:nvPicPr>
          <p:cNvPr id="432" name="Google Shape;432;g35c202e54d7_0_716"/>
          <p:cNvPicPr preferRelativeResize="0"/>
          <p:nvPr/>
        </p:nvPicPr>
        <p:blipFill rotWithShape="1">
          <a:blip r:embed="rId5">
            <a:alphaModFix amt="62000"/>
          </a:blip>
          <a:srcRect/>
          <a:stretch/>
        </p:blipFill>
        <p:spPr>
          <a:xfrm>
            <a:off x="1811749" y="5943902"/>
            <a:ext cx="12169578" cy="11072304"/>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87"/>
        <p:cNvGrpSpPr/>
        <p:nvPr/>
      </p:nvGrpSpPr>
      <p:grpSpPr>
        <a:xfrm>
          <a:off x="0" y="0"/>
          <a:ext cx="0" cy="0"/>
          <a:chOff x="0" y="0"/>
          <a:chExt cx="0" cy="0"/>
        </a:xfrm>
      </p:grpSpPr>
      <p:sp>
        <p:nvSpPr>
          <p:cNvPr id="488" name="Google Shape;488;g35c202e54d7_0_757"/>
          <p:cNvSpPr txBox="1"/>
          <p:nvPr/>
        </p:nvSpPr>
        <p:spPr>
          <a:xfrm>
            <a:off x="30876934" y="1233971"/>
            <a:ext cx="8137920" cy="3957120"/>
          </a:xfrm>
          <a:prstGeom prst="rect">
            <a:avLst/>
          </a:prstGeom>
          <a:noFill/>
          <a:ln>
            <a:noFill/>
          </a:ln>
        </p:spPr>
        <p:txBody>
          <a:bodyPr spcFirstLastPara="1" wrap="square" lIns="390000" tIns="390000" rIns="390000" bIns="390000" anchor="t" anchorCtr="0">
            <a:noAutofit/>
          </a:bodyPr>
          <a:lstStyle/>
          <a:p>
            <a:pPr defTabSz="2926080">
              <a:buClr>
                <a:srgbClr val="000000"/>
              </a:buClr>
              <a:buSzPts val="2000"/>
            </a:pPr>
            <a:r>
              <a:rPr lang="en-US" sz="6400" kern="0">
                <a:solidFill>
                  <a:srgbClr val="000000"/>
                </a:solidFill>
                <a:latin typeface="Montserrat"/>
                <a:ea typeface="Montserrat"/>
                <a:cs typeface="Montserrat"/>
                <a:sym typeface="Montserrat"/>
              </a:rPr>
              <a:t>Advocacy Network</a:t>
            </a:r>
            <a:endParaRPr sz="6400" kern="0">
              <a:solidFill>
                <a:srgbClr val="000000"/>
              </a:solidFill>
              <a:latin typeface="Montserrat"/>
              <a:ea typeface="Montserrat"/>
              <a:cs typeface="Montserrat"/>
              <a:sym typeface="Montserrat"/>
            </a:endParaRPr>
          </a:p>
        </p:txBody>
      </p:sp>
      <p:cxnSp>
        <p:nvCxnSpPr>
          <p:cNvPr id="489" name="Google Shape;489;g35c202e54d7_0_757"/>
          <p:cNvCxnSpPr/>
          <p:nvPr/>
        </p:nvCxnSpPr>
        <p:spPr>
          <a:xfrm>
            <a:off x="30768176" y="-228000"/>
            <a:ext cx="0" cy="22800960"/>
          </a:xfrm>
          <a:prstGeom prst="straightConnector1">
            <a:avLst/>
          </a:prstGeom>
          <a:noFill/>
          <a:ln w="9525" cap="flat" cmpd="sng">
            <a:solidFill>
              <a:srgbClr val="A5A5A5"/>
            </a:solidFill>
            <a:prstDash val="solid"/>
            <a:round/>
            <a:headEnd type="none" w="sm" len="sm"/>
            <a:tailEnd type="none" w="sm" len="sm"/>
          </a:ln>
        </p:spPr>
      </p:cxnSp>
      <p:sp>
        <p:nvSpPr>
          <p:cNvPr id="490" name="Google Shape;490;g35c202e54d7_0_757"/>
          <p:cNvSpPr/>
          <p:nvPr/>
        </p:nvSpPr>
        <p:spPr>
          <a:xfrm>
            <a:off x="24152698" y="13911978"/>
            <a:ext cx="5580480" cy="27216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195040" tIns="195040" rIns="195040" bIns="195040" anchor="ctr" anchorCtr="0">
            <a:noAutofit/>
          </a:bodyPr>
          <a:lstStyle/>
          <a:p>
            <a:pPr algn="ctr" defTabSz="2926080">
              <a:buClr>
                <a:srgbClr val="000000"/>
              </a:buClr>
              <a:buSzPts val="900"/>
            </a:pPr>
            <a:endParaRPr sz="2880" kern="0">
              <a:solidFill>
                <a:srgbClr val="000000"/>
              </a:solidFill>
              <a:latin typeface="Calibri"/>
              <a:ea typeface="Calibri"/>
              <a:cs typeface="Calibri"/>
              <a:sym typeface="Calibri"/>
            </a:endParaRPr>
          </a:p>
        </p:txBody>
      </p:sp>
      <p:pic>
        <p:nvPicPr>
          <p:cNvPr id="491" name="Google Shape;491;g35c202e54d7_0_757"/>
          <p:cNvPicPr preferRelativeResize="0"/>
          <p:nvPr/>
        </p:nvPicPr>
        <p:blipFill rotWithShape="1">
          <a:blip r:embed="rId3">
            <a:alphaModFix/>
          </a:blip>
          <a:srcRect/>
          <a:stretch/>
        </p:blipFill>
        <p:spPr>
          <a:xfrm>
            <a:off x="2199565" y="2774960"/>
            <a:ext cx="18700742" cy="16395680"/>
          </a:xfrm>
          <a:prstGeom prst="rect">
            <a:avLst/>
          </a:prstGeom>
          <a:noFill/>
          <a:ln>
            <a:noFill/>
          </a:ln>
        </p:spPr>
      </p:pic>
      <p:pic>
        <p:nvPicPr>
          <p:cNvPr id="492" name="Google Shape;492;g35c202e54d7_0_757"/>
          <p:cNvPicPr preferRelativeResize="0"/>
          <p:nvPr/>
        </p:nvPicPr>
        <p:blipFill rotWithShape="1">
          <a:blip r:embed="rId4">
            <a:alphaModFix/>
          </a:blip>
          <a:srcRect/>
          <a:stretch/>
        </p:blipFill>
        <p:spPr>
          <a:xfrm>
            <a:off x="31356854" y="20287306"/>
            <a:ext cx="3328800" cy="1401600"/>
          </a:xfrm>
          <a:prstGeom prst="rect">
            <a:avLst/>
          </a:prstGeom>
          <a:noFill/>
          <a:ln>
            <a:noFill/>
          </a:ln>
        </p:spPr>
      </p:pic>
      <p:pic>
        <p:nvPicPr>
          <p:cNvPr id="493" name="Google Shape;493;g35c202e54d7_0_757"/>
          <p:cNvPicPr preferRelativeResize="0"/>
          <p:nvPr/>
        </p:nvPicPr>
        <p:blipFill rotWithShape="1">
          <a:blip r:embed="rId5">
            <a:alphaModFix/>
          </a:blip>
          <a:srcRect l="5713"/>
          <a:stretch/>
        </p:blipFill>
        <p:spPr>
          <a:xfrm>
            <a:off x="34971931" y="11249920"/>
            <a:ext cx="3519747" cy="3501229"/>
          </a:xfrm>
          <a:prstGeom prst="rect">
            <a:avLst/>
          </a:prstGeom>
          <a:noFill/>
          <a:ln>
            <a:noFill/>
          </a:ln>
        </p:spPr>
      </p:pic>
      <p:pic>
        <p:nvPicPr>
          <p:cNvPr id="494" name="Google Shape;494;g35c202e54d7_0_757"/>
          <p:cNvPicPr preferRelativeResize="0"/>
          <p:nvPr/>
        </p:nvPicPr>
        <p:blipFill rotWithShape="1">
          <a:blip r:embed="rId6">
            <a:alphaModFix/>
          </a:blip>
          <a:srcRect/>
          <a:stretch/>
        </p:blipFill>
        <p:spPr>
          <a:xfrm>
            <a:off x="19989323" y="12222954"/>
            <a:ext cx="7403696" cy="1121651"/>
          </a:xfrm>
          <a:prstGeom prst="rect">
            <a:avLst/>
          </a:prstGeom>
          <a:noFill/>
          <a:ln>
            <a:noFill/>
          </a:ln>
        </p:spPr>
      </p:pic>
      <p:pic>
        <p:nvPicPr>
          <p:cNvPr id="495" name="Google Shape;495;g35c202e54d7_0_757"/>
          <p:cNvPicPr preferRelativeResize="0"/>
          <p:nvPr/>
        </p:nvPicPr>
        <p:blipFill rotWithShape="1">
          <a:blip r:embed="rId7">
            <a:alphaModFix/>
          </a:blip>
          <a:srcRect/>
          <a:stretch/>
        </p:blipFill>
        <p:spPr>
          <a:xfrm>
            <a:off x="22447087" y="14303602"/>
            <a:ext cx="4995734" cy="2393725"/>
          </a:xfrm>
          <a:prstGeom prst="rect">
            <a:avLst/>
          </a:prstGeom>
          <a:noFill/>
          <a:ln>
            <a:noFill/>
          </a:ln>
        </p:spPr>
      </p:pic>
      <p:pic>
        <p:nvPicPr>
          <p:cNvPr id="496" name="Google Shape;496;g35c202e54d7_0_757"/>
          <p:cNvPicPr preferRelativeResize="0"/>
          <p:nvPr/>
        </p:nvPicPr>
        <p:blipFill rotWithShape="1">
          <a:blip r:embed="rId8">
            <a:alphaModFix/>
          </a:blip>
          <a:srcRect/>
          <a:stretch/>
        </p:blipFill>
        <p:spPr>
          <a:xfrm>
            <a:off x="32608335" y="8598315"/>
            <a:ext cx="4995734" cy="2585462"/>
          </a:xfrm>
          <a:prstGeom prst="rect">
            <a:avLst/>
          </a:prstGeom>
          <a:noFill/>
          <a:ln>
            <a:noFill/>
          </a:ln>
        </p:spPr>
      </p:pic>
      <p:pic>
        <p:nvPicPr>
          <p:cNvPr id="497" name="Google Shape;497;g35c202e54d7_0_757"/>
          <p:cNvPicPr preferRelativeResize="0"/>
          <p:nvPr/>
        </p:nvPicPr>
        <p:blipFill rotWithShape="1">
          <a:blip r:embed="rId9">
            <a:alphaModFix/>
          </a:blip>
          <a:srcRect/>
          <a:stretch/>
        </p:blipFill>
        <p:spPr>
          <a:xfrm>
            <a:off x="32038397" y="5915530"/>
            <a:ext cx="5482982" cy="2031878"/>
          </a:xfrm>
          <a:prstGeom prst="rect">
            <a:avLst/>
          </a:prstGeom>
          <a:noFill/>
          <a:ln>
            <a:noFill/>
          </a:ln>
        </p:spPr>
      </p:pic>
      <p:pic>
        <p:nvPicPr>
          <p:cNvPr id="498" name="Google Shape;498;g35c202e54d7_0_757"/>
          <p:cNvPicPr preferRelativeResize="0"/>
          <p:nvPr/>
        </p:nvPicPr>
        <p:blipFill rotWithShape="1">
          <a:blip r:embed="rId10">
            <a:alphaModFix/>
          </a:blip>
          <a:srcRect l="9328" t="12798" r="8845" b="13818"/>
          <a:stretch/>
        </p:blipFill>
        <p:spPr>
          <a:xfrm>
            <a:off x="33266125" y="14477336"/>
            <a:ext cx="4995744" cy="2443523"/>
          </a:xfrm>
          <a:prstGeom prst="rect">
            <a:avLst/>
          </a:prstGeom>
          <a:noFill/>
          <a:ln>
            <a:noFill/>
          </a:ln>
        </p:spPr>
      </p:pic>
      <p:pic>
        <p:nvPicPr>
          <p:cNvPr id="499" name="Google Shape;499;g35c202e54d7_0_757"/>
          <p:cNvPicPr preferRelativeResize="0"/>
          <p:nvPr/>
        </p:nvPicPr>
        <p:blipFill rotWithShape="1">
          <a:blip r:embed="rId11">
            <a:alphaModFix/>
          </a:blip>
          <a:srcRect/>
          <a:stretch/>
        </p:blipFill>
        <p:spPr>
          <a:xfrm>
            <a:off x="26984960" y="6827520"/>
            <a:ext cx="4470400" cy="1584960"/>
          </a:xfrm>
          <a:prstGeom prst="rect">
            <a:avLst/>
          </a:prstGeom>
          <a:noFill/>
          <a:ln>
            <a:noFill/>
          </a:ln>
        </p:spPr>
      </p:pic>
      <p:pic>
        <p:nvPicPr>
          <p:cNvPr id="500" name="Google Shape;500;g35c202e54d7_0_757"/>
          <p:cNvPicPr preferRelativeResize="0"/>
          <p:nvPr/>
        </p:nvPicPr>
        <p:blipFill rotWithShape="1">
          <a:blip r:embed="rId12">
            <a:alphaModFix/>
          </a:blip>
          <a:srcRect/>
          <a:stretch/>
        </p:blipFill>
        <p:spPr>
          <a:xfrm>
            <a:off x="24520166" y="8935680"/>
            <a:ext cx="2549760" cy="2443520"/>
          </a:xfrm>
          <a:prstGeom prst="rect">
            <a:avLst/>
          </a:prstGeom>
          <a:noFill/>
          <a:ln>
            <a:noFill/>
          </a:ln>
        </p:spPr>
      </p:pic>
      <p:pic>
        <p:nvPicPr>
          <p:cNvPr id="501" name="Google Shape;501;g35c202e54d7_0_757"/>
          <p:cNvPicPr preferRelativeResize="0"/>
          <p:nvPr/>
        </p:nvPicPr>
        <p:blipFill rotWithShape="1">
          <a:blip r:embed="rId13">
            <a:alphaModFix/>
          </a:blip>
          <a:srcRect/>
          <a:stretch/>
        </p:blipFill>
        <p:spPr>
          <a:xfrm>
            <a:off x="27960320" y="14955520"/>
            <a:ext cx="4470400" cy="1178560"/>
          </a:xfrm>
          <a:prstGeom prst="rect">
            <a:avLst/>
          </a:prstGeom>
          <a:noFill/>
          <a:ln>
            <a:noFill/>
          </a:ln>
        </p:spPr>
      </p:pic>
      <p:pic>
        <p:nvPicPr>
          <p:cNvPr id="502" name="Google Shape;502;g35c202e54d7_0_757"/>
          <p:cNvPicPr preferRelativeResize="0"/>
          <p:nvPr/>
        </p:nvPicPr>
        <p:blipFill rotWithShape="1">
          <a:blip r:embed="rId14">
            <a:alphaModFix/>
          </a:blip>
          <a:srcRect/>
          <a:stretch/>
        </p:blipFill>
        <p:spPr>
          <a:xfrm>
            <a:off x="27635200" y="8778242"/>
            <a:ext cx="4470406" cy="2235203"/>
          </a:xfrm>
          <a:prstGeom prst="rect">
            <a:avLst/>
          </a:prstGeom>
          <a:noFill/>
          <a:ln>
            <a:noFill/>
          </a:ln>
        </p:spPr>
      </p:pic>
      <p:cxnSp>
        <p:nvCxnSpPr>
          <p:cNvPr id="503" name="Google Shape;503;g35c202e54d7_0_757"/>
          <p:cNvCxnSpPr/>
          <p:nvPr/>
        </p:nvCxnSpPr>
        <p:spPr>
          <a:xfrm rot="10800000" flipH="1">
            <a:off x="26070186" y="15624054"/>
            <a:ext cx="1210560" cy="1043520"/>
          </a:xfrm>
          <a:prstGeom prst="straightConnector1">
            <a:avLst/>
          </a:prstGeom>
          <a:noFill/>
          <a:ln w="38100" cap="flat" cmpd="sng">
            <a:solidFill>
              <a:schemeClr val="lt1"/>
            </a:solidFill>
            <a:prstDash val="solid"/>
            <a:round/>
            <a:headEnd type="none" w="sm" len="sm"/>
            <a:tailEnd type="none" w="sm" len="sm"/>
          </a:ln>
        </p:spPr>
      </p:cxnSp>
      <p:pic>
        <p:nvPicPr>
          <p:cNvPr id="504" name="Google Shape;504;g35c202e54d7_0_757"/>
          <p:cNvPicPr preferRelativeResize="0"/>
          <p:nvPr/>
        </p:nvPicPr>
        <p:blipFill rotWithShape="1">
          <a:blip r:embed="rId15">
            <a:alphaModFix/>
          </a:blip>
          <a:srcRect/>
          <a:stretch/>
        </p:blipFill>
        <p:spPr>
          <a:xfrm>
            <a:off x="27960320" y="17556480"/>
            <a:ext cx="4470400" cy="975360"/>
          </a:xfrm>
          <a:prstGeom prst="rect">
            <a:avLst/>
          </a:prstGeom>
          <a:noFill/>
          <a:ln>
            <a:noFill/>
          </a:ln>
        </p:spPr>
      </p:pic>
      <p:pic>
        <p:nvPicPr>
          <p:cNvPr id="505" name="Google Shape;505;g35c202e54d7_0_757"/>
          <p:cNvPicPr preferRelativeResize="0"/>
          <p:nvPr/>
        </p:nvPicPr>
        <p:blipFill rotWithShape="1">
          <a:blip r:embed="rId16">
            <a:alphaModFix/>
          </a:blip>
          <a:srcRect/>
          <a:stretch/>
        </p:blipFill>
        <p:spPr>
          <a:xfrm>
            <a:off x="21935306" y="7051040"/>
            <a:ext cx="4470400" cy="1137920"/>
          </a:xfrm>
          <a:prstGeom prst="rect">
            <a:avLst/>
          </a:prstGeom>
          <a:noFill/>
          <a:ln>
            <a:noFill/>
          </a:ln>
        </p:spPr>
      </p:pic>
      <p:pic>
        <p:nvPicPr>
          <p:cNvPr id="506" name="Google Shape;506;g35c202e54d7_0_757"/>
          <p:cNvPicPr preferRelativeResize="0"/>
          <p:nvPr/>
        </p:nvPicPr>
        <p:blipFill rotWithShape="1">
          <a:blip r:embed="rId17">
            <a:alphaModFix/>
          </a:blip>
          <a:srcRect/>
          <a:stretch/>
        </p:blipFill>
        <p:spPr>
          <a:xfrm>
            <a:off x="33458560" y="17631574"/>
            <a:ext cx="4470400" cy="1788160"/>
          </a:xfrm>
          <a:prstGeom prst="rect">
            <a:avLst/>
          </a:prstGeom>
          <a:noFill/>
          <a:ln>
            <a:noFill/>
          </a:ln>
        </p:spPr>
      </p:pic>
      <p:pic>
        <p:nvPicPr>
          <p:cNvPr id="507" name="Google Shape;507;g35c202e54d7_0_757"/>
          <p:cNvPicPr preferRelativeResize="0"/>
          <p:nvPr/>
        </p:nvPicPr>
        <p:blipFill rotWithShape="1">
          <a:blip r:embed="rId18">
            <a:alphaModFix/>
          </a:blip>
          <a:srcRect t="15108" b="8817"/>
          <a:stretch/>
        </p:blipFill>
        <p:spPr>
          <a:xfrm>
            <a:off x="32186882" y="11379202"/>
            <a:ext cx="2885443" cy="2235197"/>
          </a:xfrm>
          <a:prstGeom prst="rect">
            <a:avLst/>
          </a:prstGeom>
          <a:noFill/>
          <a:ln>
            <a:noFill/>
          </a:ln>
        </p:spPr>
      </p:pic>
      <p:pic>
        <p:nvPicPr>
          <p:cNvPr id="508" name="Google Shape;508;g35c202e54d7_0_757"/>
          <p:cNvPicPr preferRelativeResize="0"/>
          <p:nvPr/>
        </p:nvPicPr>
        <p:blipFill rotWithShape="1">
          <a:blip r:embed="rId19">
            <a:alphaModFix/>
          </a:blip>
          <a:srcRect/>
          <a:stretch/>
        </p:blipFill>
        <p:spPr>
          <a:xfrm>
            <a:off x="27960320" y="12029440"/>
            <a:ext cx="3901440" cy="186944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12"/>
        <p:cNvGrpSpPr/>
        <p:nvPr/>
      </p:nvGrpSpPr>
      <p:grpSpPr>
        <a:xfrm>
          <a:off x="0" y="0"/>
          <a:ext cx="0" cy="0"/>
          <a:chOff x="0" y="0"/>
          <a:chExt cx="0" cy="0"/>
        </a:xfrm>
      </p:grpSpPr>
      <p:pic>
        <p:nvPicPr>
          <p:cNvPr id="513" name="Google Shape;513;g35c202e54d7_0_782" descr="A map of the united states with logos&#10;&#10;Description automatically generated"/>
          <p:cNvPicPr preferRelativeResize="0"/>
          <p:nvPr/>
        </p:nvPicPr>
        <p:blipFill rotWithShape="1">
          <a:blip r:embed="rId3">
            <a:alphaModFix/>
          </a:blip>
          <a:srcRect/>
          <a:stretch/>
        </p:blipFill>
        <p:spPr>
          <a:xfrm>
            <a:off x="-3" y="2"/>
            <a:ext cx="39036422" cy="21945603"/>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cxnSp>
        <p:nvCxnSpPr>
          <p:cNvPr id="531" name="Google Shape;531;g35c202e54d7_0_797"/>
          <p:cNvCxnSpPr/>
          <p:nvPr/>
        </p:nvCxnSpPr>
        <p:spPr>
          <a:xfrm>
            <a:off x="30768176" y="-228003"/>
            <a:ext cx="0" cy="22800960"/>
          </a:xfrm>
          <a:prstGeom prst="straightConnector1">
            <a:avLst/>
          </a:prstGeom>
          <a:noFill/>
          <a:ln w="9525" cap="flat" cmpd="sng">
            <a:solidFill>
              <a:srgbClr val="A5A5A5"/>
            </a:solidFill>
            <a:prstDash val="solid"/>
            <a:round/>
            <a:headEnd type="none" w="sm" len="sm"/>
            <a:tailEnd type="none" w="sm" len="sm"/>
          </a:ln>
        </p:spPr>
      </p:cxnSp>
      <p:sp>
        <p:nvSpPr>
          <p:cNvPr id="532" name="Google Shape;532;g35c202e54d7_0_797"/>
          <p:cNvSpPr txBox="1"/>
          <p:nvPr/>
        </p:nvSpPr>
        <p:spPr>
          <a:xfrm>
            <a:off x="30876928" y="1233971"/>
            <a:ext cx="8404800" cy="5115840"/>
          </a:xfrm>
          <a:prstGeom prst="rect">
            <a:avLst/>
          </a:prstGeom>
          <a:noFill/>
          <a:ln>
            <a:noFill/>
          </a:ln>
        </p:spPr>
        <p:txBody>
          <a:bodyPr spcFirstLastPara="1" wrap="square" lIns="390000" tIns="390000" rIns="390000" bIns="390000" anchor="t" anchorCtr="0">
            <a:noAutofit/>
          </a:bodyPr>
          <a:lstStyle/>
          <a:p>
            <a:pPr defTabSz="2926080">
              <a:lnSpc>
                <a:spcPct val="115000"/>
              </a:lnSpc>
              <a:buClr>
                <a:srgbClr val="000000"/>
              </a:buClr>
              <a:buSzPts val="1500"/>
            </a:pPr>
            <a:r>
              <a:rPr lang="en-US" sz="6080" kern="0">
                <a:solidFill>
                  <a:srgbClr val="000000"/>
                </a:solidFill>
                <a:latin typeface="Montserrat"/>
                <a:ea typeface="Montserrat"/>
                <a:cs typeface="Montserrat"/>
                <a:sym typeface="Montserrat"/>
              </a:rPr>
              <a:t>Why are Thermal Energy Networks so hot and so cool? </a:t>
            </a:r>
            <a:endParaRPr sz="6080" kern="0">
              <a:solidFill>
                <a:srgbClr val="000000"/>
              </a:solidFill>
              <a:latin typeface="Arial"/>
              <a:ea typeface="Arial"/>
              <a:cs typeface="Arial"/>
              <a:sym typeface="Arial"/>
            </a:endParaRPr>
          </a:p>
          <a:p>
            <a:pPr defTabSz="2926080">
              <a:lnSpc>
                <a:spcPct val="115000"/>
              </a:lnSpc>
              <a:buClr>
                <a:srgbClr val="000000"/>
              </a:buClr>
              <a:buSzPts val="1500"/>
            </a:pPr>
            <a:endParaRPr sz="6080" kern="0">
              <a:solidFill>
                <a:srgbClr val="000000"/>
              </a:solidFill>
              <a:latin typeface="Montserrat"/>
              <a:ea typeface="Montserrat"/>
              <a:cs typeface="Montserrat"/>
              <a:sym typeface="Montserrat"/>
            </a:endParaRPr>
          </a:p>
          <a:p>
            <a:pPr defTabSz="2926080">
              <a:lnSpc>
                <a:spcPct val="115000"/>
              </a:lnSpc>
              <a:buClr>
                <a:srgbClr val="000000"/>
              </a:buClr>
              <a:buSzPts val="1600"/>
            </a:pPr>
            <a:r>
              <a:rPr lang="en-US" sz="5120" kern="0">
                <a:solidFill>
                  <a:srgbClr val="000000"/>
                </a:solidFill>
                <a:latin typeface="Montserrat"/>
                <a:ea typeface="Montserrat"/>
                <a:cs typeface="Montserrat"/>
                <a:sym typeface="Montserrat"/>
              </a:rPr>
              <a:t>1. They tap ignored but ubiquitous energy resources</a:t>
            </a:r>
            <a:endParaRPr sz="6080" kern="0">
              <a:solidFill>
                <a:srgbClr val="000000"/>
              </a:solidFill>
              <a:latin typeface="Arial"/>
              <a:ea typeface="Arial"/>
              <a:cs typeface="Arial"/>
              <a:sym typeface="Arial"/>
            </a:endParaRPr>
          </a:p>
          <a:p>
            <a:pPr defTabSz="2926080">
              <a:lnSpc>
                <a:spcPct val="115000"/>
              </a:lnSpc>
              <a:buClr>
                <a:srgbClr val="000000"/>
              </a:buClr>
              <a:buSzPts val="1600"/>
            </a:pPr>
            <a:endParaRPr sz="5120" kern="0">
              <a:solidFill>
                <a:srgbClr val="000000"/>
              </a:solidFill>
              <a:latin typeface="Montserrat"/>
              <a:ea typeface="Montserrat"/>
              <a:cs typeface="Montserrat"/>
              <a:sym typeface="Montserrat"/>
            </a:endParaRPr>
          </a:p>
          <a:p>
            <a:pPr defTabSz="2926080">
              <a:lnSpc>
                <a:spcPct val="115000"/>
              </a:lnSpc>
              <a:buClr>
                <a:srgbClr val="000000"/>
              </a:buClr>
              <a:buSzPts val="1600"/>
            </a:pPr>
            <a:r>
              <a:rPr lang="en-US" sz="5120" kern="0">
                <a:solidFill>
                  <a:srgbClr val="000000"/>
                </a:solidFill>
                <a:latin typeface="Montserrat"/>
                <a:ea typeface="Montserrat"/>
                <a:cs typeface="Montserrat"/>
                <a:sym typeface="Montserrat"/>
              </a:rPr>
              <a:t>2. They are new yet ready now</a:t>
            </a:r>
            <a:endParaRPr sz="6080" kern="0">
              <a:solidFill>
                <a:srgbClr val="000000"/>
              </a:solidFill>
              <a:latin typeface="Arial"/>
              <a:ea typeface="Arial"/>
              <a:cs typeface="Arial"/>
              <a:sym typeface="Arial"/>
            </a:endParaRPr>
          </a:p>
          <a:p>
            <a:pPr defTabSz="2926080">
              <a:lnSpc>
                <a:spcPct val="115000"/>
              </a:lnSpc>
              <a:buClr>
                <a:srgbClr val="000000"/>
              </a:buClr>
              <a:buSzPts val="1600"/>
            </a:pPr>
            <a:endParaRPr sz="5120" kern="0">
              <a:solidFill>
                <a:srgbClr val="000000"/>
              </a:solidFill>
              <a:latin typeface="Montserrat"/>
              <a:ea typeface="Montserrat"/>
              <a:cs typeface="Montserrat"/>
              <a:sym typeface="Montserrat"/>
            </a:endParaRPr>
          </a:p>
          <a:p>
            <a:pPr defTabSz="2926080">
              <a:lnSpc>
                <a:spcPct val="115000"/>
              </a:lnSpc>
              <a:buClr>
                <a:srgbClr val="000000"/>
              </a:buClr>
              <a:buSzPts val="1600"/>
            </a:pPr>
            <a:r>
              <a:rPr lang="en-US" sz="5120" kern="0">
                <a:solidFill>
                  <a:srgbClr val="000000"/>
                </a:solidFill>
                <a:latin typeface="Montserrat"/>
                <a:ea typeface="Montserrat"/>
                <a:cs typeface="Montserrat"/>
                <a:sym typeface="Montserrat"/>
              </a:rPr>
              <a:t>3. They multi-solve our electric grid challenges, water shortages, security concerns, health and more.</a:t>
            </a:r>
            <a:endParaRPr sz="5120" kern="0">
              <a:solidFill>
                <a:srgbClr val="000000"/>
              </a:solidFill>
              <a:latin typeface="Montserrat"/>
              <a:ea typeface="Montserrat"/>
              <a:cs typeface="Montserrat"/>
              <a:sym typeface="Montserrat"/>
            </a:endParaRPr>
          </a:p>
          <a:p>
            <a:pPr defTabSz="2926080">
              <a:buClr>
                <a:srgbClr val="000000"/>
              </a:buClr>
              <a:buSzPts val="2000"/>
            </a:pPr>
            <a:endParaRPr sz="6400" kern="0">
              <a:solidFill>
                <a:srgbClr val="000000"/>
              </a:solidFill>
              <a:latin typeface="Montserrat"/>
              <a:ea typeface="Montserrat"/>
              <a:cs typeface="Montserrat"/>
              <a:sym typeface="Montserrat"/>
            </a:endParaRPr>
          </a:p>
        </p:txBody>
      </p:sp>
      <p:grpSp>
        <p:nvGrpSpPr>
          <p:cNvPr id="533" name="Google Shape;533;g35c202e54d7_0_797"/>
          <p:cNvGrpSpPr/>
          <p:nvPr/>
        </p:nvGrpSpPr>
        <p:grpSpPr>
          <a:xfrm>
            <a:off x="5329360" y="2989040"/>
            <a:ext cx="20571456" cy="16344851"/>
            <a:chOff x="3636560" y="1382850"/>
            <a:chExt cx="3700328" cy="2819478"/>
          </a:xfrm>
        </p:grpSpPr>
        <p:pic>
          <p:nvPicPr>
            <p:cNvPr id="534" name="Google Shape;534;g35c202e54d7_0_797"/>
            <p:cNvPicPr preferRelativeResize="0"/>
            <p:nvPr/>
          </p:nvPicPr>
          <p:blipFill rotWithShape="1">
            <a:blip r:embed="rId3">
              <a:alphaModFix/>
            </a:blip>
            <a:srcRect/>
            <a:stretch/>
          </p:blipFill>
          <p:spPr>
            <a:xfrm>
              <a:off x="3636560" y="1382850"/>
              <a:ext cx="3123371" cy="2584037"/>
            </a:xfrm>
            <a:prstGeom prst="rect">
              <a:avLst/>
            </a:prstGeom>
            <a:noFill/>
            <a:ln w="19050" cap="flat" cmpd="sng">
              <a:solidFill>
                <a:schemeClr val="dk2"/>
              </a:solidFill>
              <a:prstDash val="solid"/>
              <a:round/>
              <a:headEnd type="none" w="sm" len="sm"/>
              <a:tailEnd type="none" w="sm" len="sm"/>
            </a:ln>
          </p:spPr>
        </p:pic>
        <p:pic>
          <p:nvPicPr>
            <p:cNvPr id="535" name="Google Shape;535;g35c202e54d7_0_797"/>
            <p:cNvPicPr preferRelativeResize="0"/>
            <p:nvPr/>
          </p:nvPicPr>
          <p:blipFill rotWithShape="1">
            <a:blip r:embed="rId4">
              <a:alphaModFix/>
            </a:blip>
            <a:srcRect/>
            <a:stretch/>
          </p:blipFill>
          <p:spPr>
            <a:xfrm>
              <a:off x="3723638" y="3446125"/>
              <a:ext cx="2949199" cy="497563"/>
            </a:xfrm>
            <a:prstGeom prst="rect">
              <a:avLst/>
            </a:prstGeom>
            <a:noFill/>
            <a:ln w="9525" cap="flat" cmpd="sng">
              <a:solidFill>
                <a:schemeClr val="lt1"/>
              </a:solidFill>
              <a:prstDash val="solid"/>
              <a:round/>
              <a:headEnd type="none" w="sm" len="sm"/>
              <a:tailEnd type="none" w="sm" len="sm"/>
            </a:ln>
          </p:spPr>
        </p:pic>
        <p:pic>
          <p:nvPicPr>
            <p:cNvPr id="536" name="Google Shape;536;g35c202e54d7_0_797"/>
            <p:cNvPicPr preferRelativeResize="0"/>
            <p:nvPr/>
          </p:nvPicPr>
          <p:blipFill rotWithShape="1">
            <a:blip r:embed="rId5">
              <a:alphaModFix/>
            </a:blip>
            <a:srcRect/>
            <a:stretch/>
          </p:blipFill>
          <p:spPr>
            <a:xfrm>
              <a:off x="6008787" y="3884902"/>
              <a:ext cx="1328101" cy="317426"/>
            </a:xfrm>
            <a:prstGeom prst="rect">
              <a:avLst/>
            </a:prstGeom>
            <a:noFill/>
            <a:ln w="19050" cap="flat" cmpd="sng">
              <a:solidFill>
                <a:schemeClr val="dk2"/>
              </a:solidFill>
              <a:prstDash val="solid"/>
              <a:round/>
              <a:headEnd type="none" w="sm" len="sm"/>
              <a:tailEnd type="none" w="sm" len="sm"/>
            </a:ln>
          </p:spPr>
        </p:pic>
      </p:gr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13E29C-6D61-1458-0E15-FA216ECD4890}"/>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A7F2F096-2788-6886-3E81-2353E5A72D65}"/>
              </a:ext>
            </a:extLst>
          </p:cNvPr>
          <p:cNvSpPr>
            <a:spLocks noGrp="1"/>
          </p:cNvSpPr>
          <p:nvPr>
            <p:ph type="ctrTitle"/>
          </p:nvPr>
        </p:nvSpPr>
        <p:spPr/>
        <p:txBody>
          <a:bodyPr>
            <a:normAutofit/>
          </a:bodyPr>
          <a:lstStyle/>
          <a:p>
            <a:r>
              <a:rPr lang="en-US" sz="15360" dirty="0"/>
              <a:t>NECPUC</a:t>
            </a:r>
            <a:br>
              <a:rPr lang="en-US" sz="15360" dirty="0"/>
            </a:br>
            <a:r>
              <a:rPr lang="en-US" sz="15360" dirty="0"/>
              <a:t>Gas Heat Pump</a:t>
            </a:r>
            <a:br>
              <a:rPr lang="en-US" sz="15360" dirty="0"/>
            </a:br>
            <a:r>
              <a:rPr lang="en-US" sz="15360" dirty="0"/>
              <a:t>Slides</a:t>
            </a:r>
          </a:p>
        </p:txBody>
      </p:sp>
      <p:sp>
        <p:nvSpPr>
          <p:cNvPr id="2" name="TextBox 1">
            <a:extLst>
              <a:ext uri="{FF2B5EF4-FFF2-40B4-BE49-F238E27FC236}">
                <a16:creationId xmlns:a16="http://schemas.microsoft.com/office/drawing/2014/main" id="{1C329177-C92A-26BE-9A19-CDB21C5E612C}"/>
              </a:ext>
            </a:extLst>
          </p:cNvPr>
          <p:cNvSpPr txBox="1"/>
          <p:nvPr/>
        </p:nvSpPr>
        <p:spPr>
          <a:xfrm>
            <a:off x="18522751" y="12232560"/>
            <a:ext cx="17713750" cy="3637919"/>
          </a:xfrm>
          <a:prstGeom prst="rect">
            <a:avLst/>
          </a:prstGeom>
          <a:noFill/>
        </p:spPr>
        <p:txBody>
          <a:bodyPr wrap="square" rtlCol="0">
            <a:spAutoFit/>
          </a:bodyPr>
          <a:lstStyle/>
          <a:p>
            <a:pPr algn="ctr" defTabSz="2926080"/>
            <a:endParaRPr lang="en-US" sz="11520" dirty="0">
              <a:solidFill>
                <a:srgbClr val="FFFFFF"/>
              </a:solidFill>
              <a:latin typeface="Bahnschrift Light" panose="020B0502040204020203" pitchFamily="34" charset="0"/>
            </a:endParaRPr>
          </a:p>
          <a:p>
            <a:pPr algn="ctr" defTabSz="2926080"/>
            <a:r>
              <a:rPr lang="en-US" sz="11520" dirty="0">
                <a:solidFill>
                  <a:srgbClr val="FFFFFF"/>
                </a:solidFill>
                <a:latin typeface="Bahnschrift Light" panose="020B0502040204020203" pitchFamily="34" charset="0"/>
              </a:rPr>
              <a:t>19-May-2025</a:t>
            </a:r>
          </a:p>
        </p:txBody>
      </p:sp>
      <p:sp>
        <p:nvSpPr>
          <p:cNvPr id="4" name="TextBox 3">
            <a:extLst>
              <a:ext uri="{FF2B5EF4-FFF2-40B4-BE49-F238E27FC236}">
                <a16:creationId xmlns:a16="http://schemas.microsoft.com/office/drawing/2014/main" id="{0E8FD1B6-6E2B-3D0D-0D5C-0A5A68460934}"/>
              </a:ext>
            </a:extLst>
          </p:cNvPr>
          <p:cNvSpPr txBox="1"/>
          <p:nvPr/>
        </p:nvSpPr>
        <p:spPr>
          <a:xfrm>
            <a:off x="2646354" y="16739056"/>
            <a:ext cx="9966190" cy="2357568"/>
          </a:xfrm>
          <a:prstGeom prst="rect">
            <a:avLst/>
          </a:prstGeom>
          <a:noFill/>
        </p:spPr>
        <p:txBody>
          <a:bodyPr wrap="none" rtlCol="0">
            <a:spAutoFit/>
          </a:bodyPr>
          <a:lstStyle/>
          <a:p>
            <a:pPr algn="ctr" defTabSz="2926080"/>
            <a:r>
              <a:rPr lang="en-US" sz="5120" b="1" dirty="0">
                <a:solidFill>
                  <a:srgbClr val="333333"/>
                </a:solidFill>
                <a:latin typeface="Bahnschrift Light" panose="020B0502040204020203" pitchFamily="34" charset="0"/>
              </a:rPr>
              <a:t>Scott Reed, CEM, CMVP, MBA</a:t>
            </a:r>
          </a:p>
          <a:p>
            <a:pPr algn="ctr" defTabSz="2926080"/>
            <a:r>
              <a:rPr lang="en-US" sz="5120" dirty="0">
                <a:solidFill>
                  <a:srgbClr val="333333"/>
                </a:solidFill>
                <a:latin typeface="Bahnschrift Light" panose="020B0502040204020203" pitchFamily="34" charset="0"/>
              </a:rPr>
              <a:t>VP Regulatory &amp; Business Affairs</a:t>
            </a:r>
          </a:p>
          <a:p>
            <a:pPr algn="ctr" defTabSz="2926080"/>
            <a:r>
              <a:rPr lang="en-US" sz="4480" dirty="0">
                <a:solidFill>
                  <a:srgbClr val="333333"/>
                </a:solidFill>
                <a:latin typeface="Bahnschrift Light" panose="020B0502040204020203" pitchFamily="34" charset="0"/>
              </a:rPr>
              <a:t>sreed@AnesiComfort.com</a:t>
            </a:r>
          </a:p>
        </p:txBody>
      </p:sp>
    </p:spTree>
    <p:extLst>
      <p:ext uri="{BB962C8B-B14F-4D97-AF65-F5344CB8AC3E}">
        <p14:creationId xmlns:p14="http://schemas.microsoft.com/office/powerpoint/2010/main" val="42560539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B766E6C-9CEE-4261-5C81-A2FBD0736458}"/>
              </a:ext>
            </a:extLst>
          </p:cNvPr>
          <p:cNvSpPr>
            <a:spLocks noGrp="1"/>
          </p:cNvSpPr>
          <p:nvPr>
            <p:ph type="title"/>
          </p:nvPr>
        </p:nvSpPr>
        <p:spPr>
          <a:xfrm>
            <a:off x="536449" y="585214"/>
            <a:ext cx="12202346" cy="5326058"/>
          </a:xfrm>
        </p:spPr>
        <p:txBody>
          <a:bodyPr>
            <a:normAutofit fontScale="90000"/>
          </a:bodyPr>
          <a:lstStyle/>
          <a:p>
            <a:r>
              <a:rPr lang="en-US" dirty="0"/>
              <a:t>What’s a Gas (Absorption) Heat Pump?</a:t>
            </a:r>
          </a:p>
        </p:txBody>
      </p:sp>
      <p:sp>
        <p:nvSpPr>
          <p:cNvPr id="4" name="Slide Number Placeholder 3">
            <a:extLst>
              <a:ext uri="{FF2B5EF4-FFF2-40B4-BE49-F238E27FC236}">
                <a16:creationId xmlns:a16="http://schemas.microsoft.com/office/drawing/2014/main" id="{621512B3-036B-FFD2-6A32-904E5EA56934}"/>
              </a:ext>
            </a:extLst>
          </p:cNvPr>
          <p:cNvSpPr>
            <a:spLocks noGrp="1"/>
          </p:cNvSpPr>
          <p:nvPr>
            <p:ph type="sldNum" sz="quarter" idx="11"/>
          </p:nvPr>
        </p:nvSpPr>
        <p:spPr/>
        <p:txBody>
          <a:bodyPr/>
          <a:lstStyle/>
          <a:p>
            <a:pPr defTabSz="2926080"/>
            <a:fld id="{7CC41F94-DB9E-41FE-8C91-009968630FE3}" type="slidenum">
              <a:rPr lang="en-US">
                <a:solidFill>
                  <a:srgbClr val="FFFFFF"/>
                </a:solidFill>
              </a:rPr>
              <a:pPr defTabSz="2926080"/>
              <a:t>37</a:t>
            </a:fld>
            <a:endParaRPr lang="en-US" dirty="0">
              <a:solidFill>
                <a:srgbClr val="FFFFFF"/>
              </a:solidFill>
            </a:endParaRPr>
          </a:p>
        </p:txBody>
      </p:sp>
      <p:pic>
        <p:nvPicPr>
          <p:cNvPr id="7" name="Picture 6" descr="Diagram, engineering drawing&#10;&#10;Description automatically generated">
            <a:extLst>
              <a:ext uri="{FF2B5EF4-FFF2-40B4-BE49-F238E27FC236}">
                <a16:creationId xmlns:a16="http://schemas.microsoft.com/office/drawing/2014/main" id="{096FF05A-86C5-1FE6-009E-DA97CCA94D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112" y="6727934"/>
            <a:ext cx="12687014" cy="7570538"/>
          </a:xfrm>
          <a:prstGeom prst="rect">
            <a:avLst/>
          </a:prstGeom>
        </p:spPr>
      </p:pic>
      <p:sp>
        <p:nvSpPr>
          <p:cNvPr id="8" name="TextBox 7">
            <a:extLst>
              <a:ext uri="{FF2B5EF4-FFF2-40B4-BE49-F238E27FC236}">
                <a16:creationId xmlns:a16="http://schemas.microsoft.com/office/drawing/2014/main" id="{0B95F9DF-8BCD-93B9-9BFB-6F861453D14B}"/>
              </a:ext>
            </a:extLst>
          </p:cNvPr>
          <p:cNvSpPr txBox="1"/>
          <p:nvPr/>
        </p:nvSpPr>
        <p:spPr>
          <a:xfrm>
            <a:off x="6796655" y="5246744"/>
            <a:ext cx="6896854" cy="1274195"/>
          </a:xfrm>
          <a:prstGeom prst="rect">
            <a:avLst/>
          </a:prstGeom>
          <a:noFill/>
        </p:spPr>
        <p:txBody>
          <a:bodyPr wrap="square" rtlCol="0">
            <a:spAutoFit/>
          </a:bodyPr>
          <a:lstStyle/>
          <a:p>
            <a:pPr defTabSz="2926080">
              <a:spcAft>
                <a:spcPts val="1920"/>
              </a:spcAft>
            </a:pPr>
            <a:r>
              <a:rPr lang="en-US" sz="7680" b="1" dirty="0">
                <a:solidFill>
                  <a:srgbClr val="333333"/>
                </a:solidFill>
                <a:latin typeface="Aptos Display" panose="020B0004020202020204" pitchFamily="34" charset="0"/>
              </a:rPr>
              <a:t>Patented 1859</a:t>
            </a:r>
          </a:p>
        </p:txBody>
      </p:sp>
      <p:sp>
        <p:nvSpPr>
          <p:cNvPr id="9" name="Arrow: Right 8">
            <a:extLst>
              <a:ext uri="{FF2B5EF4-FFF2-40B4-BE49-F238E27FC236}">
                <a16:creationId xmlns:a16="http://schemas.microsoft.com/office/drawing/2014/main" id="{AE806AB2-A39B-3598-5036-B9B40BAD2241}"/>
              </a:ext>
            </a:extLst>
          </p:cNvPr>
          <p:cNvSpPr/>
          <p:nvPr/>
        </p:nvSpPr>
        <p:spPr>
          <a:xfrm>
            <a:off x="14084735" y="6736752"/>
            <a:ext cx="3108822" cy="5784147"/>
          </a:xfrm>
          <a:prstGeom prst="rightArrow">
            <a:avLst/>
          </a:prstGeom>
          <a:solidFill>
            <a:schemeClr val="accent1">
              <a:lumMod val="7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926080">
              <a:defRPr/>
            </a:pPr>
            <a:endParaRPr lang="en-US" sz="5760" dirty="0">
              <a:solidFill>
                <a:prstClr val="white"/>
              </a:solidFill>
              <a:latin typeface="Calibri" panose="020F0502020204030204"/>
            </a:endParaRPr>
          </a:p>
        </p:txBody>
      </p:sp>
      <p:pic>
        <p:nvPicPr>
          <p:cNvPr id="10" name="Content Placeholder 2">
            <a:extLst>
              <a:ext uri="{FF2B5EF4-FFF2-40B4-BE49-F238E27FC236}">
                <a16:creationId xmlns:a16="http://schemas.microsoft.com/office/drawing/2014/main" id="{83EF8484-C6F3-8914-FEED-9CF439C3C30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7193557" y="2813855"/>
            <a:ext cx="14436112" cy="16966486"/>
          </a:xfrm>
          <a:prstGeom prst="rect">
            <a:avLst/>
          </a:prstGeom>
        </p:spPr>
      </p:pic>
      <p:sp>
        <p:nvSpPr>
          <p:cNvPr id="11" name="TextBox 10">
            <a:extLst>
              <a:ext uri="{FF2B5EF4-FFF2-40B4-BE49-F238E27FC236}">
                <a16:creationId xmlns:a16="http://schemas.microsoft.com/office/drawing/2014/main" id="{AE242F38-77E4-B0F9-5678-73D989181DC1}"/>
              </a:ext>
            </a:extLst>
          </p:cNvPr>
          <p:cNvSpPr txBox="1"/>
          <p:nvPr/>
        </p:nvSpPr>
        <p:spPr>
          <a:xfrm>
            <a:off x="25764379" y="17908114"/>
            <a:ext cx="3818858" cy="1668149"/>
          </a:xfrm>
          <a:prstGeom prst="rect">
            <a:avLst/>
          </a:prstGeom>
          <a:noFill/>
        </p:spPr>
        <p:txBody>
          <a:bodyPr wrap="square" rtlCol="0">
            <a:spAutoFit/>
          </a:bodyPr>
          <a:lstStyle/>
          <a:p>
            <a:pPr algn="r" defTabSz="2926080">
              <a:spcAft>
                <a:spcPts val="1920"/>
              </a:spcAft>
            </a:pPr>
            <a:r>
              <a:rPr lang="en-US" sz="10240" b="1" dirty="0">
                <a:solidFill>
                  <a:srgbClr val="333333"/>
                </a:solidFill>
                <a:latin typeface="Aptos Display" panose="020B0004020202020204" pitchFamily="34" charset="0"/>
              </a:rPr>
              <a:t>2025</a:t>
            </a:r>
          </a:p>
        </p:txBody>
      </p:sp>
      <p:pic>
        <p:nvPicPr>
          <p:cNvPr id="13" name="Picture 12" descr="A person with a beard&#10;&#10;Description automatically generated with medium confidence">
            <a:extLst>
              <a:ext uri="{FF2B5EF4-FFF2-40B4-BE49-F238E27FC236}">
                <a16:creationId xmlns:a16="http://schemas.microsoft.com/office/drawing/2014/main" id="{66FA10F2-E7AD-4DDB-9FBF-DBA215AE73C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9180219" y="14675041"/>
            <a:ext cx="3770128" cy="4932810"/>
          </a:xfrm>
          <a:prstGeom prst="rect">
            <a:avLst/>
          </a:prstGeom>
        </p:spPr>
      </p:pic>
      <p:sp>
        <p:nvSpPr>
          <p:cNvPr id="15" name="TextBox 14">
            <a:extLst>
              <a:ext uri="{FF2B5EF4-FFF2-40B4-BE49-F238E27FC236}">
                <a16:creationId xmlns:a16="http://schemas.microsoft.com/office/drawing/2014/main" id="{DBEFDBFC-7139-EFF6-F850-3551E8431CF5}"/>
              </a:ext>
            </a:extLst>
          </p:cNvPr>
          <p:cNvSpPr txBox="1"/>
          <p:nvPr/>
        </p:nvSpPr>
        <p:spPr>
          <a:xfrm>
            <a:off x="18714226" y="941627"/>
            <a:ext cx="19741968" cy="1668149"/>
          </a:xfrm>
          <a:prstGeom prst="rect">
            <a:avLst/>
          </a:prstGeom>
          <a:noFill/>
        </p:spPr>
        <p:txBody>
          <a:bodyPr wrap="square" rtlCol="0">
            <a:spAutoFit/>
          </a:bodyPr>
          <a:lstStyle/>
          <a:p>
            <a:pPr algn="r" defTabSz="2926080">
              <a:spcAft>
                <a:spcPts val="1920"/>
              </a:spcAft>
            </a:pPr>
            <a:r>
              <a:rPr lang="en-US" sz="10240" b="1" dirty="0">
                <a:solidFill>
                  <a:srgbClr val="333333"/>
                </a:solidFill>
                <a:latin typeface="Aptos Display" panose="020B0004020202020204" pitchFamily="34" charset="0"/>
              </a:rPr>
              <a:t>Now Modernized for 21</a:t>
            </a:r>
            <a:r>
              <a:rPr lang="en-US" sz="10240" b="1" baseline="30000" dirty="0">
                <a:solidFill>
                  <a:srgbClr val="333333"/>
                </a:solidFill>
                <a:latin typeface="Aptos Display" panose="020B0004020202020204" pitchFamily="34" charset="0"/>
              </a:rPr>
              <a:t>st</a:t>
            </a:r>
            <a:r>
              <a:rPr lang="en-US" sz="10240" b="1" dirty="0">
                <a:solidFill>
                  <a:srgbClr val="333333"/>
                </a:solidFill>
                <a:latin typeface="Aptos Display" panose="020B0004020202020204" pitchFamily="34" charset="0"/>
              </a:rPr>
              <a:t> Century</a:t>
            </a:r>
          </a:p>
        </p:txBody>
      </p:sp>
      <p:sp>
        <p:nvSpPr>
          <p:cNvPr id="17" name="TextBox 16">
            <a:extLst>
              <a:ext uri="{FF2B5EF4-FFF2-40B4-BE49-F238E27FC236}">
                <a16:creationId xmlns:a16="http://schemas.microsoft.com/office/drawing/2014/main" id="{579790EE-12C6-2215-4A10-0780FFE21541}"/>
              </a:ext>
            </a:extLst>
          </p:cNvPr>
          <p:cNvSpPr txBox="1"/>
          <p:nvPr/>
        </p:nvSpPr>
        <p:spPr>
          <a:xfrm>
            <a:off x="308712" y="14408389"/>
            <a:ext cx="8872957" cy="5255285"/>
          </a:xfrm>
          <a:prstGeom prst="rect">
            <a:avLst/>
          </a:prstGeom>
          <a:noFill/>
        </p:spPr>
        <p:txBody>
          <a:bodyPr wrap="square" rtlCol="0">
            <a:spAutoFit/>
          </a:bodyPr>
          <a:lstStyle/>
          <a:p>
            <a:pPr marL="543562" indent="-543562" defTabSz="2926080">
              <a:spcAft>
                <a:spcPts val="1920"/>
              </a:spcAft>
              <a:buFont typeface="Arial" panose="020B0604020202020204" pitchFamily="34" charset="0"/>
              <a:buChar char="•"/>
            </a:pPr>
            <a:r>
              <a:rPr lang="en-US" sz="5760" dirty="0">
                <a:solidFill>
                  <a:srgbClr val="333333"/>
                </a:solidFill>
                <a:latin typeface="Aptos Display" panose="020B0004020202020204" pitchFamily="34" charset="0"/>
              </a:rPr>
              <a:t>Heat-driven cycle</a:t>
            </a:r>
          </a:p>
          <a:p>
            <a:pPr marL="543562" indent="-543562" defTabSz="2926080">
              <a:spcAft>
                <a:spcPts val="1920"/>
              </a:spcAft>
              <a:buFont typeface="Arial" panose="020B0604020202020204" pitchFamily="34" charset="0"/>
              <a:buChar char="•"/>
            </a:pPr>
            <a:r>
              <a:rPr lang="en-US" sz="5760" dirty="0">
                <a:solidFill>
                  <a:srgbClr val="333333"/>
                </a:solidFill>
                <a:latin typeface="Aptos Display" panose="020B0004020202020204" pitchFamily="34" charset="0"/>
              </a:rPr>
              <a:t>Used to make Ice</a:t>
            </a:r>
          </a:p>
          <a:p>
            <a:pPr marL="543562" indent="-543562" defTabSz="2926080">
              <a:spcAft>
                <a:spcPts val="1920"/>
              </a:spcAft>
              <a:buFont typeface="Arial" panose="020B0604020202020204" pitchFamily="34" charset="0"/>
              <a:buChar char="•"/>
            </a:pPr>
            <a:r>
              <a:rPr lang="en-US" sz="5760" dirty="0">
                <a:solidFill>
                  <a:srgbClr val="333333"/>
                </a:solidFill>
                <a:latin typeface="Aptos Display" panose="020B0004020202020204" pitchFamily="34" charset="0"/>
              </a:rPr>
              <a:t>Dominated cooling for 100+ years</a:t>
            </a:r>
          </a:p>
          <a:p>
            <a:pPr marL="543562" indent="-543562" defTabSz="2926080">
              <a:spcAft>
                <a:spcPts val="1920"/>
              </a:spcAft>
              <a:buFont typeface="Arial" panose="020B0604020202020204" pitchFamily="34" charset="0"/>
              <a:buChar char="•"/>
            </a:pPr>
            <a:r>
              <a:rPr lang="en-US" sz="5760" dirty="0">
                <a:solidFill>
                  <a:srgbClr val="333333"/>
                </a:solidFill>
                <a:latin typeface="Aptos Display" panose="020B0004020202020204" pitchFamily="34" charset="0"/>
              </a:rPr>
              <a:t>Ferdinand Carré, inventor</a:t>
            </a:r>
          </a:p>
        </p:txBody>
      </p:sp>
      <p:sp>
        <p:nvSpPr>
          <p:cNvPr id="18" name="TextBox 17">
            <a:extLst>
              <a:ext uri="{FF2B5EF4-FFF2-40B4-BE49-F238E27FC236}">
                <a16:creationId xmlns:a16="http://schemas.microsoft.com/office/drawing/2014/main" id="{CFC48E06-701B-AD0D-B3A0-EA5931E8B469}"/>
              </a:ext>
            </a:extLst>
          </p:cNvPr>
          <p:cNvSpPr txBox="1"/>
          <p:nvPr/>
        </p:nvSpPr>
        <p:spPr>
          <a:xfrm>
            <a:off x="30900459" y="2812906"/>
            <a:ext cx="7555734" cy="15932567"/>
          </a:xfrm>
          <a:prstGeom prst="rect">
            <a:avLst/>
          </a:prstGeom>
          <a:noFill/>
        </p:spPr>
        <p:txBody>
          <a:bodyPr wrap="square" rtlCol="0">
            <a:spAutoFit/>
          </a:bodyPr>
          <a:lstStyle/>
          <a:p>
            <a:pPr marL="543562" indent="-543562" defTabSz="2926080">
              <a:spcAft>
                <a:spcPts val="3200"/>
              </a:spcAft>
              <a:buFont typeface="Arial" panose="020B0604020202020204" pitchFamily="34" charset="0"/>
              <a:buChar char="•"/>
            </a:pPr>
            <a:r>
              <a:rPr lang="en-US" sz="6400" dirty="0">
                <a:solidFill>
                  <a:srgbClr val="333333"/>
                </a:solidFill>
                <a:latin typeface="Aptos Narrow" panose="020B0004020202020204" pitchFamily="34" charset="0"/>
              </a:rPr>
              <a:t>Heating focused </a:t>
            </a:r>
            <a:endParaRPr lang="en-US" sz="6400" spc="-320" dirty="0">
              <a:solidFill>
                <a:srgbClr val="333333"/>
              </a:solidFill>
              <a:latin typeface="Aptos Narrow" panose="020B0004020202020204" pitchFamily="34" charset="0"/>
            </a:endParaRPr>
          </a:p>
          <a:p>
            <a:pPr marL="543562" indent="-543562" defTabSz="2926080">
              <a:spcAft>
                <a:spcPts val="3200"/>
              </a:spcAft>
              <a:buFont typeface="Arial" panose="020B0604020202020204" pitchFamily="34" charset="0"/>
              <a:buChar char="•"/>
            </a:pPr>
            <a:r>
              <a:rPr lang="en-US" sz="6400" dirty="0">
                <a:solidFill>
                  <a:srgbClr val="333333"/>
                </a:solidFill>
                <a:latin typeface="Aptos Narrow" panose="020B0004020202020204" pitchFamily="34" charset="0"/>
              </a:rPr>
              <a:t>Great in cold climates</a:t>
            </a:r>
          </a:p>
          <a:p>
            <a:pPr marL="543562" indent="-543562" defTabSz="2926080">
              <a:spcAft>
                <a:spcPts val="3200"/>
              </a:spcAft>
              <a:buFont typeface="Arial" panose="020B0604020202020204" pitchFamily="34" charset="0"/>
              <a:buChar char="•"/>
            </a:pPr>
            <a:r>
              <a:rPr lang="en-US" sz="6400" dirty="0">
                <a:solidFill>
                  <a:srgbClr val="333333"/>
                </a:solidFill>
                <a:latin typeface="Aptos Narrow" panose="020B0004020202020204" pitchFamily="34" charset="0"/>
              </a:rPr>
              <a:t>Replaces furnaces, boilers, water heaters</a:t>
            </a:r>
          </a:p>
          <a:p>
            <a:pPr marL="543562" indent="-543562" defTabSz="2926080">
              <a:spcAft>
                <a:spcPts val="3200"/>
              </a:spcAft>
              <a:buFont typeface="Arial" panose="020B0604020202020204" pitchFamily="34" charset="0"/>
              <a:buChar char="•"/>
            </a:pPr>
            <a:r>
              <a:rPr lang="en-US" sz="6400" dirty="0">
                <a:solidFill>
                  <a:srgbClr val="333333"/>
                </a:solidFill>
                <a:latin typeface="Aptos Narrow" panose="020B0004020202020204" pitchFamily="34" charset="0"/>
              </a:rPr>
              <a:t>Uses natural gas or propane (today);    RNG or H2 </a:t>
            </a:r>
            <a:r>
              <a:rPr lang="en-US" sz="6400" spc="-320" dirty="0">
                <a:solidFill>
                  <a:srgbClr val="333333"/>
                </a:solidFill>
                <a:latin typeface="Aptos Narrow" panose="020B0004020202020204" pitchFamily="34" charset="0"/>
              </a:rPr>
              <a:t>(tomorrow)</a:t>
            </a:r>
          </a:p>
          <a:p>
            <a:pPr marL="543562" indent="-543562" defTabSz="2926080">
              <a:spcAft>
                <a:spcPts val="3200"/>
              </a:spcAft>
              <a:buFont typeface="Arial" panose="020B0604020202020204" pitchFamily="34" charset="0"/>
              <a:buChar char="•"/>
            </a:pPr>
            <a:r>
              <a:rPr lang="en-US" sz="6400" dirty="0">
                <a:solidFill>
                  <a:srgbClr val="333333"/>
                </a:solidFill>
                <a:latin typeface="Aptos Narrow" panose="020B0004020202020204" pitchFamily="34" charset="0"/>
              </a:rPr>
              <a:t>Combustion and all refrigerants remain outside</a:t>
            </a:r>
          </a:p>
          <a:p>
            <a:pPr marL="543562" indent="-543562" defTabSz="2926080">
              <a:spcAft>
                <a:spcPts val="3200"/>
              </a:spcAft>
              <a:buFont typeface="Arial" panose="020B0604020202020204" pitchFamily="34" charset="0"/>
              <a:buChar char="•"/>
            </a:pPr>
            <a:r>
              <a:rPr lang="en-US" sz="6400" dirty="0">
                <a:solidFill>
                  <a:srgbClr val="333333"/>
                </a:solidFill>
                <a:latin typeface="Aptos Narrow" panose="020B0004020202020204" pitchFamily="34" charset="0"/>
              </a:rPr>
              <a:t>Refrigerant: Zero Global Warming</a:t>
            </a:r>
          </a:p>
        </p:txBody>
      </p:sp>
    </p:spTree>
    <p:extLst>
      <p:ext uri="{BB962C8B-B14F-4D97-AF65-F5344CB8AC3E}">
        <p14:creationId xmlns:p14="http://schemas.microsoft.com/office/powerpoint/2010/main" val="10435031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916C0-DAFC-C685-A91A-707295E06D28}"/>
              </a:ext>
            </a:extLst>
          </p:cNvPr>
          <p:cNvSpPr>
            <a:spLocks noGrp="1"/>
          </p:cNvSpPr>
          <p:nvPr>
            <p:ph type="title"/>
          </p:nvPr>
        </p:nvSpPr>
        <p:spPr/>
        <p:txBody>
          <a:bodyPr>
            <a:normAutofit/>
          </a:bodyPr>
          <a:lstStyle/>
          <a:p>
            <a:r>
              <a:rPr lang="en-US" dirty="0"/>
              <a:t>Application:  Single-Family – Forced Air Heating</a:t>
            </a:r>
          </a:p>
        </p:txBody>
      </p:sp>
      <p:sp>
        <p:nvSpPr>
          <p:cNvPr id="4" name="Slide Number Placeholder 3">
            <a:extLst>
              <a:ext uri="{FF2B5EF4-FFF2-40B4-BE49-F238E27FC236}">
                <a16:creationId xmlns:a16="http://schemas.microsoft.com/office/drawing/2014/main" id="{CD80ADF4-6292-D3A9-3DFA-599356C933A6}"/>
              </a:ext>
            </a:extLst>
          </p:cNvPr>
          <p:cNvSpPr>
            <a:spLocks noGrp="1"/>
          </p:cNvSpPr>
          <p:nvPr>
            <p:ph type="sldNum" sz="quarter" idx="15"/>
          </p:nvPr>
        </p:nvSpPr>
        <p:spPr/>
        <p:txBody>
          <a:bodyPr/>
          <a:lstStyle/>
          <a:p>
            <a:pPr defTabSz="2926080"/>
            <a:fld id="{7CC41F94-DB9E-41FE-8C91-009968630FE3}" type="slidenum">
              <a:rPr lang="en-US">
                <a:solidFill>
                  <a:srgbClr val="FFFFFF"/>
                </a:solidFill>
              </a:rPr>
              <a:pPr defTabSz="2926080"/>
              <a:t>38</a:t>
            </a:fld>
            <a:endParaRPr lang="en-US" dirty="0">
              <a:solidFill>
                <a:srgbClr val="FFFFFF"/>
              </a:solidFill>
            </a:endParaRPr>
          </a:p>
        </p:txBody>
      </p:sp>
      <p:sp>
        <p:nvSpPr>
          <p:cNvPr id="5" name="TextBox 4">
            <a:extLst>
              <a:ext uri="{FF2B5EF4-FFF2-40B4-BE49-F238E27FC236}">
                <a16:creationId xmlns:a16="http://schemas.microsoft.com/office/drawing/2014/main" id="{B4E6DBF0-DC42-42EF-D8EB-FB0E4B4D17DD}"/>
              </a:ext>
            </a:extLst>
          </p:cNvPr>
          <p:cNvSpPr txBox="1"/>
          <p:nvPr/>
        </p:nvSpPr>
        <p:spPr>
          <a:xfrm>
            <a:off x="1253229" y="3248970"/>
            <a:ext cx="13472608" cy="14442415"/>
          </a:xfrm>
          <a:prstGeom prst="rect">
            <a:avLst/>
          </a:prstGeom>
          <a:noFill/>
        </p:spPr>
        <p:txBody>
          <a:bodyPr wrap="square" rtlCol="0">
            <a:spAutoFit/>
          </a:bodyPr>
          <a:lstStyle/>
          <a:p>
            <a:pPr marL="914400" indent="-914400" defTabSz="2926080">
              <a:lnSpc>
                <a:spcPts val="6080"/>
              </a:lnSpc>
              <a:spcBef>
                <a:spcPts val="3840"/>
              </a:spcBef>
              <a:spcAft>
                <a:spcPts val="2560"/>
              </a:spcAft>
              <a:buClr>
                <a:srgbClr val="333333"/>
              </a:buClr>
              <a:buSzPct val="90000"/>
              <a:buFont typeface="Wingdings" panose="05000000000000000000" pitchFamily="2" charset="2"/>
              <a:buChar char="ü"/>
              <a:defRPr/>
            </a:pPr>
            <a:r>
              <a:rPr lang="en-US" sz="6400" dirty="0">
                <a:solidFill>
                  <a:srgbClr val="333333"/>
                </a:solidFill>
                <a:latin typeface="Segoe UI" panose="020B0502040204020203" pitchFamily="34" charset="0"/>
                <a:cs typeface="Segoe UI" panose="020B0502040204020203" pitchFamily="34" charset="0"/>
              </a:rPr>
              <a:t>Reduces Energy, Operating Costs, Emissions – all by 30-50%.</a:t>
            </a:r>
          </a:p>
          <a:p>
            <a:pPr marL="914400" indent="-914400" defTabSz="2926080">
              <a:lnSpc>
                <a:spcPts val="6080"/>
              </a:lnSpc>
              <a:spcBef>
                <a:spcPts val="3840"/>
              </a:spcBef>
              <a:spcAft>
                <a:spcPts val="2560"/>
              </a:spcAft>
              <a:buClr>
                <a:srgbClr val="333333"/>
              </a:buClr>
              <a:buSzPct val="90000"/>
              <a:buFont typeface="Wingdings" panose="05000000000000000000" pitchFamily="2" charset="2"/>
              <a:buChar char="ü"/>
              <a:defRPr/>
            </a:pPr>
            <a:r>
              <a:rPr lang="en-US" sz="6400" dirty="0">
                <a:solidFill>
                  <a:srgbClr val="333333"/>
                </a:solidFill>
                <a:latin typeface="Segoe UI" panose="020B0502040204020203" pitchFamily="34" charset="0"/>
                <a:cs typeface="Segoe UI" panose="020B0502040204020203" pitchFamily="34" charset="0"/>
              </a:rPr>
              <a:t>Replaces gas furnace &amp; water heater.  Contractor-friendly.</a:t>
            </a:r>
          </a:p>
          <a:p>
            <a:pPr marL="914400" indent="-914400" defTabSz="2926080">
              <a:lnSpc>
                <a:spcPts val="6080"/>
              </a:lnSpc>
              <a:spcBef>
                <a:spcPts val="3840"/>
              </a:spcBef>
              <a:spcAft>
                <a:spcPts val="2560"/>
              </a:spcAft>
              <a:buClr>
                <a:srgbClr val="333333"/>
              </a:buClr>
              <a:buSzPct val="90000"/>
              <a:buFont typeface="Wingdings" panose="05000000000000000000" pitchFamily="2" charset="2"/>
              <a:buChar char="ü"/>
              <a:defRPr/>
            </a:pPr>
            <a:r>
              <a:rPr lang="en-US" sz="6400" dirty="0">
                <a:solidFill>
                  <a:srgbClr val="333333"/>
                </a:solidFill>
                <a:latin typeface="Segoe UI" panose="020B0502040204020203" pitchFamily="34" charset="0"/>
                <a:cs typeface="Segoe UI" panose="020B0502040204020203" pitchFamily="34" charset="0"/>
              </a:rPr>
              <a:t>No expensive upgrades to home.</a:t>
            </a:r>
          </a:p>
          <a:p>
            <a:pPr marL="914400" indent="-914400" defTabSz="2926080">
              <a:lnSpc>
                <a:spcPts val="6080"/>
              </a:lnSpc>
              <a:spcBef>
                <a:spcPts val="3840"/>
              </a:spcBef>
              <a:spcAft>
                <a:spcPts val="2560"/>
              </a:spcAft>
              <a:buClr>
                <a:srgbClr val="333333"/>
              </a:buClr>
              <a:buSzPct val="90000"/>
              <a:buFont typeface="Wingdings" panose="05000000000000000000" pitchFamily="2" charset="2"/>
              <a:buChar char="ü"/>
              <a:defRPr/>
            </a:pPr>
            <a:r>
              <a:rPr lang="en-US" sz="6400" dirty="0">
                <a:solidFill>
                  <a:srgbClr val="333333"/>
                </a:solidFill>
                <a:latin typeface="Segoe UI" panose="020B0502040204020203" pitchFamily="34" charset="0"/>
                <a:cs typeface="Segoe UI" panose="020B0502040204020203" pitchFamily="34" charset="0"/>
              </a:rPr>
              <a:t>Delivers full heating comfort expected by homeowners.</a:t>
            </a:r>
          </a:p>
          <a:p>
            <a:pPr marL="914400" indent="-914400" defTabSz="2926080">
              <a:lnSpc>
                <a:spcPts val="6080"/>
              </a:lnSpc>
              <a:spcBef>
                <a:spcPts val="3840"/>
              </a:spcBef>
              <a:spcAft>
                <a:spcPts val="2560"/>
              </a:spcAft>
              <a:buClr>
                <a:srgbClr val="333333"/>
              </a:buClr>
              <a:buSzPct val="90000"/>
              <a:buFont typeface="Wingdings" panose="05000000000000000000" pitchFamily="2" charset="2"/>
              <a:buChar char="ü"/>
              <a:defRPr/>
            </a:pPr>
            <a:r>
              <a:rPr lang="en-US" sz="6400" dirty="0">
                <a:solidFill>
                  <a:srgbClr val="333333"/>
                </a:solidFill>
                <a:latin typeface="Segoe UI" panose="020B0502040204020203" pitchFamily="34" charset="0"/>
                <a:cs typeface="Segoe UI" panose="020B0502040204020203" pitchFamily="34" charset="0"/>
              </a:rPr>
              <a:t>Low noise levels.</a:t>
            </a:r>
          </a:p>
          <a:p>
            <a:pPr marL="914400" indent="-914400" defTabSz="2926080">
              <a:lnSpc>
                <a:spcPts val="6080"/>
              </a:lnSpc>
              <a:spcBef>
                <a:spcPts val="3840"/>
              </a:spcBef>
              <a:spcAft>
                <a:spcPts val="2560"/>
              </a:spcAft>
              <a:buClr>
                <a:srgbClr val="333333"/>
              </a:buClr>
              <a:buSzPct val="90000"/>
              <a:buFont typeface="Wingdings" panose="05000000000000000000" pitchFamily="2" charset="2"/>
              <a:buChar char="ü"/>
              <a:defRPr/>
            </a:pPr>
            <a:r>
              <a:rPr lang="en-US" sz="6400" dirty="0">
                <a:solidFill>
                  <a:srgbClr val="333333"/>
                </a:solidFill>
                <a:latin typeface="Segoe UI" panose="020B0502040204020203" pitchFamily="34" charset="0"/>
                <a:cs typeface="Segoe UI" panose="020B0502040204020203" pitchFamily="34" charset="0"/>
              </a:rPr>
              <a:t>Outside combustion, venting.</a:t>
            </a:r>
          </a:p>
          <a:p>
            <a:pPr marL="914400" indent="-914400" defTabSz="2926080">
              <a:lnSpc>
                <a:spcPts val="6080"/>
              </a:lnSpc>
              <a:spcBef>
                <a:spcPts val="3840"/>
              </a:spcBef>
              <a:spcAft>
                <a:spcPts val="2560"/>
              </a:spcAft>
              <a:buClr>
                <a:srgbClr val="333333"/>
              </a:buClr>
              <a:buSzPct val="90000"/>
              <a:buFont typeface="Wingdings" panose="05000000000000000000" pitchFamily="2" charset="2"/>
              <a:buChar char="ü"/>
              <a:defRPr/>
            </a:pPr>
            <a:r>
              <a:rPr lang="en-US" sz="6400" dirty="0">
                <a:solidFill>
                  <a:srgbClr val="333333"/>
                </a:solidFill>
                <a:latin typeface="Segoe UI" panose="020B0502040204020203" pitchFamily="34" charset="0"/>
                <a:cs typeface="Segoe UI" panose="020B0502040204020203" pitchFamily="34" charset="0"/>
              </a:rPr>
              <a:t>All refrigerant remains outdoors.</a:t>
            </a:r>
          </a:p>
          <a:p>
            <a:pPr marL="914400" indent="-914400" defTabSz="2926080">
              <a:lnSpc>
                <a:spcPts val="6080"/>
              </a:lnSpc>
              <a:spcBef>
                <a:spcPts val="3840"/>
              </a:spcBef>
              <a:spcAft>
                <a:spcPts val="2560"/>
              </a:spcAft>
              <a:buClr>
                <a:srgbClr val="333333"/>
              </a:buClr>
              <a:buSzPct val="90000"/>
              <a:buFont typeface="Wingdings" panose="05000000000000000000" pitchFamily="2" charset="2"/>
              <a:buChar char="ü"/>
              <a:defRPr/>
            </a:pPr>
            <a:r>
              <a:rPr lang="en-US" sz="6400" dirty="0">
                <a:solidFill>
                  <a:srgbClr val="333333"/>
                </a:solidFill>
                <a:latin typeface="Segoe UI" panose="020B0502040204020203" pitchFamily="34" charset="0"/>
                <a:cs typeface="Segoe UI" panose="020B0502040204020203" pitchFamily="34" charset="0"/>
              </a:rPr>
              <a:t>Replacement or New Homes.</a:t>
            </a:r>
          </a:p>
        </p:txBody>
      </p:sp>
      <p:cxnSp>
        <p:nvCxnSpPr>
          <p:cNvPr id="6" name="Straight Connector 5">
            <a:extLst>
              <a:ext uri="{FF2B5EF4-FFF2-40B4-BE49-F238E27FC236}">
                <a16:creationId xmlns:a16="http://schemas.microsoft.com/office/drawing/2014/main" id="{733308D0-B817-B40C-2E77-94FCCB7EC060}"/>
              </a:ext>
            </a:extLst>
          </p:cNvPr>
          <p:cNvCxnSpPr>
            <a:cxnSpLocks/>
          </p:cNvCxnSpPr>
          <p:nvPr/>
        </p:nvCxnSpPr>
        <p:spPr>
          <a:xfrm>
            <a:off x="16682294" y="3576794"/>
            <a:ext cx="14342573" cy="4616461"/>
          </a:xfrm>
          <a:prstGeom prst="line">
            <a:avLst/>
          </a:prstGeom>
          <a:ln w="1524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5CBA3996-4DAC-85A0-F465-8C76E550599B}"/>
              </a:ext>
            </a:extLst>
          </p:cNvPr>
          <p:cNvSpPr txBox="1"/>
          <p:nvPr/>
        </p:nvSpPr>
        <p:spPr>
          <a:xfrm>
            <a:off x="21839272" y="7224893"/>
            <a:ext cx="7168048" cy="2554545"/>
          </a:xfrm>
          <a:prstGeom prst="rect">
            <a:avLst/>
          </a:prstGeom>
          <a:noFill/>
        </p:spPr>
        <p:txBody>
          <a:bodyPr wrap="square" rtlCol="0">
            <a:spAutoFit/>
          </a:bodyPr>
          <a:lstStyle/>
          <a:p>
            <a:pPr algn="ctr" defTabSz="3901344">
              <a:defRPr/>
            </a:pPr>
            <a:r>
              <a:rPr lang="en-US" sz="5760" b="1" dirty="0">
                <a:solidFill>
                  <a:srgbClr val="33459C"/>
                </a:solidFill>
                <a:latin typeface="Segoe UI" panose="020B0502040204020203" pitchFamily="34" charset="0"/>
                <a:cs typeface="Segoe UI" panose="020B0502040204020203" pitchFamily="34" charset="0"/>
              </a:rPr>
              <a:t>Custom</a:t>
            </a:r>
          </a:p>
          <a:p>
            <a:pPr algn="ctr" defTabSz="3901344">
              <a:defRPr/>
            </a:pPr>
            <a:r>
              <a:rPr lang="en-US" sz="5760" b="1" dirty="0">
                <a:solidFill>
                  <a:srgbClr val="33459C"/>
                </a:solidFill>
                <a:latin typeface="Segoe UI" panose="020B0502040204020203" pitchFamily="34" charset="0"/>
                <a:cs typeface="Segoe UI" panose="020B0502040204020203" pitchFamily="34" charset="0"/>
              </a:rPr>
              <a:t>Air-Handling Unit</a:t>
            </a:r>
          </a:p>
          <a:p>
            <a:pPr algn="ctr" defTabSz="3901344">
              <a:defRPr/>
            </a:pPr>
            <a:r>
              <a:rPr lang="en-US" sz="4480" i="1" dirty="0">
                <a:solidFill>
                  <a:srgbClr val="33459C"/>
                </a:solidFill>
                <a:latin typeface="Segoe UI" panose="020B0502040204020203" pitchFamily="34" charset="0"/>
                <a:cs typeface="Segoe UI" panose="020B0502040204020203" pitchFamily="34" charset="0"/>
              </a:rPr>
              <a:t>(replaces old furnace)</a:t>
            </a:r>
          </a:p>
        </p:txBody>
      </p:sp>
      <p:sp>
        <p:nvSpPr>
          <p:cNvPr id="8" name="TextBox 7">
            <a:extLst>
              <a:ext uri="{FF2B5EF4-FFF2-40B4-BE49-F238E27FC236}">
                <a16:creationId xmlns:a16="http://schemas.microsoft.com/office/drawing/2014/main" id="{CA350044-66C2-D614-012A-B0670CC793CC}"/>
              </a:ext>
            </a:extLst>
          </p:cNvPr>
          <p:cNvSpPr txBox="1"/>
          <p:nvPr/>
        </p:nvSpPr>
        <p:spPr>
          <a:xfrm>
            <a:off x="15822109" y="6328845"/>
            <a:ext cx="6008090" cy="1865126"/>
          </a:xfrm>
          <a:prstGeom prst="rect">
            <a:avLst/>
          </a:prstGeom>
          <a:noFill/>
        </p:spPr>
        <p:txBody>
          <a:bodyPr wrap="square" rtlCol="0">
            <a:spAutoFit/>
          </a:bodyPr>
          <a:lstStyle/>
          <a:p>
            <a:pPr algn="ctr" defTabSz="3901344">
              <a:defRPr/>
            </a:pPr>
            <a:r>
              <a:rPr lang="en-US" sz="5760" b="1" dirty="0">
                <a:solidFill>
                  <a:srgbClr val="33459C"/>
                </a:solidFill>
                <a:latin typeface="Segoe UI" panose="020B0502040204020203" pitchFamily="34" charset="0"/>
                <a:cs typeface="Segoe UI" panose="020B0502040204020203" pitchFamily="34" charset="0"/>
              </a:rPr>
              <a:t>Indirect Water Storage Tank</a:t>
            </a:r>
          </a:p>
        </p:txBody>
      </p:sp>
      <p:sp>
        <p:nvSpPr>
          <p:cNvPr id="9" name="TextBox 8">
            <a:extLst>
              <a:ext uri="{FF2B5EF4-FFF2-40B4-BE49-F238E27FC236}">
                <a16:creationId xmlns:a16="http://schemas.microsoft.com/office/drawing/2014/main" id="{B3299BB7-5540-E6C8-264F-8DCBE70F5263}"/>
              </a:ext>
            </a:extLst>
          </p:cNvPr>
          <p:cNvSpPr txBox="1"/>
          <p:nvPr/>
        </p:nvSpPr>
        <p:spPr>
          <a:xfrm>
            <a:off x="30717202" y="9212987"/>
            <a:ext cx="7672291" cy="1865126"/>
          </a:xfrm>
          <a:prstGeom prst="rect">
            <a:avLst/>
          </a:prstGeom>
          <a:noFill/>
        </p:spPr>
        <p:txBody>
          <a:bodyPr wrap="square" rtlCol="0">
            <a:spAutoFit/>
          </a:bodyPr>
          <a:lstStyle/>
          <a:p>
            <a:pPr algn="ctr" defTabSz="3901344">
              <a:defRPr/>
            </a:pPr>
            <a:r>
              <a:rPr lang="en-US" sz="5760" b="1" dirty="0">
                <a:solidFill>
                  <a:srgbClr val="33459C"/>
                </a:solidFill>
                <a:latin typeface="Segoe UI" panose="020B0502040204020203" pitchFamily="34" charset="0"/>
                <a:cs typeface="Segoe UI" panose="020B0502040204020203" pitchFamily="34" charset="0"/>
              </a:rPr>
              <a:t>Gas Absorption</a:t>
            </a:r>
          </a:p>
          <a:p>
            <a:pPr algn="ctr" defTabSz="3901344">
              <a:defRPr/>
            </a:pPr>
            <a:r>
              <a:rPr lang="en-US" sz="5760" b="1" dirty="0">
                <a:solidFill>
                  <a:srgbClr val="33459C"/>
                </a:solidFill>
                <a:latin typeface="Segoe UI" panose="020B0502040204020203" pitchFamily="34" charset="0"/>
                <a:cs typeface="Segoe UI" panose="020B0502040204020203" pitchFamily="34" charset="0"/>
              </a:rPr>
              <a:t>Heat Pump</a:t>
            </a:r>
          </a:p>
        </p:txBody>
      </p:sp>
      <p:cxnSp>
        <p:nvCxnSpPr>
          <p:cNvPr id="10" name="Straight Connector 9">
            <a:extLst>
              <a:ext uri="{FF2B5EF4-FFF2-40B4-BE49-F238E27FC236}">
                <a16:creationId xmlns:a16="http://schemas.microsoft.com/office/drawing/2014/main" id="{556C3690-02BA-ECE3-B5D2-D69AC4F05110}"/>
              </a:ext>
            </a:extLst>
          </p:cNvPr>
          <p:cNvCxnSpPr>
            <a:cxnSpLocks/>
          </p:cNvCxnSpPr>
          <p:nvPr/>
        </p:nvCxnSpPr>
        <p:spPr>
          <a:xfrm>
            <a:off x="29631984" y="7895773"/>
            <a:ext cx="0" cy="11776819"/>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pic>
        <p:nvPicPr>
          <p:cNvPr id="11" name="Content Placeholder 2">
            <a:extLst>
              <a:ext uri="{FF2B5EF4-FFF2-40B4-BE49-F238E27FC236}">
                <a16:creationId xmlns:a16="http://schemas.microsoft.com/office/drawing/2014/main" id="{5B548D32-B1D4-A35E-2A6F-072CC60DB59C}"/>
              </a:ext>
            </a:extLst>
          </p:cNvPr>
          <p:cNvPicPr>
            <a:picLocks noChangeAspect="1"/>
          </p:cNvPicPr>
          <p:nvPr/>
        </p:nvPicPr>
        <p:blipFill rotWithShape="1">
          <a:blip r:embed="rId2" cstate="screen">
            <a:extLst>
              <a:ext uri="{28A0092B-C50C-407E-A947-70E740481C1C}">
                <a14:useLocalDpi xmlns:a14="http://schemas.microsoft.com/office/drawing/2010/main"/>
              </a:ext>
            </a:extLst>
          </a:blip>
          <a:stretch/>
        </p:blipFill>
        <p:spPr>
          <a:xfrm>
            <a:off x="23737568" y="13335003"/>
            <a:ext cx="4809203" cy="6268970"/>
          </a:xfrm>
          <a:prstGeom prst="rect">
            <a:avLst/>
          </a:prstGeom>
        </p:spPr>
      </p:pic>
      <p:pic>
        <p:nvPicPr>
          <p:cNvPr id="12" name="Content Placeholder 2" descr="A grey cylinder with a white label&#10;&#10;Description automatically generated">
            <a:extLst>
              <a:ext uri="{FF2B5EF4-FFF2-40B4-BE49-F238E27FC236}">
                <a16:creationId xmlns:a16="http://schemas.microsoft.com/office/drawing/2014/main" id="{1E72B90B-A037-3101-A02B-66FEAAFB683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6789970" y="10247114"/>
            <a:ext cx="5149187" cy="9178592"/>
          </a:xfrm>
          <a:prstGeom prst="rect">
            <a:avLst/>
          </a:prstGeom>
        </p:spPr>
      </p:pic>
      <p:pic>
        <p:nvPicPr>
          <p:cNvPr id="13" name="Picture 12" descr="A grey metal box with a pipe&#10;&#10;Description automatically generated">
            <a:extLst>
              <a:ext uri="{FF2B5EF4-FFF2-40B4-BE49-F238E27FC236}">
                <a16:creationId xmlns:a16="http://schemas.microsoft.com/office/drawing/2014/main" id="{1686DEA5-963E-D9EF-62AC-D899EEF797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975453" y="11525469"/>
            <a:ext cx="7155782" cy="8314931"/>
          </a:xfrm>
          <a:prstGeom prst="rect">
            <a:avLst/>
          </a:prstGeom>
        </p:spPr>
      </p:pic>
    </p:spTree>
    <p:extLst>
      <p:ext uri="{BB962C8B-B14F-4D97-AF65-F5344CB8AC3E}">
        <p14:creationId xmlns:p14="http://schemas.microsoft.com/office/powerpoint/2010/main" val="37731719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CC79A-53A4-A7B7-E5FE-9395CC2B61E1}"/>
              </a:ext>
            </a:extLst>
          </p:cNvPr>
          <p:cNvSpPr>
            <a:spLocks noGrp="1"/>
          </p:cNvSpPr>
          <p:nvPr>
            <p:ph type="title"/>
          </p:nvPr>
        </p:nvSpPr>
        <p:spPr/>
        <p:txBody>
          <a:bodyPr/>
          <a:lstStyle/>
          <a:p>
            <a:r>
              <a:rPr lang="en-US" dirty="0"/>
              <a:t>Application:  Single-Family – Hydronic Heating</a:t>
            </a:r>
          </a:p>
        </p:txBody>
      </p:sp>
      <p:sp>
        <p:nvSpPr>
          <p:cNvPr id="4" name="Slide Number Placeholder 3">
            <a:extLst>
              <a:ext uri="{FF2B5EF4-FFF2-40B4-BE49-F238E27FC236}">
                <a16:creationId xmlns:a16="http://schemas.microsoft.com/office/drawing/2014/main" id="{66430C72-A689-9669-4FC3-3FE35AC82F97}"/>
              </a:ext>
            </a:extLst>
          </p:cNvPr>
          <p:cNvSpPr>
            <a:spLocks noGrp="1"/>
          </p:cNvSpPr>
          <p:nvPr>
            <p:ph type="sldNum" sz="quarter" idx="15"/>
          </p:nvPr>
        </p:nvSpPr>
        <p:spPr/>
        <p:txBody>
          <a:bodyPr/>
          <a:lstStyle/>
          <a:p>
            <a:pPr defTabSz="2926080"/>
            <a:fld id="{7CC41F94-DB9E-41FE-8C91-009968630FE3}" type="slidenum">
              <a:rPr lang="en-US">
                <a:solidFill>
                  <a:srgbClr val="FFFFFF"/>
                </a:solidFill>
              </a:rPr>
              <a:pPr defTabSz="2926080"/>
              <a:t>39</a:t>
            </a:fld>
            <a:endParaRPr lang="en-US" dirty="0">
              <a:solidFill>
                <a:srgbClr val="FFFFFF"/>
              </a:solidFill>
            </a:endParaRPr>
          </a:p>
        </p:txBody>
      </p:sp>
      <p:cxnSp>
        <p:nvCxnSpPr>
          <p:cNvPr id="5" name="Straight Connector 4">
            <a:extLst>
              <a:ext uri="{FF2B5EF4-FFF2-40B4-BE49-F238E27FC236}">
                <a16:creationId xmlns:a16="http://schemas.microsoft.com/office/drawing/2014/main" id="{6394CEE7-23E8-6BCB-6F3C-580F6B455998}"/>
              </a:ext>
            </a:extLst>
          </p:cNvPr>
          <p:cNvCxnSpPr>
            <a:cxnSpLocks/>
          </p:cNvCxnSpPr>
          <p:nvPr/>
        </p:nvCxnSpPr>
        <p:spPr>
          <a:xfrm>
            <a:off x="23890592" y="11956659"/>
            <a:ext cx="0" cy="1757658"/>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D9404F47-4763-8B2D-2DFA-70AAB205210A}"/>
              </a:ext>
            </a:extLst>
          </p:cNvPr>
          <p:cNvCxnSpPr>
            <a:cxnSpLocks/>
          </p:cNvCxnSpPr>
          <p:nvPr/>
        </p:nvCxnSpPr>
        <p:spPr>
          <a:xfrm>
            <a:off x="25812464" y="11956659"/>
            <a:ext cx="0" cy="1757658"/>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B0B9DDB-AE6D-E76C-EB40-F809DF71CE73}"/>
              </a:ext>
            </a:extLst>
          </p:cNvPr>
          <p:cNvCxnSpPr>
            <a:cxnSpLocks/>
          </p:cNvCxnSpPr>
          <p:nvPr/>
        </p:nvCxnSpPr>
        <p:spPr>
          <a:xfrm>
            <a:off x="27807142" y="11956659"/>
            <a:ext cx="0" cy="1757658"/>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6D19B08D-1FCD-560E-35F7-EFAD4570AEF2}"/>
              </a:ext>
            </a:extLst>
          </p:cNvPr>
          <p:cNvSpPr txBox="1"/>
          <p:nvPr/>
        </p:nvSpPr>
        <p:spPr>
          <a:xfrm>
            <a:off x="1253229" y="3248970"/>
            <a:ext cx="13472608" cy="14442415"/>
          </a:xfrm>
          <a:prstGeom prst="rect">
            <a:avLst/>
          </a:prstGeom>
          <a:noFill/>
        </p:spPr>
        <p:txBody>
          <a:bodyPr wrap="square" rtlCol="0">
            <a:spAutoFit/>
          </a:bodyPr>
          <a:lstStyle/>
          <a:p>
            <a:pPr marL="914400" indent="-914400" defTabSz="2926080">
              <a:lnSpc>
                <a:spcPts val="6080"/>
              </a:lnSpc>
              <a:spcBef>
                <a:spcPts val="3840"/>
              </a:spcBef>
              <a:spcAft>
                <a:spcPts val="2560"/>
              </a:spcAft>
              <a:buClr>
                <a:srgbClr val="333333"/>
              </a:buClr>
              <a:buSzPct val="90000"/>
              <a:buFont typeface="Wingdings" panose="05000000000000000000" pitchFamily="2" charset="2"/>
              <a:buChar char="ü"/>
              <a:defRPr/>
            </a:pPr>
            <a:r>
              <a:rPr lang="en-US" sz="6400" dirty="0">
                <a:solidFill>
                  <a:srgbClr val="333333"/>
                </a:solidFill>
                <a:latin typeface="Segoe UI" panose="020B0502040204020203" pitchFamily="34" charset="0"/>
                <a:cs typeface="Segoe UI" panose="020B0502040204020203" pitchFamily="34" charset="0"/>
              </a:rPr>
              <a:t>Reduces Energy, Operating Costs, Emissions – all by 30-50%.</a:t>
            </a:r>
          </a:p>
          <a:p>
            <a:pPr marL="914400" indent="-914400" defTabSz="2926080">
              <a:lnSpc>
                <a:spcPts val="6080"/>
              </a:lnSpc>
              <a:spcBef>
                <a:spcPts val="3840"/>
              </a:spcBef>
              <a:spcAft>
                <a:spcPts val="2560"/>
              </a:spcAft>
              <a:buClr>
                <a:srgbClr val="333333"/>
              </a:buClr>
              <a:buSzPct val="90000"/>
              <a:buFont typeface="Wingdings" panose="05000000000000000000" pitchFamily="2" charset="2"/>
              <a:buChar char="ü"/>
              <a:defRPr/>
            </a:pPr>
            <a:r>
              <a:rPr lang="en-US" sz="6400" dirty="0">
                <a:solidFill>
                  <a:srgbClr val="333333"/>
                </a:solidFill>
                <a:latin typeface="Segoe UI" panose="020B0502040204020203" pitchFamily="34" charset="0"/>
                <a:cs typeface="Segoe UI" panose="020B0502040204020203" pitchFamily="34" charset="0"/>
              </a:rPr>
              <a:t>Replaces gas boiler &amp; water heater.  Contractor-friendly.</a:t>
            </a:r>
          </a:p>
          <a:p>
            <a:pPr marL="914400" indent="-914400" defTabSz="2926080">
              <a:lnSpc>
                <a:spcPts val="6080"/>
              </a:lnSpc>
              <a:spcBef>
                <a:spcPts val="3840"/>
              </a:spcBef>
              <a:spcAft>
                <a:spcPts val="2560"/>
              </a:spcAft>
              <a:buClr>
                <a:srgbClr val="333333"/>
              </a:buClr>
              <a:buSzPct val="90000"/>
              <a:buFont typeface="Wingdings" panose="05000000000000000000" pitchFamily="2" charset="2"/>
              <a:buChar char="ü"/>
              <a:defRPr/>
            </a:pPr>
            <a:r>
              <a:rPr lang="en-US" sz="6400" dirty="0">
                <a:solidFill>
                  <a:srgbClr val="333333"/>
                </a:solidFill>
                <a:latin typeface="Segoe UI" panose="020B0502040204020203" pitchFamily="34" charset="0"/>
                <a:cs typeface="Segoe UI" panose="020B0502040204020203" pitchFamily="34" charset="0"/>
              </a:rPr>
              <a:t>No expensive upgrades to home.</a:t>
            </a:r>
          </a:p>
          <a:p>
            <a:pPr marL="914400" indent="-914400" defTabSz="2926080">
              <a:lnSpc>
                <a:spcPts val="6080"/>
              </a:lnSpc>
              <a:spcBef>
                <a:spcPts val="3840"/>
              </a:spcBef>
              <a:spcAft>
                <a:spcPts val="2560"/>
              </a:spcAft>
              <a:buClr>
                <a:srgbClr val="333333"/>
              </a:buClr>
              <a:buSzPct val="90000"/>
              <a:buFont typeface="Wingdings" panose="05000000000000000000" pitchFamily="2" charset="2"/>
              <a:buChar char="ü"/>
              <a:defRPr/>
            </a:pPr>
            <a:r>
              <a:rPr lang="en-US" sz="6400" dirty="0">
                <a:solidFill>
                  <a:srgbClr val="333333"/>
                </a:solidFill>
                <a:latin typeface="Segoe UI" panose="020B0502040204020203" pitchFamily="34" charset="0"/>
                <a:cs typeface="Segoe UI" panose="020B0502040204020203" pitchFamily="34" charset="0"/>
              </a:rPr>
              <a:t>Delivers full heating comfort expected by homeowners.</a:t>
            </a:r>
          </a:p>
          <a:p>
            <a:pPr marL="914400" indent="-914400" defTabSz="2926080">
              <a:lnSpc>
                <a:spcPts val="6080"/>
              </a:lnSpc>
              <a:spcBef>
                <a:spcPts val="3840"/>
              </a:spcBef>
              <a:spcAft>
                <a:spcPts val="2560"/>
              </a:spcAft>
              <a:buClr>
                <a:srgbClr val="333333"/>
              </a:buClr>
              <a:buSzPct val="90000"/>
              <a:buFont typeface="Wingdings" panose="05000000000000000000" pitchFamily="2" charset="2"/>
              <a:buChar char="ü"/>
              <a:defRPr/>
            </a:pPr>
            <a:r>
              <a:rPr lang="en-US" sz="6400" dirty="0">
                <a:solidFill>
                  <a:srgbClr val="333333"/>
                </a:solidFill>
                <a:latin typeface="Segoe UI" panose="020B0502040204020203" pitchFamily="34" charset="0"/>
                <a:cs typeface="Segoe UI" panose="020B0502040204020203" pitchFamily="34" charset="0"/>
              </a:rPr>
              <a:t>Low noise levels.</a:t>
            </a:r>
          </a:p>
          <a:p>
            <a:pPr marL="914400" indent="-914400" defTabSz="2926080">
              <a:lnSpc>
                <a:spcPts val="6080"/>
              </a:lnSpc>
              <a:spcBef>
                <a:spcPts val="3840"/>
              </a:spcBef>
              <a:spcAft>
                <a:spcPts val="2560"/>
              </a:spcAft>
              <a:buClr>
                <a:srgbClr val="333333"/>
              </a:buClr>
              <a:buSzPct val="90000"/>
              <a:buFont typeface="Wingdings" panose="05000000000000000000" pitchFamily="2" charset="2"/>
              <a:buChar char="ü"/>
              <a:defRPr/>
            </a:pPr>
            <a:r>
              <a:rPr lang="en-US" sz="6400" dirty="0">
                <a:solidFill>
                  <a:srgbClr val="333333"/>
                </a:solidFill>
                <a:latin typeface="Segoe UI" panose="020B0502040204020203" pitchFamily="34" charset="0"/>
                <a:cs typeface="Segoe UI" panose="020B0502040204020203" pitchFamily="34" charset="0"/>
              </a:rPr>
              <a:t>Outside combustion, venting.</a:t>
            </a:r>
          </a:p>
          <a:p>
            <a:pPr marL="914400" indent="-914400" defTabSz="2926080">
              <a:lnSpc>
                <a:spcPts val="6080"/>
              </a:lnSpc>
              <a:spcBef>
                <a:spcPts val="3840"/>
              </a:spcBef>
              <a:spcAft>
                <a:spcPts val="2560"/>
              </a:spcAft>
              <a:buClr>
                <a:srgbClr val="333333"/>
              </a:buClr>
              <a:buSzPct val="90000"/>
              <a:buFont typeface="Wingdings" panose="05000000000000000000" pitchFamily="2" charset="2"/>
              <a:buChar char="ü"/>
              <a:defRPr/>
            </a:pPr>
            <a:r>
              <a:rPr lang="en-US" sz="6400" dirty="0">
                <a:solidFill>
                  <a:srgbClr val="333333"/>
                </a:solidFill>
                <a:latin typeface="Segoe UI" panose="020B0502040204020203" pitchFamily="34" charset="0"/>
                <a:cs typeface="Segoe UI" panose="020B0502040204020203" pitchFamily="34" charset="0"/>
              </a:rPr>
              <a:t>All refrigerant remains outdoors.</a:t>
            </a:r>
          </a:p>
          <a:p>
            <a:pPr marL="914400" indent="-914400" defTabSz="2926080">
              <a:lnSpc>
                <a:spcPts val="6080"/>
              </a:lnSpc>
              <a:spcBef>
                <a:spcPts val="3840"/>
              </a:spcBef>
              <a:spcAft>
                <a:spcPts val="2560"/>
              </a:spcAft>
              <a:buClr>
                <a:srgbClr val="333333"/>
              </a:buClr>
              <a:buSzPct val="90000"/>
              <a:buFont typeface="Wingdings" panose="05000000000000000000" pitchFamily="2" charset="2"/>
              <a:buChar char="ü"/>
              <a:defRPr/>
            </a:pPr>
            <a:r>
              <a:rPr lang="en-US" sz="6400" dirty="0">
                <a:solidFill>
                  <a:srgbClr val="333333"/>
                </a:solidFill>
                <a:latin typeface="Segoe UI" panose="020B0502040204020203" pitchFamily="34" charset="0"/>
                <a:cs typeface="Segoe UI" panose="020B0502040204020203" pitchFamily="34" charset="0"/>
              </a:rPr>
              <a:t>Replacement or New Homes.</a:t>
            </a:r>
          </a:p>
        </p:txBody>
      </p:sp>
      <p:cxnSp>
        <p:nvCxnSpPr>
          <p:cNvPr id="9" name="Straight Connector 8">
            <a:extLst>
              <a:ext uri="{FF2B5EF4-FFF2-40B4-BE49-F238E27FC236}">
                <a16:creationId xmlns:a16="http://schemas.microsoft.com/office/drawing/2014/main" id="{7B7DCDF0-2E54-2500-23E9-AEC60F1C98F7}"/>
              </a:ext>
            </a:extLst>
          </p:cNvPr>
          <p:cNvCxnSpPr>
            <a:cxnSpLocks/>
          </p:cNvCxnSpPr>
          <p:nvPr/>
        </p:nvCxnSpPr>
        <p:spPr>
          <a:xfrm>
            <a:off x="16682294" y="3576794"/>
            <a:ext cx="14342573" cy="4616461"/>
          </a:xfrm>
          <a:prstGeom prst="line">
            <a:avLst/>
          </a:prstGeom>
          <a:ln w="1524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61270923-50FB-0A5D-1998-B35602A3EC54}"/>
              </a:ext>
            </a:extLst>
          </p:cNvPr>
          <p:cNvSpPr txBox="1"/>
          <p:nvPr/>
        </p:nvSpPr>
        <p:spPr>
          <a:xfrm>
            <a:off x="21558837" y="7756877"/>
            <a:ext cx="7168048" cy="978729"/>
          </a:xfrm>
          <a:prstGeom prst="rect">
            <a:avLst/>
          </a:prstGeom>
          <a:noFill/>
        </p:spPr>
        <p:txBody>
          <a:bodyPr wrap="square" rtlCol="0">
            <a:spAutoFit/>
          </a:bodyPr>
          <a:lstStyle/>
          <a:p>
            <a:pPr algn="ctr" defTabSz="3901344">
              <a:defRPr/>
            </a:pPr>
            <a:r>
              <a:rPr lang="en-US" sz="5760" b="1" dirty="0">
                <a:solidFill>
                  <a:srgbClr val="33459C"/>
                </a:solidFill>
                <a:latin typeface="Segoe UI" panose="020B0502040204020203" pitchFamily="34" charset="0"/>
                <a:cs typeface="Segoe UI" panose="020B0502040204020203" pitchFamily="34" charset="0"/>
              </a:rPr>
              <a:t>Hydronic Zones</a:t>
            </a:r>
          </a:p>
        </p:txBody>
      </p:sp>
      <p:sp>
        <p:nvSpPr>
          <p:cNvPr id="11" name="TextBox 10">
            <a:extLst>
              <a:ext uri="{FF2B5EF4-FFF2-40B4-BE49-F238E27FC236}">
                <a16:creationId xmlns:a16="http://schemas.microsoft.com/office/drawing/2014/main" id="{7F6083C0-4C69-486D-94BC-A865051A3807}"/>
              </a:ext>
            </a:extLst>
          </p:cNvPr>
          <p:cNvSpPr txBox="1"/>
          <p:nvPr/>
        </p:nvSpPr>
        <p:spPr>
          <a:xfrm>
            <a:off x="15150822" y="7144726"/>
            <a:ext cx="6008090" cy="1865126"/>
          </a:xfrm>
          <a:prstGeom prst="rect">
            <a:avLst/>
          </a:prstGeom>
          <a:noFill/>
        </p:spPr>
        <p:txBody>
          <a:bodyPr wrap="square" rtlCol="0">
            <a:spAutoFit/>
          </a:bodyPr>
          <a:lstStyle/>
          <a:p>
            <a:pPr algn="ctr" defTabSz="3901344">
              <a:defRPr/>
            </a:pPr>
            <a:r>
              <a:rPr lang="en-US" sz="5760" b="1" dirty="0">
                <a:solidFill>
                  <a:srgbClr val="33459C"/>
                </a:solidFill>
                <a:latin typeface="Segoe UI" panose="020B0502040204020203" pitchFamily="34" charset="0"/>
                <a:cs typeface="Segoe UI" panose="020B0502040204020203" pitchFamily="34" charset="0"/>
              </a:rPr>
              <a:t>Indirect Water Storage Tank</a:t>
            </a:r>
          </a:p>
        </p:txBody>
      </p:sp>
      <p:sp>
        <p:nvSpPr>
          <p:cNvPr id="12" name="TextBox 11">
            <a:extLst>
              <a:ext uri="{FF2B5EF4-FFF2-40B4-BE49-F238E27FC236}">
                <a16:creationId xmlns:a16="http://schemas.microsoft.com/office/drawing/2014/main" id="{C600C69B-2C6F-7033-27C5-6685BA443AA5}"/>
              </a:ext>
            </a:extLst>
          </p:cNvPr>
          <p:cNvSpPr txBox="1"/>
          <p:nvPr/>
        </p:nvSpPr>
        <p:spPr>
          <a:xfrm>
            <a:off x="30717202" y="9212987"/>
            <a:ext cx="7672291" cy="1865126"/>
          </a:xfrm>
          <a:prstGeom prst="rect">
            <a:avLst/>
          </a:prstGeom>
          <a:noFill/>
        </p:spPr>
        <p:txBody>
          <a:bodyPr wrap="square" rtlCol="0">
            <a:spAutoFit/>
          </a:bodyPr>
          <a:lstStyle/>
          <a:p>
            <a:pPr algn="ctr" defTabSz="3901344">
              <a:defRPr/>
            </a:pPr>
            <a:r>
              <a:rPr lang="en-US" sz="5760" b="1" dirty="0">
                <a:solidFill>
                  <a:srgbClr val="33459C"/>
                </a:solidFill>
                <a:latin typeface="Segoe UI" panose="020B0502040204020203" pitchFamily="34" charset="0"/>
                <a:cs typeface="Segoe UI" panose="020B0502040204020203" pitchFamily="34" charset="0"/>
              </a:rPr>
              <a:t>Gas Absorption</a:t>
            </a:r>
          </a:p>
          <a:p>
            <a:pPr algn="ctr" defTabSz="3901344">
              <a:defRPr/>
            </a:pPr>
            <a:r>
              <a:rPr lang="en-US" sz="5760" b="1" dirty="0">
                <a:solidFill>
                  <a:srgbClr val="33459C"/>
                </a:solidFill>
                <a:latin typeface="Segoe UI" panose="020B0502040204020203" pitchFamily="34" charset="0"/>
                <a:cs typeface="Segoe UI" panose="020B0502040204020203" pitchFamily="34" charset="0"/>
              </a:rPr>
              <a:t>Heat Pump</a:t>
            </a:r>
          </a:p>
        </p:txBody>
      </p:sp>
      <p:cxnSp>
        <p:nvCxnSpPr>
          <p:cNvPr id="13" name="Straight Connector 12">
            <a:extLst>
              <a:ext uri="{FF2B5EF4-FFF2-40B4-BE49-F238E27FC236}">
                <a16:creationId xmlns:a16="http://schemas.microsoft.com/office/drawing/2014/main" id="{AC7DB8DA-EF6C-3A43-27D8-77DB0BA35615}"/>
              </a:ext>
            </a:extLst>
          </p:cNvPr>
          <p:cNvCxnSpPr>
            <a:cxnSpLocks/>
          </p:cNvCxnSpPr>
          <p:nvPr/>
        </p:nvCxnSpPr>
        <p:spPr>
          <a:xfrm>
            <a:off x="29631984" y="7895773"/>
            <a:ext cx="0" cy="11776819"/>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pic>
        <p:nvPicPr>
          <p:cNvPr id="14" name="Content Placeholder 2" descr="A grey cylinder with a white label&#10;&#10;Description automatically generated">
            <a:extLst>
              <a:ext uri="{FF2B5EF4-FFF2-40B4-BE49-F238E27FC236}">
                <a16:creationId xmlns:a16="http://schemas.microsoft.com/office/drawing/2014/main" id="{088F22FC-7814-E8D9-376B-6E1D0FE21C8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5811051" y="10247114"/>
            <a:ext cx="5149187" cy="9178592"/>
          </a:xfrm>
          <a:prstGeom prst="rect">
            <a:avLst/>
          </a:prstGeom>
        </p:spPr>
      </p:pic>
      <p:pic>
        <p:nvPicPr>
          <p:cNvPr id="15" name="Picture 14" descr="A grey metal box with a pipe&#10;&#10;Description automatically generated">
            <a:extLst>
              <a:ext uri="{FF2B5EF4-FFF2-40B4-BE49-F238E27FC236}">
                <a16:creationId xmlns:a16="http://schemas.microsoft.com/office/drawing/2014/main" id="{1E4B5BA0-5419-AF47-3AB6-94F4A33D49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975453" y="11525469"/>
            <a:ext cx="7155782" cy="8314931"/>
          </a:xfrm>
          <a:prstGeom prst="rect">
            <a:avLst/>
          </a:prstGeom>
        </p:spPr>
      </p:pic>
      <p:cxnSp>
        <p:nvCxnSpPr>
          <p:cNvPr id="16" name="Connector: Elbow 15">
            <a:extLst>
              <a:ext uri="{FF2B5EF4-FFF2-40B4-BE49-F238E27FC236}">
                <a16:creationId xmlns:a16="http://schemas.microsoft.com/office/drawing/2014/main" id="{5028CF5E-D614-4727-8192-C2AA87CBA03B}"/>
              </a:ext>
            </a:extLst>
          </p:cNvPr>
          <p:cNvCxnSpPr>
            <a:cxnSpLocks/>
          </p:cNvCxnSpPr>
          <p:nvPr/>
        </p:nvCxnSpPr>
        <p:spPr>
          <a:xfrm>
            <a:off x="21917682" y="15223594"/>
            <a:ext cx="7400816" cy="1590566"/>
          </a:xfrm>
          <a:prstGeom prst="bentConnector3">
            <a:avLst>
              <a:gd name="adj1" fmla="val 435"/>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0805B950-8B0C-41F3-A73C-03BBBA4FCAC4}"/>
              </a:ext>
            </a:extLst>
          </p:cNvPr>
          <p:cNvCxnSpPr>
            <a:cxnSpLocks/>
          </p:cNvCxnSpPr>
          <p:nvPr/>
        </p:nvCxnSpPr>
        <p:spPr>
          <a:xfrm>
            <a:off x="23905229" y="15089472"/>
            <a:ext cx="0" cy="1757658"/>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0CCC4E9B-FABF-4DA2-358D-6307B36795A1}"/>
              </a:ext>
            </a:extLst>
          </p:cNvPr>
          <p:cNvCxnSpPr>
            <a:cxnSpLocks/>
          </p:cNvCxnSpPr>
          <p:nvPr/>
        </p:nvCxnSpPr>
        <p:spPr>
          <a:xfrm>
            <a:off x="25827101" y="15089472"/>
            <a:ext cx="0" cy="1757658"/>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9D146B54-DD4B-224A-4FD0-6508F75A532E}"/>
              </a:ext>
            </a:extLst>
          </p:cNvPr>
          <p:cNvCxnSpPr>
            <a:cxnSpLocks/>
          </p:cNvCxnSpPr>
          <p:nvPr/>
        </p:nvCxnSpPr>
        <p:spPr>
          <a:xfrm>
            <a:off x="27821779" y="15089472"/>
            <a:ext cx="0" cy="1757658"/>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Connector: Elbow 19">
            <a:extLst>
              <a:ext uri="{FF2B5EF4-FFF2-40B4-BE49-F238E27FC236}">
                <a16:creationId xmlns:a16="http://schemas.microsoft.com/office/drawing/2014/main" id="{5930AD91-C7CA-AB3A-2716-3481EC39EA72}"/>
              </a:ext>
            </a:extLst>
          </p:cNvPr>
          <p:cNvCxnSpPr>
            <a:cxnSpLocks/>
          </p:cNvCxnSpPr>
          <p:nvPr/>
        </p:nvCxnSpPr>
        <p:spPr>
          <a:xfrm flipV="1">
            <a:off x="20400144" y="16814162"/>
            <a:ext cx="1517536" cy="898429"/>
          </a:xfrm>
          <a:prstGeom prst="bentConnector3">
            <a:avLst>
              <a:gd name="adj1" fmla="val 50000"/>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AEFA33D9-F474-14A6-B833-0D88F91D8BA5}"/>
              </a:ext>
            </a:extLst>
          </p:cNvPr>
          <p:cNvSpPr/>
          <p:nvPr/>
        </p:nvSpPr>
        <p:spPr>
          <a:xfrm>
            <a:off x="20649686" y="17900485"/>
            <a:ext cx="1964570" cy="1012227"/>
          </a:xfrm>
          <a:prstGeom prst="rect">
            <a:avLst/>
          </a:prstGeom>
          <a:solidFill>
            <a:schemeClr val="accent3">
              <a:lumMod val="75000"/>
            </a:schemeClr>
          </a:solidFill>
        </p:spPr>
        <p:style>
          <a:lnRef idx="1">
            <a:schemeClr val="accent3"/>
          </a:lnRef>
          <a:fillRef idx="3">
            <a:schemeClr val="accent3"/>
          </a:fillRef>
          <a:effectRef idx="2">
            <a:schemeClr val="accent3"/>
          </a:effectRef>
          <a:fontRef idx="minor">
            <a:schemeClr val="lt1"/>
          </a:fontRef>
        </p:style>
        <p:txBody>
          <a:bodyPr vert="horz" lIns="29261" tIns="29261" rIns="29261" bIns="29261" rtlCol="0" anchor="ctr"/>
          <a:lstStyle/>
          <a:p>
            <a:pPr algn="ctr" defTabSz="2926080"/>
            <a:r>
              <a:rPr lang="en-US" sz="5760" b="1" dirty="0">
                <a:solidFill>
                  <a:srgbClr val="FFFFFF"/>
                </a:solidFill>
                <a:latin typeface="Calibri" panose="020F0502020204030204"/>
              </a:rPr>
              <a:t>DHW</a:t>
            </a:r>
          </a:p>
        </p:txBody>
      </p:sp>
      <p:sp>
        <p:nvSpPr>
          <p:cNvPr id="22" name="Rectangle 21">
            <a:extLst>
              <a:ext uri="{FF2B5EF4-FFF2-40B4-BE49-F238E27FC236}">
                <a16:creationId xmlns:a16="http://schemas.microsoft.com/office/drawing/2014/main" id="{CE5294AC-9394-AF69-0DC8-244127FBC572}"/>
              </a:ext>
            </a:extLst>
          </p:cNvPr>
          <p:cNvSpPr/>
          <p:nvPr/>
        </p:nvSpPr>
        <p:spPr>
          <a:xfrm>
            <a:off x="21178662" y="12966648"/>
            <a:ext cx="1498720" cy="3183005"/>
          </a:xfrm>
          <a:prstGeom prst="rect">
            <a:avLst/>
          </a:prstGeom>
          <a:solidFill>
            <a:schemeClr val="accent3">
              <a:lumMod val="75000"/>
            </a:schemeClr>
          </a:solidFill>
        </p:spPr>
        <p:style>
          <a:lnRef idx="1">
            <a:schemeClr val="accent3"/>
          </a:lnRef>
          <a:fillRef idx="3">
            <a:schemeClr val="accent3"/>
          </a:fillRef>
          <a:effectRef idx="2">
            <a:schemeClr val="accent3"/>
          </a:effectRef>
          <a:fontRef idx="minor">
            <a:schemeClr val="lt1"/>
          </a:fontRef>
        </p:style>
        <p:txBody>
          <a:bodyPr vert="vert270" rtlCol="0" anchor="ctr"/>
          <a:lstStyle/>
          <a:p>
            <a:pPr algn="ctr" defTabSz="2926080"/>
            <a:r>
              <a:rPr lang="en-US" sz="5760" b="1" dirty="0">
                <a:solidFill>
                  <a:srgbClr val="FFFFFF"/>
                </a:solidFill>
                <a:latin typeface="Calibri" panose="020F0502020204030204"/>
              </a:rPr>
              <a:t>Zone …</a:t>
            </a:r>
          </a:p>
        </p:txBody>
      </p:sp>
      <p:sp>
        <p:nvSpPr>
          <p:cNvPr id="23" name="Rectangle 22">
            <a:extLst>
              <a:ext uri="{FF2B5EF4-FFF2-40B4-BE49-F238E27FC236}">
                <a16:creationId xmlns:a16="http://schemas.microsoft.com/office/drawing/2014/main" id="{7D877BF2-D645-9263-218B-80A5B10EBB7A}"/>
              </a:ext>
            </a:extLst>
          </p:cNvPr>
          <p:cNvSpPr/>
          <p:nvPr/>
        </p:nvSpPr>
        <p:spPr>
          <a:xfrm>
            <a:off x="23143248" y="12966648"/>
            <a:ext cx="1498720" cy="3183005"/>
          </a:xfrm>
          <a:prstGeom prst="rect">
            <a:avLst/>
          </a:prstGeom>
          <a:solidFill>
            <a:schemeClr val="accent3">
              <a:lumMod val="75000"/>
            </a:schemeClr>
          </a:solidFill>
        </p:spPr>
        <p:style>
          <a:lnRef idx="1">
            <a:schemeClr val="accent3"/>
          </a:lnRef>
          <a:fillRef idx="3">
            <a:schemeClr val="accent3"/>
          </a:fillRef>
          <a:effectRef idx="2">
            <a:schemeClr val="accent3"/>
          </a:effectRef>
          <a:fontRef idx="minor">
            <a:schemeClr val="lt1"/>
          </a:fontRef>
        </p:style>
        <p:txBody>
          <a:bodyPr vert="vert270" rtlCol="0" anchor="ctr"/>
          <a:lstStyle/>
          <a:p>
            <a:pPr algn="ctr" defTabSz="2926080"/>
            <a:r>
              <a:rPr lang="en-US" sz="5760" b="1" dirty="0">
                <a:solidFill>
                  <a:srgbClr val="FFFFFF"/>
                </a:solidFill>
                <a:latin typeface="Calibri" panose="020F0502020204030204"/>
              </a:rPr>
              <a:t>Zone 3</a:t>
            </a:r>
          </a:p>
        </p:txBody>
      </p:sp>
      <p:sp>
        <p:nvSpPr>
          <p:cNvPr id="24" name="Rectangle 23">
            <a:extLst>
              <a:ext uri="{FF2B5EF4-FFF2-40B4-BE49-F238E27FC236}">
                <a16:creationId xmlns:a16="http://schemas.microsoft.com/office/drawing/2014/main" id="{DF42EA63-8642-9DB2-7125-9DA953BEA651}"/>
              </a:ext>
            </a:extLst>
          </p:cNvPr>
          <p:cNvSpPr/>
          <p:nvPr/>
        </p:nvSpPr>
        <p:spPr>
          <a:xfrm>
            <a:off x="25107834" y="12966648"/>
            <a:ext cx="1498720" cy="3183005"/>
          </a:xfrm>
          <a:prstGeom prst="rect">
            <a:avLst/>
          </a:prstGeom>
          <a:solidFill>
            <a:schemeClr val="accent3">
              <a:lumMod val="75000"/>
            </a:schemeClr>
          </a:solidFill>
        </p:spPr>
        <p:style>
          <a:lnRef idx="1">
            <a:schemeClr val="accent3"/>
          </a:lnRef>
          <a:fillRef idx="3">
            <a:schemeClr val="accent3"/>
          </a:fillRef>
          <a:effectRef idx="2">
            <a:schemeClr val="accent3"/>
          </a:effectRef>
          <a:fontRef idx="minor">
            <a:schemeClr val="lt1"/>
          </a:fontRef>
        </p:style>
        <p:txBody>
          <a:bodyPr vert="vert270" rtlCol="0" anchor="ctr"/>
          <a:lstStyle/>
          <a:p>
            <a:pPr algn="ctr" defTabSz="2926080"/>
            <a:r>
              <a:rPr lang="en-US" sz="5760" b="1" dirty="0">
                <a:solidFill>
                  <a:srgbClr val="FFFFFF"/>
                </a:solidFill>
                <a:latin typeface="Calibri" panose="020F0502020204030204"/>
              </a:rPr>
              <a:t>Zone 2</a:t>
            </a:r>
          </a:p>
        </p:txBody>
      </p:sp>
      <p:sp>
        <p:nvSpPr>
          <p:cNvPr id="25" name="Rectangle 24">
            <a:extLst>
              <a:ext uri="{FF2B5EF4-FFF2-40B4-BE49-F238E27FC236}">
                <a16:creationId xmlns:a16="http://schemas.microsoft.com/office/drawing/2014/main" id="{A7ABBE85-24A0-CB5D-B4FD-37C061208126}"/>
              </a:ext>
            </a:extLst>
          </p:cNvPr>
          <p:cNvSpPr/>
          <p:nvPr/>
        </p:nvSpPr>
        <p:spPr>
          <a:xfrm>
            <a:off x="27072419" y="12966648"/>
            <a:ext cx="1498720" cy="3183005"/>
          </a:xfrm>
          <a:prstGeom prst="rect">
            <a:avLst/>
          </a:prstGeom>
          <a:solidFill>
            <a:schemeClr val="accent3">
              <a:lumMod val="75000"/>
            </a:schemeClr>
          </a:solidFill>
        </p:spPr>
        <p:style>
          <a:lnRef idx="1">
            <a:schemeClr val="accent3"/>
          </a:lnRef>
          <a:fillRef idx="3">
            <a:schemeClr val="accent3"/>
          </a:fillRef>
          <a:effectRef idx="2">
            <a:schemeClr val="accent3"/>
          </a:effectRef>
          <a:fontRef idx="minor">
            <a:schemeClr val="lt1"/>
          </a:fontRef>
        </p:style>
        <p:txBody>
          <a:bodyPr vert="vert270" rtlCol="0" anchor="ctr"/>
          <a:lstStyle/>
          <a:p>
            <a:pPr algn="ctr" defTabSz="2926080"/>
            <a:r>
              <a:rPr lang="en-US" sz="5760" b="1" dirty="0">
                <a:solidFill>
                  <a:srgbClr val="FFFFFF"/>
                </a:solidFill>
                <a:latin typeface="Calibri" panose="020F0502020204030204"/>
              </a:rPr>
              <a:t>Zone 1</a:t>
            </a:r>
          </a:p>
        </p:txBody>
      </p:sp>
      <p:cxnSp>
        <p:nvCxnSpPr>
          <p:cNvPr id="26" name="Connector: Elbow 25">
            <a:extLst>
              <a:ext uri="{FF2B5EF4-FFF2-40B4-BE49-F238E27FC236}">
                <a16:creationId xmlns:a16="http://schemas.microsoft.com/office/drawing/2014/main" id="{56273634-AEB6-8409-7825-ABCD9FFD4860}"/>
              </a:ext>
            </a:extLst>
          </p:cNvPr>
          <p:cNvCxnSpPr>
            <a:cxnSpLocks/>
            <a:stCxn id="22" idx="0"/>
          </p:cNvCxnSpPr>
          <p:nvPr/>
        </p:nvCxnSpPr>
        <p:spPr>
          <a:xfrm rot="5400000" flipH="1" flipV="1">
            <a:off x="25163018" y="8742019"/>
            <a:ext cx="989632" cy="7459622"/>
          </a:xfrm>
          <a:prstGeom prst="bentConnector2">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5B6CCAF7-F8C9-0618-350B-D92D000053AF}"/>
              </a:ext>
            </a:extLst>
          </p:cNvPr>
          <p:cNvCxnSpPr>
            <a:cxnSpLocks/>
          </p:cNvCxnSpPr>
          <p:nvPr/>
        </p:nvCxnSpPr>
        <p:spPr>
          <a:xfrm>
            <a:off x="20649687" y="11981565"/>
            <a:ext cx="1272230" cy="0"/>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49918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AC5D02-F8D0-511E-9E5B-0BB36C3453A9}"/>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5B3897AB-AFA1-F81C-E999-E68E6D7802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04512" y="4741997"/>
            <a:ext cx="12560851" cy="6946093"/>
          </a:xfrm>
          <a:prstGeom prst="rect">
            <a:avLst/>
          </a:prstGeom>
        </p:spPr>
      </p:pic>
      <p:pic>
        <p:nvPicPr>
          <p:cNvPr id="8" name="Picture 7">
            <a:extLst>
              <a:ext uri="{FF2B5EF4-FFF2-40B4-BE49-F238E27FC236}">
                <a16:creationId xmlns:a16="http://schemas.microsoft.com/office/drawing/2014/main" id="{F5A6A815-D82B-FDB8-E22F-D97518C16D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172152" y="4722643"/>
            <a:ext cx="12562224" cy="6965446"/>
          </a:xfrm>
          <a:prstGeom prst="rect">
            <a:avLst/>
          </a:prstGeom>
        </p:spPr>
      </p:pic>
      <p:sp>
        <p:nvSpPr>
          <p:cNvPr id="2" name="Title 1">
            <a:extLst>
              <a:ext uri="{FF2B5EF4-FFF2-40B4-BE49-F238E27FC236}">
                <a16:creationId xmlns:a16="http://schemas.microsoft.com/office/drawing/2014/main" id="{1642F257-5670-4E4C-29D0-C52435384921}"/>
              </a:ext>
            </a:extLst>
          </p:cNvPr>
          <p:cNvSpPr>
            <a:spLocks noGrp="1"/>
          </p:cNvSpPr>
          <p:nvPr>
            <p:ph type="title"/>
          </p:nvPr>
        </p:nvSpPr>
        <p:spPr/>
        <p:txBody>
          <a:bodyPr/>
          <a:lstStyle/>
          <a:p>
            <a:r>
              <a:rPr lang="en-US" dirty="0"/>
              <a:t>Lowest Operating Costs Across the Northeast</a:t>
            </a:r>
          </a:p>
        </p:txBody>
      </p:sp>
      <p:sp>
        <p:nvSpPr>
          <p:cNvPr id="4" name="Slide Number Placeholder 3">
            <a:extLst>
              <a:ext uri="{FF2B5EF4-FFF2-40B4-BE49-F238E27FC236}">
                <a16:creationId xmlns:a16="http://schemas.microsoft.com/office/drawing/2014/main" id="{1F87360D-F8BA-D31C-ACA5-C5766993D8F4}"/>
              </a:ext>
            </a:extLst>
          </p:cNvPr>
          <p:cNvSpPr>
            <a:spLocks noGrp="1"/>
          </p:cNvSpPr>
          <p:nvPr>
            <p:ph type="sldNum" sz="quarter" idx="15"/>
          </p:nvPr>
        </p:nvSpPr>
        <p:spPr/>
        <p:txBody>
          <a:bodyPr/>
          <a:lstStyle/>
          <a:p>
            <a:pPr defTabSz="2926080"/>
            <a:fld id="{7CC41F94-DB9E-41FE-8C91-009968630FE3}" type="slidenum">
              <a:rPr lang="en-US">
                <a:solidFill>
                  <a:srgbClr val="FFFFFF"/>
                </a:solidFill>
              </a:rPr>
              <a:pPr defTabSz="2926080"/>
              <a:t>40</a:t>
            </a:fld>
            <a:endParaRPr lang="en-US" dirty="0">
              <a:solidFill>
                <a:srgbClr val="FFFFFF"/>
              </a:solidFill>
            </a:endParaRPr>
          </a:p>
        </p:txBody>
      </p:sp>
      <p:pic>
        <p:nvPicPr>
          <p:cNvPr id="25" name="Picture 24" descr="A graph showing the cost of heating costs&#10;&#10;Description automatically generated">
            <a:extLst>
              <a:ext uri="{FF2B5EF4-FFF2-40B4-BE49-F238E27FC236}">
                <a16:creationId xmlns:a16="http://schemas.microsoft.com/office/drawing/2014/main" id="{424DB84B-E1AD-541B-7A70-64F16D9F51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5608" y="4704992"/>
            <a:ext cx="12366083" cy="6983098"/>
          </a:xfrm>
          <a:prstGeom prst="rect">
            <a:avLst/>
          </a:prstGeom>
        </p:spPr>
      </p:pic>
      <p:sp>
        <p:nvSpPr>
          <p:cNvPr id="29" name="TextBox 28">
            <a:extLst>
              <a:ext uri="{FF2B5EF4-FFF2-40B4-BE49-F238E27FC236}">
                <a16:creationId xmlns:a16="http://schemas.microsoft.com/office/drawing/2014/main" id="{6E6412D0-E9FD-273E-94AA-7029525C50DA}"/>
              </a:ext>
            </a:extLst>
          </p:cNvPr>
          <p:cNvSpPr txBox="1"/>
          <p:nvPr/>
        </p:nvSpPr>
        <p:spPr>
          <a:xfrm>
            <a:off x="35775981" y="5295851"/>
            <a:ext cx="1475084" cy="2062103"/>
          </a:xfrm>
          <a:prstGeom prst="rect">
            <a:avLst/>
          </a:prstGeom>
          <a:noFill/>
        </p:spPr>
        <p:txBody>
          <a:bodyPr wrap="none" rtlCol="0">
            <a:spAutoFit/>
          </a:bodyPr>
          <a:lstStyle/>
          <a:p>
            <a:pPr defTabSz="2926080"/>
            <a:r>
              <a:rPr lang="en-US" sz="12800" dirty="0">
                <a:solidFill>
                  <a:srgbClr val="00B050"/>
                </a:solidFill>
                <a:latin typeface="Segoe UI" panose="020B0502040204020203" pitchFamily="34" charset="0"/>
                <a:sym typeface="Wingdings" panose="05000000000000000000" pitchFamily="2" charset="2"/>
              </a:rPr>
              <a:t></a:t>
            </a:r>
            <a:endParaRPr lang="en-US" sz="12800" dirty="0">
              <a:solidFill>
                <a:srgbClr val="00B050"/>
              </a:solidFill>
              <a:latin typeface="Segoe UI" panose="020B0502040204020203" pitchFamily="34" charset="0"/>
            </a:endParaRPr>
          </a:p>
        </p:txBody>
      </p:sp>
      <p:sp>
        <p:nvSpPr>
          <p:cNvPr id="33" name="TextBox 32">
            <a:extLst>
              <a:ext uri="{FF2B5EF4-FFF2-40B4-BE49-F238E27FC236}">
                <a16:creationId xmlns:a16="http://schemas.microsoft.com/office/drawing/2014/main" id="{D65BA798-87BC-D3CE-C636-FD3367C92694}"/>
              </a:ext>
            </a:extLst>
          </p:cNvPr>
          <p:cNvSpPr txBox="1"/>
          <p:nvPr/>
        </p:nvSpPr>
        <p:spPr>
          <a:xfrm>
            <a:off x="9662010" y="5902865"/>
            <a:ext cx="1475084" cy="2062103"/>
          </a:xfrm>
          <a:prstGeom prst="rect">
            <a:avLst/>
          </a:prstGeom>
          <a:noFill/>
        </p:spPr>
        <p:txBody>
          <a:bodyPr wrap="none" rtlCol="0">
            <a:spAutoFit/>
          </a:bodyPr>
          <a:lstStyle/>
          <a:p>
            <a:pPr defTabSz="2926080"/>
            <a:r>
              <a:rPr lang="en-US" sz="12800" dirty="0">
                <a:solidFill>
                  <a:srgbClr val="00B050"/>
                </a:solidFill>
                <a:latin typeface="Segoe UI" panose="020B0502040204020203" pitchFamily="34" charset="0"/>
                <a:sym typeface="Wingdings" panose="05000000000000000000" pitchFamily="2" charset="2"/>
              </a:rPr>
              <a:t></a:t>
            </a:r>
            <a:endParaRPr lang="en-US" sz="12800" dirty="0">
              <a:solidFill>
                <a:srgbClr val="00B050"/>
              </a:solidFill>
              <a:latin typeface="Segoe UI" panose="020B0502040204020203" pitchFamily="34" charset="0"/>
            </a:endParaRPr>
          </a:p>
        </p:txBody>
      </p:sp>
      <p:sp>
        <p:nvSpPr>
          <p:cNvPr id="34" name="TextBox 33">
            <a:extLst>
              <a:ext uri="{FF2B5EF4-FFF2-40B4-BE49-F238E27FC236}">
                <a16:creationId xmlns:a16="http://schemas.microsoft.com/office/drawing/2014/main" id="{9C8DD192-E01A-FF45-85F6-FC8E994E612F}"/>
              </a:ext>
            </a:extLst>
          </p:cNvPr>
          <p:cNvSpPr txBox="1"/>
          <p:nvPr/>
        </p:nvSpPr>
        <p:spPr>
          <a:xfrm>
            <a:off x="22704432" y="5678648"/>
            <a:ext cx="1475084" cy="2062103"/>
          </a:xfrm>
          <a:prstGeom prst="rect">
            <a:avLst/>
          </a:prstGeom>
          <a:noFill/>
        </p:spPr>
        <p:txBody>
          <a:bodyPr wrap="none" rtlCol="0">
            <a:spAutoFit/>
          </a:bodyPr>
          <a:lstStyle/>
          <a:p>
            <a:pPr defTabSz="2926080"/>
            <a:r>
              <a:rPr lang="en-US" sz="12800" dirty="0">
                <a:solidFill>
                  <a:srgbClr val="00B050"/>
                </a:solidFill>
                <a:latin typeface="Segoe UI" panose="020B0502040204020203" pitchFamily="34" charset="0"/>
                <a:sym typeface="Wingdings" panose="05000000000000000000" pitchFamily="2" charset="2"/>
              </a:rPr>
              <a:t></a:t>
            </a:r>
            <a:endParaRPr lang="en-US" sz="12800" dirty="0">
              <a:solidFill>
                <a:srgbClr val="00B050"/>
              </a:solidFill>
              <a:latin typeface="Segoe UI" panose="020B0502040204020203" pitchFamily="34" charset="0"/>
            </a:endParaRPr>
          </a:p>
        </p:txBody>
      </p:sp>
      <p:sp>
        <p:nvSpPr>
          <p:cNvPr id="35" name="TextBox 34">
            <a:extLst>
              <a:ext uri="{FF2B5EF4-FFF2-40B4-BE49-F238E27FC236}">
                <a16:creationId xmlns:a16="http://schemas.microsoft.com/office/drawing/2014/main" id="{63044899-9A8B-6551-1DF7-8CE0726D9433}"/>
              </a:ext>
            </a:extLst>
          </p:cNvPr>
          <p:cNvSpPr txBox="1"/>
          <p:nvPr/>
        </p:nvSpPr>
        <p:spPr>
          <a:xfrm>
            <a:off x="31450052" y="11563279"/>
            <a:ext cx="2762616" cy="880241"/>
          </a:xfrm>
          <a:prstGeom prst="rect">
            <a:avLst/>
          </a:prstGeom>
          <a:noFill/>
        </p:spPr>
        <p:txBody>
          <a:bodyPr wrap="none" rtlCol="0">
            <a:spAutoFit/>
          </a:bodyPr>
          <a:lstStyle/>
          <a:p>
            <a:pPr algn="ctr" defTabSz="2926080"/>
            <a:r>
              <a:rPr lang="en-US" sz="5120" dirty="0">
                <a:solidFill>
                  <a:srgbClr val="333333"/>
                </a:solidFill>
                <a:latin typeface="Segoe UI Semibold" panose="020B0702040204020203" pitchFamily="34" charset="0"/>
                <a:cs typeface="Segoe UI Semibold" panose="020B0702040204020203" pitchFamily="34" charset="0"/>
              </a:rPr>
              <a:t>Hartford</a:t>
            </a:r>
          </a:p>
        </p:txBody>
      </p:sp>
      <p:sp>
        <p:nvSpPr>
          <p:cNvPr id="39" name="TextBox 38">
            <a:extLst>
              <a:ext uri="{FF2B5EF4-FFF2-40B4-BE49-F238E27FC236}">
                <a16:creationId xmlns:a16="http://schemas.microsoft.com/office/drawing/2014/main" id="{3F9EAE9F-2157-3D60-1476-6CAB786F267C}"/>
              </a:ext>
            </a:extLst>
          </p:cNvPr>
          <p:cNvSpPr txBox="1"/>
          <p:nvPr/>
        </p:nvSpPr>
        <p:spPr>
          <a:xfrm>
            <a:off x="5811528" y="11591477"/>
            <a:ext cx="2266326" cy="880241"/>
          </a:xfrm>
          <a:prstGeom prst="rect">
            <a:avLst/>
          </a:prstGeom>
          <a:noFill/>
        </p:spPr>
        <p:txBody>
          <a:bodyPr wrap="none" rtlCol="0">
            <a:spAutoFit/>
          </a:bodyPr>
          <a:lstStyle/>
          <a:p>
            <a:pPr algn="ctr" defTabSz="2926080"/>
            <a:r>
              <a:rPr lang="en-US" sz="5120" dirty="0">
                <a:solidFill>
                  <a:srgbClr val="333333"/>
                </a:solidFill>
                <a:latin typeface="Segoe UI Semibold" panose="020B0702040204020203" pitchFamily="34" charset="0"/>
                <a:cs typeface="Segoe UI Semibold" panose="020B0702040204020203" pitchFamily="34" charset="0"/>
              </a:rPr>
              <a:t>Boston</a:t>
            </a:r>
          </a:p>
        </p:txBody>
      </p:sp>
      <p:sp>
        <p:nvSpPr>
          <p:cNvPr id="40" name="TextBox 39">
            <a:extLst>
              <a:ext uri="{FF2B5EF4-FFF2-40B4-BE49-F238E27FC236}">
                <a16:creationId xmlns:a16="http://schemas.microsoft.com/office/drawing/2014/main" id="{18FE14A4-7DED-0448-90DF-748F49A5A8B9}"/>
              </a:ext>
            </a:extLst>
          </p:cNvPr>
          <p:cNvSpPr txBox="1"/>
          <p:nvPr/>
        </p:nvSpPr>
        <p:spPr>
          <a:xfrm>
            <a:off x="17980642" y="11563279"/>
            <a:ext cx="3338735" cy="880241"/>
          </a:xfrm>
          <a:prstGeom prst="rect">
            <a:avLst/>
          </a:prstGeom>
          <a:noFill/>
        </p:spPr>
        <p:txBody>
          <a:bodyPr wrap="none" rtlCol="0">
            <a:spAutoFit/>
          </a:bodyPr>
          <a:lstStyle/>
          <a:p>
            <a:pPr algn="ctr" defTabSz="2926080"/>
            <a:r>
              <a:rPr lang="en-US" sz="5120" dirty="0">
                <a:solidFill>
                  <a:srgbClr val="333333"/>
                </a:solidFill>
                <a:latin typeface="Segoe UI Semibold" panose="020B0702040204020203" pitchFamily="34" charset="0"/>
                <a:cs typeface="Segoe UI Semibold" panose="020B0702040204020203" pitchFamily="34" charset="0"/>
              </a:rPr>
              <a:t>Burlington</a:t>
            </a:r>
          </a:p>
        </p:txBody>
      </p:sp>
      <p:sp>
        <p:nvSpPr>
          <p:cNvPr id="5" name="TextBox 4">
            <a:extLst>
              <a:ext uri="{FF2B5EF4-FFF2-40B4-BE49-F238E27FC236}">
                <a16:creationId xmlns:a16="http://schemas.microsoft.com/office/drawing/2014/main" id="{E88D44BD-5A95-E04C-1EB9-960322EC425E}"/>
              </a:ext>
            </a:extLst>
          </p:cNvPr>
          <p:cNvSpPr txBox="1"/>
          <p:nvPr/>
        </p:nvSpPr>
        <p:spPr>
          <a:xfrm>
            <a:off x="2548819" y="14179363"/>
            <a:ext cx="8371651" cy="2751522"/>
          </a:xfrm>
          <a:prstGeom prst="rect">
            <a:avLst/>
          </a:prstGeom>
          <a:noFill/>
        </p:spPr>
        <p:txBody>
          <a:bodyPr wrap="none" rtlCol="0">
            <a:spAutoFit/>
          </a:bodyPr>
          <a:lstStyle/>
          <a:p>
            <a:pPr defTabSz="2926080"/>
            <a:r>
              <a:rPr lang="en-US" sz="5760" dirty="0">
                <a:solidFill>
                  <a:srgbClr val="333333"/>
                </a:solidFill>
                <a:latin typeface="Calibri" panose="020F0502020204030204"/>
              </a:rPr>
              <a:t>Electricity:     $0.33 / kwh</a:t>
            </a:r>
          </a:p>
          <a:p>
            <a:pPr defTabSz="2926080"/>
            <a:r>
              <a:rPr lang="en-US" sz="5760" dirty="0">
                <a:solidFill>
                  <a:srgbClr val="333333"/>
                </a:solidFill>
                <a:latin typeface="Calibri" panose="020F0502020204030204"/>
              </a:rPr>
              <a:t>Natural Gas:  $1.80 / </a:t>
            </a:r>
            <a:r>
              <a:rPr lang="en-US" sz="5760" dirty="0" err="1">
                <a:solidFill>
                  <a:srgbClr val="333333"/>
                </a:solidFill>
                <a:latin typeface="Calibri" panose="020F0502020204030204"/>
              </a:rPr>
              <a:t>therm</a:t>
            </a:r>
            <a:endParaRPr lang="en-US" sz="5760" dirty="0">
              <a:solidFill>
                <a:srgbClr val="333333"/>
              </a:solidFill>
              <a:latin typeface="Calibri" panose="020F0502020204030204"/>
            </a:endParaRPr>
          </a:p>
          <a:p>
            <a:pPr defTabSz="2926080"/>
            <a:r>
              <a:rPr lang="en-US" sz="5760" i="1" dirty="0">
                <a:solidFill>
                  <a:srgbClr val="0070C0"/>
                </a:solidFill>
                <a:latin typeface="Calibri" panose="020F0502020204030204"/>
              </a:rPr>
              <a:t>Elec/Gas Ratio:  5.3</a:t>
            </a:r>
          </a:p>
        </p:txBody>
      </p:sp>
      <p:sp>
        <p:nvSpPr>
          <p:cNvPr id="6" name="TextBox 5">
            <a:extLst>
              <a:ext uri="{FF2B5EF4-FFF2-40B4-BE49-F238E27FC236}">
                <a16:creationId xmlns:a16="http://schemas.microsoft.com/office/drawing/2014/main" id="{8CE576FD-0031-8300-1228-BAEB0DE1BD4C}"/>
              </a:ext>
            </a:extLst>
          </p:cNvPr>
          <p:cNvSpPr txBox="1"/>
          <p:nvPr/>
        </p:nvSpPr>
        <p:spPr>
          <a:xfrm>
            <a:off x="15111328" y="14179360"/>
            <a:ext cx="8371651" cy="2751522"/>
          </a:xfrm>
          <a:prstGeom prst="rect">
            <a:avLst/>
          </a:prstGeom>
          <a:noFill/>
        </p:spPr>
        <p:txBody>
          <a:bodyPr wrap="none" rtlCol="0">
            <a:spAutoFit/>
          </a:bodyPr>
          <a:lstStyle/>
          <a:p>
            <a:pPr defTabSz="2926080"/>
            <a:r>
              <a:rPr lang="en-US" sz="5760" dirty="0">
                <a:solidFill>
                  <a:srgbClr val="333333"/>
                </a:solidFill>
                <a:latin typeface="Calibri" panose="020F0502020204030204"/>
              </a:rPr>
              <a:t>Electricity:     $0.17 / kwh</a:t>
            </a:r>
          </a:p>
          <a:p>
            <a:pPr defTabSz="2926080"/>
            <a:r>
              <a:rPr lang="en-US" sz="5760" dirty="0">
                <a:solidFill>
                  <a:srgbClr val="333333"/>
                </a:solidFill>
                <a:latin typeface="Calibri" panose="020F0502020204030204"/>
              </a:rPr>
              <a:t>Natural Gas:  $1.37 / </a:t>
            </a:r>
            <a:r>
              <a:rPr lang="en-US" sz="5760" dirty="0" err="1">
                <a:solidFill>
                  <a:srgbClr val="333333"/>
                </a:solidFill>
                <a:latin typeface="Calibri" panose="020F0502020204030204"/>
              </a:rPr>
              <a:t>therm</a:t>
            </a:r>
            <a:endParaRPr lang="en-US" sz="5760" dirty="0">
              <a:solidFill>
                <a:srgbClr val="333333"/>
              </a:solidFill>
              <a:latin typeface="Calibri" panose="020F0502020204030204"/>
            </a:endParaRPr>
          </a:p>
          <a:p>
            <a:pPr defTabSz="2926080"/>
            <a:r>
              <a:rPr lang="en-US" sz="5760" i="1" dirty="0">
                <a:solidFill>
                  <a:srgbClr val="0070C0"/>
                </a:solidFill>
                <a:latin typeface="Calibri" panose="020F0502020204030204"/>
              </a:rPr>
              <a:t>Elec/Gas Ratio:  3.7</a:t>
            </a:r>
          </a:p>
        </p:txBody>
      </p:sp>
      <p:sp>
        <p:nvSpPr>
          <p:cNvPr id="7" name="TextBox 6">
            <a:extLst>
              <a:ext uri="{FF2B5EF4-FFF2-40B4-BE49-F238E27FC236}">
                <a16:creationId xmlns:a16="http://schemas.microsoft.com/office/drawing/2014/main" id="{62A98341-08A7-7979-7447-10F6F39B950D}"/>
              </a:ext>
            </a:extLst>
          </p:cNvPr>
          <p:cNvSpPr txBox="1"/>
          <p:nvPr/>
        </p:nvSpPr>
        <p:spPr>
          <a:xfrm>
            <a:off x="28189481" y="14179357"/>
            <a:ext cx="8371651" cy="2751522"/>
          </a:xfrm>
          <a:prstGeom prst="rect">
            <a:avLst/>
          </a:prstGeom>
          <a:noFill/>
        </p:spPr>
        <p:txBody>
          <a:bodyPr wrap="none" rtlCol="0">
            <a:spAutoFit/>
          </a:bodyPr>
          <a:lstStyle/>
          <a:p>
            <a:pPr defTabSz="2926080"/>
            <a:r>
              <a:rPr lang="en-US" sz="5760" dirty="0">
                <a:solidFill>
                  <a:srgbClr val="333333"/>
                </a:solidFill>
                <a:latin typeface="Calibri" panose="020F0502020204030204"/>
              </a:rPr>
              <a:t>Electricity:     $0.22 / kwh</a:t>
            </a:r>
          </a:p>
          <a:p>
            <a:pPr defTabSz="2926080"/>
            <a:r>
              <a:rPr lang="en-US" sz="5760" dirty="0">
                <a:solidFill>
                  <a:srgbClr val="333333"/>
                </a:solidFill>
                <a:latin typeface="Calibri" panose="020F0502020204030204"/>
              </a:rPr>
              <a:t>Natural Gas:  $1.98 / </a:t>
            </a:r>
            <a:r>
              <a:rPr lang="en-US" sz="5760" dirty="0" err="1">
                <a:solidFill>
                  <a:srgbClr val="333333"/>
                </a:solidFill>
                <a:latin typeface="Calibri" panose="020F0502020204030204"/>
              </a:rPr>
              <a:t>therm</a:t>
            </a:r>
            <a:endParaRPr lang="en-US" sz="5760" dirty="0">
              <a:solidFill>
                <a:srgbClr val="333333"/>
              </a:solidFill>
              <a:latin typeface="Calibri" panose="020F0502020204030204"/>
            </a:endParaRPr>
          </a:p>
          <a:p>
            <a:pPr defTabSz="2926080"/>
            <a:r>
              <a:rPr lang="en-US" sz="5760" i="1" dirty="0">
                <a:solidFill>
                  <a:srgbClr val="0070C0"/>
                </a:solidFill>
                <a:latin typeface="Calibri" panose="020F0502020204030204"/>
              </a:rPr>
              <a:t>Elec/Gas Ratio:  3.3</a:t>
            </a:r>
          </a:p>
        </p:txBody>
      </p:sp>
    </p:spTree>
    <p:extLst>
      <p:ext uri="{BB962C8B-B14F-4D97-AF65-F5344CB8AC3E}">
        <p14:creationId xmlns:p14="http://schemas.microsoft.com/office/powerpoint/2010/main" val="32978328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08E7E4-87F4-FA79-60BF-B5560304F6FF}"/>
            </a:ext>
          </a:extLst>
        </p:cNvPr>
        <p:cNvGrpSpPr/>
        <p:nvPr/>
      </p:nvGrpSpPr>
      <p:grpSpPr>
        <a:xfrm>
          <a:off x="0" y="0"/>
          <a:ext cx="0" cy="0"/>
          <a:chOff x="0" y="0"/>
          <a:chExt cx="0" cy="0"/>
        </a:xfrm>
      </p:grpSpPr>
      <p:pic>
        <p:nvPicPr>
          <p:cNvPr id="14" name="Picture 13">
            <a:extLst>
              <a:ext uri="{FF2B5EF4-FFF2-40B4-BE49-F238E27FC236}">
                <a16:creationId xmlns:a16="http://schemas.microsoft.com/office/drawing/2014/main" id="{3774660D-1548-151B-F45C-BB3555FB22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76875" y="4694509"/>
            <a:ext cx="12315216" cy="6868768"/>
          </a:xfrm>
          <a:prstGeom prst="rect">
            <a:avLst/>
          </a:prstGeom>
        </p:spPr>
      </p:pic>
      <p:pic>
        <p:nvPicPr>
          <p:cNvPr id="12" name="Picture 11">
            <a:extLst>
              <a:ext uri="{FF2B5EF4-FFF2-40B4-BE49-F238E27FC236}">
                <a16:creationId xmlns:a16="http://schemas.microsoft.com/office/drawing/2014/main" id="{B1A0C3B1-F2E4-2BED-D675-A2CC911DF2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7680" y="4666311"/>
            <a:ext cx="12226867" cy="6896966"/>
          </a:xfrm>
          <a:prstGeom prst="rect">
            <a:avLst/>
          </a:prstGeom>
        </p:spPr>
      </p:pic>
      <p:pic>
        <p:nvPicPr>
          <p:cNvPr id="9" name="Picture 8">
            <a:extLst>
              <a:ext uri="{FF2B5EF4-FFF2-40B4-BE49-F238E27FC236}">
                <a16:creationId xmlns:a16="http://schemas.microsoft.com/office/drawing/2014/main" id="{D53E41ED-C412-4A1B-E8A3-1CAF27B6E49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964985" y="4694509"/>
            <a:ext cx="12491546" cy="6993581"/>
          </a:xfrm>
          <a:prstGeom prst="rect">
            <a:avLst/>
          </a:prstGeom>
        </p:spPr>
      </p:pic>
      <p:sp>
        <p:nvSpPr>
          <p:cNvPr id="2" name="Title 1">
            <a:extLst>
              <a:ext uri="{FF2B5EF4-FFF2-40B4-BE49-F238E27FC236}">
                <a16:creationId xmlns:a16="http://schemas.microsoft.com/office/drawing/2014/main" id="{9255D07E-AAD8-EC52-C0AC-230BBA0D525C}"/>
              </a:ext>
            </a:extLst>
          </p:cNvPr>
          <p:cNvSpPr>
            <a:spLocks noGrp="1"/>
          </p:cNvSpPr>
          <p:nvPr>
            <p:ph type="title"/>
          </p:nvPr>
        </p:nvSpPr>
        <p:spPr/>
        <p:txBody>
          <a:bodyPr/>
          <a:lstStyle/>
          <a:p>
            <a:r>
              <a:rPr lang="en-US" dirty="0"/>
              <a:t>Lowest Carbon Emissions Across the Northeast</a:t>
            </a:r>
          </a:p>
        </p:txBody>
      </p:sp>
      <p:sp>
        <p:nvSpPr>
          <p:cNvPr id="4" name="Slide Number Placeholder 3">
            <a:extLst>
              <a:ext uri="{FF2B5EF4-FFF2-40B4-BE49-F238E27FC236}">
                <a16:creationId xmlns:a16="http://schemas.microsoft.com/office/drawing/2014/main" id="{58C344D4-6533-A2A7-3271-502E1697EB35}"/>
              </a:ext>
            </a:extLst>
          </p:cNvPr>
          <p:cNvSpPr>
            <a:spLocks noGrp="1"/>
          </p:cNvSpPr>
          <p:nvPr>
            <p:ph type="sldNum" sz="quarter" idx="15"/>
          </p:nvPr>
        </p:nvSpPr>
        <p:spPr/>
        <p:txBody>
          <a:bodyPr/>
          <a:lstStyle/>
          <a:p>
            <a:pPr defTabSz="2926080"/>
            <a:fld id="{7CC41F94-DB9E-41FE-8C91-009968630FE3}" type="slidenum">
              <a:rPr lang="en-US">
                <a:solidFill>
                  <a:srgbClr val="FFFFFF"/>
                </a:solidFill>
              </a:rPr>
              <a:pPr defTabSz="2926080"/>
              <a:t>41</a:t>
            </a:fld>
            <a:endParaRPr lang="en-US" dirty="0">
              <a:solidFill>
                <a:srgbClr val="FFFFFF"/>
              </a:solidFill>
            </a:endParaRPr>
          </a:p>
        </p:txBody>
      </p:sp>
      <p:sp>
        <p:nvSpPr>
          <p:cNvPr id="29" name="TextBox 28">
            <a:extLst>
              <a:ext uri="{FF2B5EF4-FFF2-40B4-BE49-F238E27FC236}">
                <a16:creationId xmlns:a16="http://schemas.microsoft.com/office/drawing/2014/main" id="{DFD588CB-11E5-8185-D6F4-6F7C244C6C43}"/>
              </a:ext>
            </a:extLst>
          </p:cNvPr>
          <p:cNvSpPr txBox="1"/>
          <p:nvPr/>
        </p:nvSpPr>
        <p:spPr>
          <a:xfrm>
            <a:off x="35533485" y="5295851"/>
            <a:ext cx="1475084" cy="2062103"/>
          </a:xfrm>
          <a:prstGeom prst="rect">
            <a:avLst/>
          </a:prstGeom>
          <a:noFill/>
        </p:spPr>
        <p:txBody>
          <a:bodyPr wrap="none" rtlCol="0">
            <a:spAutoFit/>
          </a:bodyPr>
          <a:lstStyle/>
          <a:p>
            <a:pPr defTabSz="2926080"/>
            <a:r>
              <a:rPr lang="en-US" sz="12800" dirty="0">
                <a:solidFill>
                  <a:srgbClr val="00B050"/>
                </a:solidFill>
                <a:latin typeface="Segoe UI" panose="020B0502040204020203" pitchFamily="34" charset="0"/>
                <a:sym typeface="Wingdings" panose="05000000000000000000" pitchFamily="2" charset="2"/>
              </a:rPr>
              <a:t></a:t>
            </a:r>
            <a:endParaRPr lang="en-US" sz="12800" dirty="0">
              <a:solidFill>
                <a:srgbClr val="00B050"/>
              </a:solidFill>
              <a:latin typeface="Segoe UI" panose="020B0502040204020203" pitchFamily="34" charset="0"/>
            </a:endParaRPr>
          </a:p>
        </p:txBody>
      </p:sp>
      <p:sp>
        <p:nvSpPr>
          <p:cNvPr id="33" name="TextBox 32">
            <a:extLst>
              <a:ext uri="{FF2B5EF4-FFF2-40B4-BE49-F238E27FC236}">
                <a16:creationId xmlns:a16="http://schemas.microsoft.com/office/drawing/2014/main" id="{F5FC768B-02F0-3A10-D4C0-9DC0198EF453}"/>
              </a:ext>
            </a:extLst>
          </p:cNvPr>
          <p:cNvSpPr txBox="1"/>
          <p:nvPr/>
        </p:nvSpPr>
        <p:spPr>
          <a:xfrm>
            <a:off x="9726675" y="5175377"/>
            <a:ext cx="1475084" cy="2062103"/>
          </a:xfrm>
          <a:prstGeom prst="rect">
            <a:avLst/>
          </a:prstGeom>
          <a:noFill/>
        </p:spPr>
        <p:txBody>
          <a:bodyPr wrap="none" rtlCol="0">
            <a:spAutoFit/>
          </a:bodyPr>
          <a:lstStyle/>
          <a:p>
            <a:pPr defTabSz="2926080"/>
            <a:r>
              <a:rPr lang="en-US" sz="12800" dirty="0">
                <a:solidFill>
                  <a:srgbClr val="00B050"/>
                </a:solidFill>
                <a:latin typeface="Segoe UI" panose="020B0502040204020203" pitchFamily="34" charset="0"/>
                <a:sym typeface="Wingdings" panose="05000000000000000000" pitchFamily="2" charset="2"/>
              </a:rPr>
              <a:t></a:t>
            </a:r>
            <a:endParaRPr lang="en-US" sz="12800" dirty="0">
              <a:solidFill>
                <a:srgbClr val="00B050"/>
              </a:solidFill>
              <a:latin typeface="Segoe UI" panose="020B0502040204020203" pitchFamily="34" charset="0"/>
            </a:endParaRPr>
          </a:p>
        </p:txBody>
      </p:sp>
      <p:sp>
        <p:nvSpPr>
          <p:cNvPr id="34" name="TextBox 33">
            <a:extLst>
              <a:ext uri="{FF2B5EF4-FFF2-40B4-BE49-F238E27FC236}">
                <a16:creationId xmlns:a16="http://schemas.microsoft.com/office/drawing/2014/main" id="{21431B03-813E-9624-61F2-A241E3BD3436}"/>
              </a:ext>
            </a:extLst>
          </p:cNvPr>
          <p:cNvSpPr txBox="1"/>
          <p:nvPr/>
        </p:nvSpPr>
        <p:spPr>
          <a:xfrm>
            <a:off x="22623600" y="5161323"/>
            <a:ext cx="1475084" cy="2062103"/>
          </a:xfrm>
          <a:prstGeom prst="rect">
            <a:avLst/>
          </a:prstGeom>
          <a:noFill/>
        </p:spPr>
        <p:txBody>
          <a:bodyPr wrap="none" rtlCol="0">
            <a:spAutoFit/>
          </a:bodyPr>
          <a:lstStyle/>
          <a:p>
            <a:pPr defTabSz="2926080"/>
            <a:r>
              <a:rPr lang="en-US" sz="12800" dirty="0">
                <a:solidFill>
                  <a:srgbClr val="00B050"/>
                </a:solidFill>
                <a:latin typeface="Segoe UI" panose="020B0502040204020203" pitchFamily="34" charset="0"/>
                <a:sym typeface="Wingdings" panose="05000000000000000000" pitchFamily="2" charset="2"/>
              </a:rPr>
              <a:t></a:t>
            </a:r>
            <a:endParaRPr lang="en-US" sz="12800" dirty="0">
              <a:solidFill>
                <a:srgbClr val="00B050"/>
              </a:solidFill>
              <a:latin typeface="Segoe UI" panose="020B0502040204020203" pitchFamily="34" charset="0"/>
            </a:endParaRPr>
          </a:p>
        </p:txBody>
      </p:sp>
      <p:sp>
        <p:nvSpPr>
          <p:cNvPr id="35" name="TextBox 34">
            <a:extLst>
              <a:ext uri="{FF2B5EF4-FFF2-40B4-BE49-F238E27FC236}">
                <a16:creationId xmlns:a16="http://schemas.microsoft.com/office/drawing/2014/main" id="{7920DDBE-85CF-CB67-3D26-CA3CA39D75ED}"/>
              </a:ext>
            </a:extLst>
          </p:cNvPr>
          <p:cNvSpPr txBox="1"/>
          <p:nvPr/>
        </p:nvSpPr>
        <p:spPr>
          <a:xfrm>
            <a:off x="31450052" y="11563279"/>
            <a:ext cx="2762616" cy="880241"/>
          </a:xfrm>
          <a:prstGeom prst="rect">
            <a:avLst/>
          </a:prstGeom>
          <a:noFill/>
        </p:spPr>
        <p:txBody>
          <a:bodyPr wrap="none" rtlCol="0">
            <a:spAutoFit/>
          </a:bodyPr>
          <a:lstStyle/>
          <a:p>
            <a:pPr algn="ctr" defTabSz="2926080"/>
            <a:r>
              <a:rPr lang="en-US" sz="5120" dirty="0">
                <a:solidFill>
                  <a:srgbClr val="333333"/>
                </a:solidFill>
                <a:latin typeface="Segoe UI Semibold" panose="020B0702040204020203" pitchFamily="34" charset="0"/>
                <a:cs typeface="Segoe UI Semibold" panose="020B0702040204020203" pitchFamily="34" charset="0"/>
              </a:rPr>
              <a:t>Hartford</a:t>
            </a:r>
          </a:p>
        </p:txBody>
      </p:sp>
      <p:sp>
        <p:nvSpPr>
          <p:cNvPr id="39" name="TextBox 38">
            <a:extLst>
              <a:ext uri="{FF2B5EF4-FFF2-40B4-BE49-F238E27FC236}">
                <a16:creationId xmlns:a16="http://schemas.microsoft.com/office/drawing/2014/main" id="{E15C9226-9D32-AC29-66B3-5EF7CF8BDEE5}"/>
              </a:ext>
            </a:extLst>
          </p:cNvPr>
          <p:cNvSpPr txBox="1"/>
          <p:nvPr/>
        </p:nvSpPr>
        <p:spPr>
          <a:xfrm>
            <a:off x="5811528" y="11591477"/>
            <a:ext cx="2266326" cy="880241"/>
          </a:xfrm>
          <a:prstGeom prst="rect">
            <a:avLst/>
          </a:prstGeom>
          <a:noFill/>
        </p:spPr>
        <p:txBody>
          <a:bodyPr wrap="none" rtlCol="0">
            <a:spAutoFit/>
          </a:bodyPr>
          <a:lstStyle/>
          <a:p>
            <a:pPr algn="ctr" defTabSz="2926080"/>
            <a:r>
              <a:rPr lang="en-US" sz="5120" dirty="0">
                <a:solidFill>
                  <a:srgbClr val="333333"/>
                </a:solidFill>
                <a:latin typeface="Segoe UI Semibold" panose="020B0702040204020203" pitchFamily="34" charset="0"/>
                <a:cs typeface="Segoe UI Semibold" panose="020B0702040204020203" pitchFamily="34" charset="0"/>
              </a:rPr>
              <a:t>Boston</a:t>
            </a:r>
          </a:p>
        </p:txBody>
      </p:sp>
      <p:sp>
        <p:nvSpPr>
          <p:cNvPr id="40" name="TextBox 39">
            <a:extLst>
              <a:ext uri="{FF2B5EF4-FFF2-40B4-BE49-F238E27FC236}">
                <a16:creationId xmlns:a16="http://schemas.microsoft.com/office/drawing/2014/main" id="{ECA49960-4B79-F0C0-F896-AAE63EEC99E1}"/>
              </a:ext>
            </a:extLst>
          </p:cNvPr>
          <p:cNvSpPr txBox="1"/>
          <p:nvPr/>
        </p:nvSpPr>
        <p:spPr>
          <a:xfrm>
            <a:off x="17980642" y="11563279"/>
            <a:ext cx="3338735" cy="880241"/>
          </a:xfrm>
          <a:prstGeom prst="rect">
            <a:avLst/>
          </a:prstGeom>
          <a:noFill/>
        </p:spPr>
        <p:txBody>
          <a:bodyPr wrap="none" rtlCol="0">
            <a:spAutoFit/>
          </a:bodyPr>
          <a:lstStyle/>
          <a:p>
            <a:pPr algn="ctr" defTabSz="2926080"/>
            <a:r>
              <a:rPr lang="en-US" sz="5120" dirty="0">
                <a:solidFill>
                  <a:srgbClr val="333333"/>
                </a:solidFill>
                <a:latin typeface="Segoe UI Semibold" panose="020B0702040204020203" pitchFamily="34" charset="0"/>
                <a:cs typeface="Segoe UI Semibold" panose="020B0702040204020203" pitchFamily="34" charset="0"/>
              </a:rPr>
              <a:t>Burlington</a:t>
            </a:r>
          </a:p>
        </p:txBody>
      </p:sp>
      <p:sp>
        <p:nvSpPr>
          <p:cNvPr id="5" name="TextBox 4">
            <a:extLst>
              <a:ext uri="{FF2B5EF4-FFF2-40B4-BE49-F238E27FC236}">
                <a16:creationId xmlns:a16="http://schemas.microsoft.com/office/drawing/2014/main" id="{B54B863D-A4E1-0AB3-AD1C-A71E30F3898A}"/>
              </a:ext>
            </a:extLst>
          </p:cNvPr>
          <p:cNvSpPr txBox="1"/>
          <p:nvPr/>
        </p:nvSpPr>
        <p:spPr>
          <a:xfrm>
            <a:off x="1023147" y="13421357"/>
            <a:ext cx="11155938" cy="1865126"/>
          </a:xfrm>
          <a:prstGeom prst="rect">
            <a:avLst/>
          </a:prstGeom>
          <a:noFill/>
        </p:spPr>
        <p:txBody>
          <a:bodyPr wrap="none" rtlCol="0">
            <a:spAutoFit/>
          </a:bodyPr>
          <a:lstStyle/>
          <a:p>
            <a:pPr algn="ctr" defTabSz="2926080"/>
            <a:r>
              <a:rPr lang="en-US" sz="5760" dirty="0">
                <a:solidFill>
                  <a:srgbClr val="333333"/>
                </a:solidFill>
                <a:latin typeface="Calibri" panose="020F0502020204030204"/>
              </a:rPr>
              <a:t>Electricity:     1,500 </a:t>
            </a:r>
            <a:r>
              <a:rPr lang="en-US" sz="5760" dirty="0" err="1">
                <a:solidFill>
                  <a:srgbClr val="333333"/>
                </a:solidFill>
                <a:latin typeface="Calibri" panose="020F0502020204030204"/>
              </a:rPr>
              <a:t>lbs</a:t>
            </a:r>
            <a:r>
              <a:rPr lang="en-US" sz="5760" dirty="0">
                <a:solidFill>
                  <a:srgbClr val="333333"/>
                </a:solidFill>
                <a:latin typeface="Calibri" panose="020F0502020204030204"/>
              </a:rPr>
              <a:t> CO2e / kwh</a:t>
            </a:r>
          </a:p>
          <a:p>
            <a:pPr algn="ctr" defTabSz="2926080"/>
            <a:r>
              <a:rPr lang="en-US" sz="5760" dirty="0">
                <a:solidFill>
                  <a:srgbClr val="333333"/>
                </a:solidFill>
                <a:latin typeface="Calibri" panose="020F0502020204030204"/>
              </a:rPr>
              <a:t>Natural Gas:  149 </a:t>
            </a:r>
            <a:r>
              <a:rPr lang="en-US" sz="5760" dirty="0" err="1">
                <a:solidFill>
                  <a:srgbClr val="333333"/>
                </a:solidFill>
                <a:latin typeface="Calibri" panose="020F0502020204030204"/>
              </a:rPr>
              <a:t>lbs</a:t>
            </a:r>
            <a:r>
              <a:rPr lang="en-US" sz="5760" dirty="0">
                <a:solidFill>
                  <a:srgbClr val="333333"/>
                </a:solidFill>
                <a:latin typeface="Calibri" panose="020F0502020204030204"/>
              </a:rPr>
              <a:t> CO2e / </a:t>
            </a:r>
            <a:r>
              <a:rPr lang="en-US" sz="5760" dirty="0" err="1">
                <a:solidFill>
                  <a:srgbClr val="333333"/>
                </a:solidFill>
                <a:latin typeface="Calibri" panose="020F0502020204030204"/>
              </a:rPr>
              <a:t>mmBTU</a:t>
            </a:r>
            <a:endParaRPr lang="en-US" sz="5760" dirty="0">
              <a:solidFill>
                <a:srgbClr val="333333"/>
              </a:solidFill>
              <a:latin typeface="Calibri" panose="020F0502020204030204"/>
            </a:endParaRPr>
          </a:p>
        </p:txBody>
      </p:sp>
      <p:sp>
        <p:nvSpPr>
          <p:cNvPr id="15" name="TextBox 14">
            <a:extLst>
              <a:ext uri="{FF2B5EF4-FFF2-40B4-BE49-F238E27FC236}">
                <a16:creationId xmlns:a16="http://schemas.microsoft.com/office/drawing/2014/main" id="{0E6F94B6-F845-7535-7B5C-0D2BB82FA97A}"/>
              </a:ext>
            </a:extLst>
          </p:cNvPr>
          <p:cNvSpPr txBox="1"/>
          <p:nvPr/>
        </p:nvSpPr>
        <p:spPr>
          <a:xfrm>
            <a:off x="13923464" y="13421357"/>
            <a:ext cx="11155938" cy="1865126"/>
          </a:xfrm>
          <a:prstGeom prst="rect">
            <a:avLst/>
          </a:prstGeom>
          <a:noFill/>
        </p:spPr>
        <p:txBody>
          <a:bodyPr wrap="none" rtlCol="0">
            <a:spAutoFit/>
          </a:bodyPr>
          <a:lstStyle/>
          <a:p>
            <a:pPr algn="ctr" defTabSz="2926080"/>
            <a:r>
              <a:rPr lang="en-US" sz="5760" dirty="0">
                <a:solidFill>
                  <a:srgbClr val="333333"/>
                </a:solidFill>
                <a:latin typeface="Calibri" panose="020F0502020204030204"/>
              </a:rPr>
              <a:t>Electricity:     1,500 </a:t>
            </a:r>
            <a:r>
              <a:rPr lang="en-US" sz="5760" dirty="0" err="1">
                <a:solidFill>
                  <a:srgbClr val="333333"/>
                </a:solidFill>
                <a:latin typeface="Calibri" panose="020F0502020204030204"/>
              </a:rPr>
              <a:t>lbs</a:t>
            </a:r>
            <a:r>
              <a:rPr lang="en-US" sz="5760" dirty="0">
                <a:solidFill>
                  <a:srgbClr val="333333"/>
                </a:solidFill>
                <a:latin typeface="Calibri" panose="020F0502020204030204"/>
              </a:rPr>
              <a:t> CO2e / kwh</a:t>
            </a:r>
          </a:p>
          <a:p>
            <a:pPr algn="ctr" defTabSz="2926080"/>
            <a:r>
              <a:rPr lang="en-US" sz="5760" dirty="0">
                <a:solidFill>
                  <a:srgbClr val="333333"/>
                </a:solidFill>
                <a:latin typeface="Calibri" panose="020F0502020204030204"/>
              </a:rPr>
              <a:t>Natural Gas:  149 </a:t>
            </a:r>
            <a:r>
              <a:rPr lang="en-US" sz="5760" dirty="0" err="1">
                <a:solidFill>
                  <a:srgbClr val="333333"/>
                </a:solidFill>
                <a:latin typeface="Calibri" panose="020F0502020204030204"/>
              </a:rPr>
              <a:t>lbs</a:t>
            </a:r>
            <a:r>
              <a:rPr lang="en-US" sz="5760" dirty="0">
                <a:solidFill>
                  <a:srgbClr val="333333"/>
                </a:solidFill>
                <a:latin typeface="Calibri" panose="020F0502020204030204"/>
              </a:rPr>
              <a:t> CO2e / </a:t>
            </a:r>
            <a:r>
              <a:rPr lang="en-US" sz="5760" dirty="0" err="1">
                <a:solidFill>
                  <a:srgbClr val="333333"/>
                </a:solidFill>
                <a:latin typeface="Calibri" panose="020F0502020204030204"/>
              </a:rPr>
              <a:t>mmBTU</a:t>
            </a:r>
            <a:endParaRPr lang="en-US" sz="5760" dirty="0">
              <a:solidFill>
                <a:srgbClr val="333333"/>
              </a:solidFill>
              <a:latin typeface="Calibri" panose="020F0502020204030204"/>
            </a:endParaRPr>
          </a:p>
        </p:txBody>
      </p:sp>
      <p:sp>
        <p:nvSpPr>
          <p:cNvPr id="16" name="TextBox 15">
            <a:extLst>
              <a:ext uri="{FF2B5EF4-FFF2-40B4-BE49-F238E27FC236}">
                <a16:creationId xmlns:a16="http://schemas.microsoft.com/office/drawing/2014/main" id="{608E4605-7596-C5FF-E4F4-3A1764E264BA}"/>
              </a:ext>
            </a:extLst>
          </p:cNvPr>
          <p:cNvSpPr txBox="1"/>
          <p:nvPr/>
        </p:nvSpPr>
        <p:spPr>
          <a:xfrm>
            <a:off x="26632792" y="13421357"/>
            <a:ext cx="11155938" cy="1865126"/>
          </a:xfrm>
          <a:prstGeom prst="rect">
            <a:avLst/>
          </a:prstGeom>
          <a:noFill/>
        </p:spPr>
        <p:txBody>
          <a:bodyPr wrap="none" rtlCol="0">
            <a:spAutoFit/>
          </a:bodyPr>
          <a:lstStyle/>
          <a:p>
            <a:pPr algn="ctr" defTabSz="2926080"/>
            <a:r>
              <a:rPr lang="en-US" sz="5760" dirty="0">
                <a:solidFill>
                  <a:srgbClr val="333333"/>
                </a:solidFill>
                <a:latin typeface="Calibri" panose="020F0502020204030204"/>
              </a:rPr>
              <a:t>Electricity:     1,500 </a:t>
            </a:r>
            <a:r>
              <a:rPr lang="en-US" sz="5760" dirty="0" err="1">
                <a:solidFill>
                  <a:srgbClr val="333333"/>
                </a:solidFill>
                <a:latin typeface="Calibri" panose="020F0502020204030204"/>
              </a:rPr>
              <a:t>lbs</a:t>
            </a:r>
            <a:r>
              <a:rPr lang="en-US" sz="5760" dirty="0">
                <a:solidFill>
                  <a:srgbClr val="333333"/>
                </a:solidFill>
                <a:latin typeface="Calibri" panose="020F0502020204030204"/>
              </a:rPr>
              <a:t> CO2e / kwh</a:t>
            </a:r>
          </a:p>
          <a:p>
            <a:pPr algn="ctr" defTabSz="2926080"/>
            <a:r>
              <a:rPr lang="en-US" sz="5760" dirty="0">
                <a:solidFill>
                  <a:srgbClr val="333333"/>
                </a:solidFill>
                <a:latin typeface="Calibri" panose="020F0502020204030204"/>
              </a:rPr>
              <a:t>Natural Gas:  149 </a:t>
            </a:r>
            <a:r>
              <a:rPr lang="en-US" sz="5760" dirty="0" err="1">
                <a:solidFill>
                  <a:srgbClr val="333333"/>
                </a:solidFill>
                <a:latin typeface="Calibri" panose="020F0502020204030204"/>
              </a:rPr>
              <a:t>lbs</a:t>
            </a:r>
            <a:r>
              <a:rPr lang="en-US" sz="5760" dirty="0">
                <a:solidFill>
                  <a:srgbClr val="333333"/>
                </a:solidFill>
                <a:latin typeface="Calibri" panose="020F0502020204030204"/>
              </a:rPr>
              <a:t> CO2e / </a:t>
            </a:r>
            <a:r>
              <a:rPr lang="en-US" sz="5760" dirty="0" err="1">
                <a:solidFill>
                  <a:srgbClr val="333333"/>
                </a:solidFill>
                <a:latin typeface="Calibri" panose="020F0502020204030204"/>
              </a:rPr>
              <a:t>mmBTU</a:t>
            </a:r>
            <a:endParaRPr lang="en-US" sz="5760" dirty="0">
              <a:solidFill>
                <a:srgbClr val="333333"/>
              </a:solidFill>
              <a:latin typeface="Calibri" panose="020F0502020204030204"/>
            </a:endParaRPr>
          </a:p>
        </p:txBody>
      </p:sp>
      <p:sp>
        <p:nvSpPr>
          <p:cNvPr id="17" name="TextBox 16">
            <a:extLst>
              <a:ext uri="{FF2B5EF4-FFF2-40B4-BE49-F238E27FC236}">
                <a16:creationId xmlns:a16="http://schemas.microsoft.com/office/drawing/2014/main" id="{3F51184E-3353-5300-57BB-FBAEE57D1CDC}"/>
              </a:ext>
            </a:extLst>
          </p:cNvPr>
          <p:cNvSpPr txBox="1"/>
          <p:nvPr/>
        </p:nvSpPr>
        <p:spPr>
          <a:xfrm>
            <a:off x="2844690" y="15870368"/>
            <a:ext cx="32171267" cy="2751522"/>
          </a:xfrm>
          <a:prstGeom prst="rect">
            <a:avLst/>
          </a:prstGeom>
          <a:noFill/>
        </p:spPr>
        <p:txBody>
          <a:bodyPr wrap="square" rtlCol="0">
            <a:spAutoFit/>
          </a:bodyPr>
          <a:lstStyle/>
          <a:p>
            <a:pPr algn="just" defTabSz="2926080"/>
            <a:r>
              <a:rPr lang="en-US" sz="5760" b="1" i="1" dirty="0">
                <a:solidFill>
                  <a:srgbClr val="333333"/>
                </a:solidFill>
                <a:latin typeface="Calibri" panose="020F0502020204030204"/>
              </a:rPr>
              <a:t>Why 1,500?  </a:t>
            </a:r>
            <a:r>
              <a:rPr lang="en-US" sz="5760" i="1" dirty="0">
                <a:solidFill>
                  <a:srgbClr val="333333"/>
                </a:solidFill>
                <a:latin typeface="Calibri" panose="020F0502020204030204"/>
              </a:rPr>
              <a:t>The CO2e emissions of the grid is counted as the </a:t>
            </a:r>
            <a:r>
              <a:rPr lang="en-US" sz="5760" b="1" i="1" u="sng" dirty="0">
                <a:solidFill>
                  <a:srgbClr val="333333"/>
                </a:solidFill>
                <a:latin typeface="Calibri" panose="020F0502020204030204"/>
              </a:rPr>
              <a:t>last</a:t>
            </a:r>
            <a:r>
              <a:rPr lang="en-US" sz="5760" i="1" dirty="0">
                <a:solidFill>
                  <a:srgbClr val="333333"/>
                </a:solidFill>
                <a:latin typeface="Calibri" panose="020F0502020204030204"/>
              </a:rPr>
              <a:t> (marginal) generation resource that will be turned on as a function of adding new electric load to the grid.  According to the load order, that is generally Simple-cycle Natural Gas generation (which must also firm the intermittency of wind and solar. *</a:t>
            </a:r>
          </a:p>
        </p:txBody>
      </p:sp>
      <p:sp>
        <p:nvSpPr>
          <p:cNvPr id="18" name="TextBox 17">
            <a:extLst>
              <a:ext uri="{FF2B5EF4-FFF2-40B4-BE49-F238E27FC236}">
                <a16:creationId xmlns:a16="http://schemas.microsoft.com/office/drawing/2014/main" id="{9EAB8EDD-D614-8FAB-4D58-6876A91AF508}"/>
              </a:ext>
            </a:extLst>
          </p:cNvPr>
          <p:cNvSpPr txBox="1"/>
          <p:nvPr/>
        </p:nvSpPr>
        <p:spPr>
          <a:xfrm>
            <a:off x="6601114" y="19109152"/>
            <a:ext cx="23639420" cy="609398"/>
          </a:xfrm>
          <a:prstGeom prst="rect">
            <a:avLst/>
          </a:prstGeom>
          <a:noFill/>
        </p:spPr>
        <p:txBody>
          <a:bodyPr wrap="none" rtlCol="0">
            <a:spAutoFit/>
          </a:bodyPr>
          <a:lstStyle/>
          <a:p>
            <a:pPr defTabSz="2926080"/>
            <a:r>
              <a:rPr lang="en-US" sz="3360" i="1" dirty="0">
                <a:solidFill>
                  <a:srgbClr val="333333"/>
                </a:solidFill>
                <a:latin typeface="Segoe UI" panose="020B0502040204020203" pitchFamily="34" charset="0"/>
              </a:rPr>
              <a:t>* See “Understanding Marginal Carbon Factors and Why They Matter”, William Ryan, PhD, P.E.; ASHRAE Journal, January 2024</a:t>
            </a:r>
          </a:p>
        </p:txBody>
      </p:sp>
    </p:spTree>
    <p:extLst>
      <p:ext uri="{BB962C8B-B14F-4D97-AF65-F5344CB8AC3E}">
        <p14:creationId xmlns:p14="http://schemas.microsoft.com/office/powerpoint/2010/main" val="27300652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BD7EB-E39C-D09C-2B87-20592CBDE67F}"/>
              </a:ext>
            </a:extLst>
          </p:cNvPr>
          <p:cNvSpPr>
            <a:spLocks noGrp="1"/>
          </p:cNvSpPr>
          <p:nvPr>
            <p:ph type="title"/>
          </p:nvPr>
        </p:nvSpPr>
        <p:spPr/>
        <p:txBody>
          <a:bodyPr/>
          <a:lstStyle/>
          <a:p>
            <a:r>
              <a:rPr lang="en-US" dirty="0"/>
              <a:t>A busy factory in Tennessee</a:t>
            </a:r>
          </a:p>
        </p:txBody>
      </p:sp>
      <p:sp>
        <p:nvSpPr>
          <p:cNvPr id="4" name="Slide Number Placeholder 3">
            <a:extLst>
              <a:ext uri="{FF2B5EF4-FFF2-40B4-BE49-F238E27FC236}">
                <a16:creationId xmlns:a16="http://schemas.microsoft.com/office/drawing/2014/main" id="{25D000B6-49F1-4D24-FD85-05354DCD2675}"/>
              </a:ext>
            </a:extLst>
          </p:cNvPr>
          <p:cNvSpPr>
            <a:spLocks noGrp="1"/>
          </p:cNvSpPr>
          <p:nvPr>
            <p:ph type="sldNum" sz="quarter" idx="15"/>
          </p:nvPr>
        </p:nvSpPr>
        <p:spPr/>
        <p:txBody>
          <a:bodyPr/>
          <a:lstStyle/>
          <a:p>
            <a:pPr defTabSz="2926080"/>
            <a:fld id="{7CC41F94-DB9E-41FE-8C91-009968630FE3}" type="slidenum">
              <a:rPr lang="en-US">
                <a:solidFill>
                  <a:srgbClr val="FFFFFF"/>
                </a:solidFill>
              </a:rPr>
              <a:pPr defTabSz="2926080"/>
              <a:t>42</a:t>
            </a:fld>
            <a:endParaRPr lang="en-US" dirty="0">
              <a:solidFill>
                <a:srgbClr val="FFFFFF"/>
              </a:solidFill>
            </a:endParaRPr>
          </a:p>
        </p:txBody>
      </p:sp>
      <p:grpSp>
        <p:nvGrpSpPr>
          <p:cNvPr id="5" name="Group 4">
            <a:extLst>
              <a:ext uri="{FF2B5EF4-FFF2-40B4-BE49-F238E27FC236}">
                <a16:creationId xmlns:a16="http://schemas.microsoft.com/office/drawing/2014/main" id="{39C3456D-79DA-535E-F24D-3CC4897F47BE}"/>
              </a:ext>
            </a:extLst>
          </p:cNvPr>
          <p:cNvGrpSpPr/>
          <p:nvPr/>
        </p:nvGrpSpPr>
        <p:grpSpPr>
          <a:xfrm>
            <a:off x="805485" y="3426850"/>
            <a:ext cx="36834285" cy="16364803"/>
            <a:chOff x="251714" y="1070890"/>
            <a:chExt cx="11510714" cy="5114001"/>
          </a:xfrm>
        </p:grpSpPr>
        <p:pic>
          <p:nvPicPr>
            <p:cNvPr id="6" name="Picture 5" descr="A large warehouse with a large metal wall&#10;&#10;Description automatically generated with medium confidence">
              <a:extLst>
                <a:ext uri="{FF2B5EF4-FFF2-40B4-BE49-F238E27FC236}">
                  <a16:creationId xmlns:a16="http://schemas.microsoft.com/office/drawing/2014/main" id="{70BD96F4-4C20-04DC-8EF3-A96DA893F3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7268" y="3264935"/>
              <a:ext cx="2169827" cy="1446551"/>
            </a:xfrm>
            <a:prstGeom prst="rect">
              <a:avLst/>
            </a:prstGeom>
          </p:spPr>
        </p:pic>
        <p:pic>
          <p:nvPicPr>
            <p:cNvPr id="7" name="Picture 6" descr="Several metal pipes on a table&#10;&#10;Description automatically generated">
              <a:extLst>
                <a:ext uri="{FF2B5EF4-FFF2-40B4-BE49-F238E27FC236}">
                  <a16:creationId xmlns:a16="http://schemas.microsoft.com/office/drawing/2014/main" id="{925DD5D2-164A-A18B-A89A-E407E983F3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62416" y="3231231"/>
              <a:ext cx="1461131" cy="974087"/>
            </a:xfrm>
            <a:prstGeom prst="rect">
              <a:avLst/>
            </a:prstGeom>
          </p:spPr>
        </p:pic>
        <p:pic>
          <p:nvPicPr>
            <p:cNvPr id="8" name="Picture 7" descr="A person driving a forklift&#10;&#10;Description automatically generated">
              <a:extLst>
                <a:ext uri="{FF2B5EF4-FFF2-40B4-BE49-F238E27FC236}">
                  <a16:creationId xmlns:a16="http://schemas.microsoft.com/office/drawing/2014/main" id="{DE3AA791-6C51-6B26-222E-954FB63B430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75748" y="1073430"/>
              <a:ext cx="2403631" cy="1602029"/>
            </a:xfrm>
            <a:prstGeom prst="rect">
              <a:avLst/>
            </a:prstGeom>
          </p:spPr>
        </p:pic>
        <p:pic>
          <p:nvPicPr>
            <p:cNvPr id="9" name="Picture 8" descr="A flagpole with a flag on the side of a building&#10;&#10;Description automatically generated">
              <a:extLst>
                <a:ext uri="{FF2B5EF4-FFF2-40B4-BE49-F238E27FC236}">
                  <a16:creationId xmlns:a16="http://schemas.microsoft.com/office/drawing/2014/main" id="{41ADD4CE-AC04-90F6-F962-92BBE1BBC95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6200000">
              <a:off x="-598460" y="1923607"/>
              <a:ext cx="5101046" cy="3400698"/>
            </a:xfrm>
            <a:prstGeom prst="rect">
              <a:avLst/>
            </a:prstGeom>
          </p:spPr>
        </p:pic>
        <p:pic>
          <p:nvPicPr>
            <p:cNvPr id="10" name="Picture 9" descr="A large white machine in a factory&#10;&#10;Description automatically generated">
              <a:extLst>
                <a:ext uri="{FF2B5EF4-FFF2-40B4-BE49-F238E27FC236}">
                  <a16:creationId xmlns:a16="http://schemas.microsoft.com/office/drawing/2014/main" id="{DFD1D900-7E05-B73D-BDCE-6E54D917BD2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6200000">
              <a:off x="3063530" y="3258630"/>
              <a:ext cx="3499018" cy="2332679"/>
            </a:xfrm>
            <a:prstGeom prst="rect">
              <a:avLst/>
            </a:prstGeom>
          </p:spPr>
        </p:pic>
        <p:pic>
          <p:nvPicPr>
            <p:cNvPr id="11" name="Picture 10" descr="A blue sign in a factory&#10;&#10;Description automatically generated">
              <a:extLst>
                <a:ext uri="{FF2B5EF4-FFF2-40B4-BE49-F238E27FC236}">
                  <a16:creationId xmlns:a16="http://schemas.microsoft.com/office/drawing/2014/main" id="{08806955-55B7-AEFD-6BC9-013EE3940B6B}"/>
                </a:ext>
              </a:extLst>
            </p:cNvPr>
            <p:cNvPicPr>
              <a:picLocks noChangeAspect="1"/>
            </p:cNvPicPr>
            <p:nvPr/>
          </p:nvPicPr>
          <p:blipFill>
            <a:blip r:embed="rId8">
              <a:extLst>
                <a:ext uri="{BEBA8EAE-BF5A-486C-A8C5-ECC9F3942E4B}">
                  <a14:imgProps xmlns:a14="http://schemas.microsoft.com/office/drawing/2010/main">
                    <a14:imgLayer r:embed="rId9">
                      <a14:imgEffect>
                        <a14:brightnessContrast bright="59000"/>
                      </a14:imgEffect>
                    </a14:imgLayer>
                  </a14:imgProps>
                </a:ext>
                <a:ext uri="{28A0092B-C50C-407E-A947-70E740481C1C}">
                  <a14:useLocalDpi xmlns:a14="http://schemas.microsoft.com/office/drawing/2010/main" val="0"/>
                </a:ext>
              </a:extLst>
            </a:blip>
            <a:stretch>
              <a:fillRect/>
            </a:stretch>
          </p:blipFill>
          <p:spPr>
            <a:xfrm rot="16200000">
              <a:off x="9008381" y="1622926"/>
              <a:ext cx="3304856" cy="2203237"/>
            </a:xfrm>
            <a:prstGeom prst="rect">
              <a:avLst/>
            </a:prstGeom>
          </p:spPr>
        </p:pic>
        <p:pic>
          <p:nvPicPr>
            <p:cNvPr id="12" name="Picture 11" descr="A person working on a machine&#10;&#10;Description automatically generated">
              <a:extLst>
                <a:ext uri="{FF2B5EF4-FFF2-40B4-BE49-F238E27FC236}">
                  <a16:creationId xmlns:a16="http://schemas.microsoft.com/office/drawing/2014/main" id="{8CC5F8F7-5723-4956-D0A2-AB8460E8146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985659" y="1070891"/>
              <a:ext cx="1749555" cy="2247860"/>
            </a:xfrm>
            <a:prstGeom prst="rect">
              <a:avLst/>
            </a:prstGeom>
          </p:spPr>
        </p:pic>
        <p:pic>
          <p:nvPicPr>
            <p:cNvPr id="13" name="Picture 12" descr="A person welding a piece of equipment&#10;&#10;Description automatically generated">
              <a:extLst>
                <a:ext uri="{FF2B5EF4-FFF2-40B4-BE49-F238E27FC236}">
                  <a16:creationId xmlns:a16="http://schemas.microsoft.com/office/drawing/2014/main" id="{0E1A0A5A-F202-0DFA-C611-0EA7DC12EEAD}"/>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686185" y="1070890"/>
              <a:ext cx="1886027" cy="2358109"/>
            </a:xfrm>
            <a:prstGeom prst="rect">
              <a:avLst/>
            </a:prstGeom>
          </p:spPr>
        </p:pic>
        <p:pic>
          <p:nvPicPr>
            <p:cNvPr id="14" name="Picture 13" descr="A warehouse with boxes on shelves&#10;&#10;Description automatically generated">
              <a:extLst>
                <a:ext uri="{FF2B5EF4-FFF2-40B4-BE49-F238E27FC236}">
                  <a16:creationId xmlns:a16="http://schemas.microsoft.com/office/drawing/2014/main" id="{3F1AA197-F116-25A8-6B07-D92340DF9E31}"/>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962416" y="4117798"/>
              <a:ext cx="3100640" cy="2067093"/>
            </a:xfrm>
            <a:prstGeom prst="rect">
              <a:avLst/>
            </a:prstGeom>
          </p:spPr>
        </p:pic>
        <p:pic>
          <p:nvPicPr>
            <p:cNvPr id="15" name="Picture 14" descr="A person operating a machine&#10;&#10;Description automatically generated">
              <a:extLst>
                <a:ext uri="{FF2B5EF4-FFF2-40B4-BE49-F238E27FC236}">
                  <a16:creationId xmlns:a16="http://schemas.microsoft.com/office/drawing/2014/main" id="{2CA58097-660D-9805-CD20-222B72F6F469}"/>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050552" y="4376973"/>
              <a:ext cx="2711876" cy="1807918"/>
            </a:xfrm>
            <a:prstGeom prst="rect">
              <a:avLst/>
            </a:prstGeom>
          </p:spPr>
        </p:pic>
      </p:grpSp>
    </p:spTree>
    <p:extLst>
      <p:ext uri="{BB962C8B-B14F-4D97-AF65-F5344CB8AC3E}">
        <p14:creationId xmlns:p14="http://schemas.microsoft.com/office/powerpoint/2010/main" val="34820857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4F947BC-3994-7589-5E0F-6569BEA678AB}"/>
              </a:ext>
            </a:extLst>
          </p:cNvPr>
          <p:cNvSpPr>
            <a:spLocks noGrp="1"/>
          </p:cNvSpPr>
          <p:nvPr>
            <p:ph type="title"/>
          </p:nvPr>
        </p:nvSpPr>
        <p:spPr/>
        <p:txBody>
          <a:bodyPr/>
          <a:lstStyle/>
          <a:p>
            <a:r>
              <a:rPr lang="en-US" dirty="0"/>
              <a:t>SUPPLEMENTAL SLIDES</a:t>
            </a:r>
          </a:p>
        </p:txBody>
      </p:sp>
      <p:sp>
        <p:nvSpPr>
          <p:cNvPr id="6" name="Text Placeholder 5">
            <a:extLst>
              <a:ext uri="{FF2B5EF4-FFF2-40B4-BE49-F238E27FC236}">
                <a16:creationId xmlns:a16="http://schemas.microsoft.com/office/drawing/2014/main" id="{D1F967B9-155E-9177-E148-DDA6D7F5E7F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81F1981-459D-A35E-5666-C24C183EB082}"/>
              </a:ext>
            </a:extLst>
          </p:cNvPr>
          <p:cNvSpPr>
            <a:spLocks noGrp="1"/>
          </p:cNvSpPr>
          <p:nvPr>
            <p:ph type="sldNum" sz="quarter" idx="11"/>
          </p:nvPr>
        </p:nvSpPr>
        <p:spPr/>
        <p:txBody>
          <a:bodyPr/>
          <a:lstStyle/>
          <a:p>
            <a:pPr defTabSz="2926080"/>
            <a:fld id="{7CC41F94-DB9E-41FE-8C91-009968630FE3}" type="slidenum">
              <a:rPr lang="en-US">
                <a:solidFill>
                  <a:srgbClr val="FFFFFF"/>
                </a:solidFill>
              </a:rPr>
              <a:pPr defTabSz="2926080"/>
              <a:t>43</a:t>
            </a:fld>
            <a:endParaRPr lang="en-US" dirty="0">
              <a:solidFill>
                <a:srgbClr val="FFFFFF"/>
              </a:solidFill>
            </a:endParaRPr>
          </a:p>
        </p:txBody>
      </p:sp>
    </p:spTree>
    <p:extLst>
      <p:ext uri="{BB962C8B-B14F-4D97-AF65-F5344CB8AC3E}">
        <p14:creationId xmlns:p14="http://schemas.microsoft.com/office/powerpoint/2010/main" val="117061527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2A246D9-949F-F18D-26E0-641C8595142A}"/>
              </a:ext>
            </a:extLst>
          </p:cNvPr>
          <p:cNvSpPr>
            <a:spLocks noGrp="1"/>
          </p:cNvSpPr>
          <p:nvPr>
            <p:ph type="title"/>
          </p:nvPr>
        </p:nvSpPr>
        <p:spPr>
          <a:xfrm>
            <a:off x="4795824" y="314554"/>
            <a:ext cx="29422752" cy="2048256"/>
          </a:xfrm>
        </p:spPr>
        <p:txBody>
          <a:bodyPr/>
          <a:lstStyle/>
          <a:p>
            <a:pPr algn="ctr"/>
            <a:r>
              <a:rPr lang="en-US" dirty="0"/>
              <a:t>Stone Mountain Technologies, Inc.</a:t>
            </a:r>
          </a:p>
        </p:txBody>
      </p:sp>
      <p:pic>
        <p:nvPicPr>
          <p:cNvPr id="5" name="Picture 5">
            <a:extLst>
              <a:ext uri="{FF2B5EF4-FFF2-40B4-BE49-F238E27FC236}">
                <a16:creationId xmlns:a16="http://schemas.microsoft.com/office/drawing/2014/main" id="{CA291E42-EED7-174F-D4AA-B6AECAFD0C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1161" y="2764977"/>
            <a:ext cx="2876058" cy="642615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Lst>
        </p:spPr>
      </p:pic>
      <p:pic>
        <p:nvPicPr>
          <p:cNvPr id="6" name="Picture 5" descr="M:\Projects\20.5K Heat Pump Combi\20.5 K GRDF-Engie_5kW (5052)\Pictures\2018-01-18 Assembly Photos\P1183751 v01.jpg">
            <a:extLst>
              <a:ext uri="{FF2B5EF4-FFF2-40B4-BE49-F238E27FC236}">
                <a16:creationId xmlns:a16="http://schemas.microsoft.com/office/drawing/2014/main" id="{9FB5213E-26BD-FE93-A247-B36EC1199A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bwMode="auto">
          <a:xfrm>
            <a:off x="5117506" y="3330355"/>
            <a:ext cx="3692726" cy="3933421"/>
          </a:xfrm>
          <a:prstGeom prst="rect">
            <a:avLst/>
          </a:prstGeom>
          <a:noFill/>
          <a:ln>
            <a:solidFill>
              <a:schemeClr val="tx1"/>
            </a:solidFill>
          </a:ln>
        </p:spPr>
      </p:pic>
      <p:pic>
        <p:nvPicPr>
          <p:cNvPr id="7" name="Picture 6">
            <a:extLst>
              <a:ext uri="{FF2B5EF4-FFF2-40B4-BE49-F238E27FC236}">
                <a16:creationId xmlns:a16="http://schemas.microsoft.com/office/drawing/2014/main" id="{D3E8AC3D-FE7A-2FFE-508F-5EBE37C6CA05}"/>
              </a:ext>
            </a:extLst>
          </p:cNvPr>
          <p:cNvPicPr>
            <a:picLocks noChangeAspect="1"/>
          </p:cNvPicPr>
          <p:nvPr/>
        </p:nvPicPr>
        <p:blipFill>
          <a:blip r:embed="rId5"/>
          <a:stretch>
            <a:fillRect/>
          </a:stretch>
        </p:blipFill>
        <p:spPr>
          <a:xfrm>
            <a:off x="5558619" y="12086437"/>
            <a:ext cx="4248336" cy="3522582"/>
          </a:xfrm>
          <a:prstGeom prst="rect">
            <a:avLst/>
          </a:prstGeom>
        </p:spPr>
      </p:pic>
      <p:pic>
        <p:nvPicPr>
          <p:cNvPr id="8" name="Picture 7">
            <a:extLst>
              <a:ext uri="{FF2B5EF4-FFF2-40B4-BE49-F238E27FC236}">
                <a16:creationId xmlns:a16="http://schemas.microsoft.com/office/drawing/2014/main" id="{27688FD7-E238-A196-3A57-14A9E2C60A14}"/>
              </a:ext>
            </a:extLst>
          </p:cNvPr>
          <p:cNvPicPr>
            <a:picLocks noChangeAspect="1"/>
          </p:cNvPicPr>
          <p:nvPr/>
        </p:nvPicPr>
        <p:blipFill>
          <a:blip r:embed="rId6"/>
          <a:stretch>
            <a:fillRect/>
          </a:stretch>
        </p:blipFill>
        <p:spPr>
          <a:xfrm>
            <a:off x="6465531" y="7750019"/>
            <a:ext cx="4029693" cy="3522586"/>
          </a:xfrm>
          <a:prstGeom prst="rect">
            <a:avLst/>
          </a:prstGeom>
          <a:ln>
            <a:solidFill>
              <a:srgbClr val="080808"/>
            </a:solidFill>
          </a:ln>
        </p:spPr>
      </p:pic>
      <p:pic>
        <p:nvPicPr>
          <p:cNvPr id="9" name="Picture 8" descr="A picture containing electronics&#10;&#10;Description automatically generated">
            <a:extLst>
              <a:ext uri="{FF2B5EF4-FFF2-40B4-BE49-F238E27FC236}">
                <a16:creationId xmlns:a16="http://schemas.microsoft.com/office/drawing/2014/main" id="{093990CB-6E7C-79C7-5AE8-E8F7D8293BB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2624" y="9746027"/>
            <a:ext cx="4293133" cy="4101699"/>
          </a:xfrm>
          <a:prstGeom prst="rect">
            <a:avLst/>
          </a:prstGeom>
          <a:ln w="127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Picture 9" descr="Several grey containers with white labels&#10;&#10;Description automatically generated">
            <a:extLst>
              <a:ext uri="{FF2B5EF4-FFF2-40B4-BE49-F238E27FC236}">
                <a16:creationId xmlns:a16="http://schemas.microsoft.com/office/drawing/2014/main" id="{3FFA7381-BD0B-794C-DFFD-E5A02B2A4D2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002899" y="2362811"/>
            <a:ext cx="10845722" cy="7230480"/>
          </a:xfrm>
          <a:prstGeom prst="rect">
            <a:avLst/>
          </a:prstGeom>
        </p:spPr>
      </p:pic>
      <p:sp>
        <p:nvSpPr>
          <p:cNvPr id="11" name="TextBox 10">
            <a:extLst>
              <a:ext uri="{FF2B5EF4-FFF2-40B4-BE49-F238E27FC236}">
                <a16:creationId xmlns:a16="http://schemas.microsoft.com/office/drawing/2014/main" id="{E6E7AAFF-A071-F117-B467-7F91E4350AB9}"/>
              </a:ext>
            </a:extLst>
          </p:cNvPr>
          <p:cNvSpPr txBox="1"/>
          <p:nvPr/>
        </p:nvSpPr>
        <p:spPr>
          <a:xfrm>
            <a:off x="28181784" y="17934251"/>
            <a:ext cx="8880957" cy="1274195"/>
          </a:xfrm>
          <a:prstGeom prst="rect">
            <a:avLst/>
          </a:prstGeom>
          <a:noFill/>
        </p:spPr>
        <p:txBody>
          <a:bodyPr wrap="none" rtlCol="0">
            <a:spAutoFit/>
          </a:bodyPr>
          <a:lstStyle/>
          <a:p>
            <a:pPr defTabSz="2926080"/>
            <a:r>
              <a:rPr lang="en-US" sz="7680" dirty="0">
                <a:solidFill>
                  <a:srgbClr val="333333"/>
                </a:solidFill>
                <a:latin typeface="Bahnschrift Light" panose="020B0502040204020203" pitchFamily="34" charset="0"/>
              </a:rPr>
              <a:t>$15 million Series A</a:t>
            </a:r>
          </a:p>
        </p:txBody>
      </p:sp>
      <p:pic>
        <p:nvPicPr>
          <p:cNvPr id="12" name="Picture 11" descr="A building with a parking lot and trees&#10;&#10;Description automatically generated">
            <a:extLst>
              <a:ext uri="{FF2B5EF4-FFF2-40B4-BE49-F238E27FC236}">
                <a16:creationId xmlns:a16="http://schemas.microsoft.com/office/drawing/2014/main" id="{6AAFC513-1436-0FAF-1EA3-6BCE01AD4F69}"/>
              </a:ext>
            </a:extLst>
          </p:cNvPr>
          <p:cNvPicPr>
            <a:picLocks noChangeAspect="1"/>
          </p:cNvPicPr>
          <p:nvPr/>
        </p:nvPicPr>
        <p:blipFill rotWithShape="1">
          <a:blip r:embed="rId9">
            <a:extLst>
              <a:ext uri="{28A0092B-C50C-407E-A947-70E740481C1C}">
                <a14:useLocalDpi xmlns:a14="http://schemas.microsoft.com/office/drawing/2010/main" val="0"/>
              </a:ext>
            </a:extLst>
          </a:blip>
          <a:srcRect l="30964" t="15498" r="6039" b="24194"/>
          <a:stretch/>
        </p:blipFill>
        <p:spPr>
          <a:xfrm>
            <a:off x="26660535" y="10321845"/>
            <a:ext cx="11959379" cy="5510512"/>
          </a:xfrm>
          <a:prstGeom prst="rect">
            <a:avLst/>
          </a:prstGeom>
        </p:spPr>
      </p:pic>
      <p:sp>
        <p:nvSpPr>
          <p:cNvPr id="13" name="TextBox 12">
            <a:extLst>
              <a:ext uri="{FF2B5EF4-FFF2-40B4-BE49-F238E27FC236}">
                <a16:creationId xmlns:a16="http://schemas.microsoft.com/office/drawing/2014/main" id="{35638F2B-EC99-DC31-BCE4-2EF8A6E1920A}"/>
              </a:ext>
            </a:extLst>
          </p:cNvPr>
          <p:cNvSpPr txBox="1"/>
          <p:nvPr/>
        </p:nvSpPr>
        <p:spPr>
          <a:xfrm>
            <a:off x="26686800" y="15832355"/>
            <a:ext cx="11404084" cy="1569660"/>
          </a:xfrm>
          <a:prstGeom prst="rect">
            <a:avLst/>
          </a:prstGeom>
          <a:noFill/>
        </p:spPr>
        <p:txBody>
          <a:bodyPr wrap="none" rtlCol="0">
            <a:spAutoFit/>
          </a:bodyPr>
          <a:lstStyle/>
          <a:p>
            <a:pPr defTabSz="2926080"/>
            <a:r>
              <a:rPr lang="en-US" sz="5760" dirty="0">
                <a:solidFill>
                  <a:srgbClr val="333333"/>
                </a:solidFill>
                <a:latin typeface="Bahnschrift SemiCondensed" panose="020B0502040204020203" pitchFamily="34" charset="0"/>
              </a:rPr>
              <a:t>Anesi Manufacturing Plant, 160,000 </a:t>
            </a:r>
            <a:r>
              <a:rPr lang="en-US" sz="5760" dirty="0" err="1">
                <a:solidFill>
                  <a:srgbClr val="333333"/>
                </a:solidFill>
                <a:latin typeface="Bahnschrift SemiCondensed" panose="020B0502040204020203" pitchFamily="34" charset="0"/>
              </a:rPr>
              <a:t>sqft</a:t>
            </a:r>
            <a:endParaRPr lang="en-US" sz="5760" dirty="0">
              <a:solidFill>
                <a:srgbClr val="333333"/>
              </a:solidFill>
              <a:latin typeface="Bahnschrift SemiCondensed" panose="020B0502040204020203" pitchFamily="34" charset="0"/>
            </a:endParaRPr>
          </a:p>
          <a:p>
            <a:pPr defTabSz="2926080"/>
            <a:r>
              <a:rPr lang="en-US" sz="3840" dirty="0">
                <a:solidFill>
                  <a:srgbClr val="333333"/>
                </a:solidFill>
                <a:latin typeface="Bahnschrift SemiCondensed" panose="020B0502040204020203" pitchFamily="34" charset="0"/>
              </a:rPr>
              <a:t>Johnson City, Tennessee., USA</a:t>
            </a:r>
          </a:p>
        </p:txBody>
      </p:sp>
      <p:pic>
        <p:nvPicPr>
          <p:cNvPr id="14" name="Picture 13" descr="A group of people posing for a photo&#10;&#10;Description automatically generated">
            <a:extLst>
              <a:ext uri="{FF2B5EF4-FFF2-40B4-BE49-F238E27FC236}">
                <a16:creationId xmlns:a16="http://schemas.microsoft.com/office/drawing/2014/main" id="{2BE401FF-C887-EE3C-F95A-89DE37F46B5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1847877" y="3033264"/>
            <a:ext cx="14229110" cy="9071283"/>
          </a:xfrm>
          <a:prstGeom prst="rect">
            <a:avLst/>
          </a:prstGeom>
          <a:effectLst>
            <a:softEdge rad="304800"/>
          </a:effectLst>
        </p:spPr>
      </p:pic>
      <p:sp>
        <p:nvSpPr>
          <p:cNvPr id="15" name="TextBox 14">
            <a:extLst>
              <a:ext uri="{FF2B5EF4-FFF2-40B4-BE49-F238E27FC236}">
                <a16:creationId xmlns:a16="http://schemas.microsoft.com/office/drawing/2014/main" id="{A78376F4-2936-1FE0-A01B-BEFF935C9D4C}"/>
              </a:ext>
            </a:extLst>
          </p:cNvPr>
          <p:cNvSpPr txBox="1"/>
          <p:nvPr/>
        </p:nvSpPr>
        <p:spPr>
          <a:xfrm>
            <a:off x="1698387" y="17923422"/>
            <a:ext cx="7037504" cy="1274195"/>
          </a:xfrm>
          <a:prstGeom prst="rect">
            <a:avLst/>
          </a:prstGeom>
          <a:noFill/>
        </p:spPr>
        <p:txBody>
          <a:bodyPr wrap="none" rtlCol="0">
            <a:spAutoFit/>
          </a:bodyPr>
          <a:lstStyle/>
          <a:p>
            <a:pPr defTabSz="2926080"/>
            <a:r>
              <a:rPr lang="en-US" sz="7680" dirty="0">
                <a:solidFill>
                  <a:srgbClr val="333333"/>
                </a:solidFill>
                <a:latin typeface="Bahnschrift Light" panose="020B0502040204020203" pitchFamily="34" charset="0"/>
              </a:rPr>
              <a:t>$19 million R&amp;D</a:t>
            </a:r>
          </a:p>
        </p:txBody>
      </p:sp>
      <p:pic>
        <p:nvPicPr>
          <p:cNvPr id="16" name="Picture 15" descr="A logo with green and blue colors&#10;&#10;Description automatically generated">
            <a:extLst>
              <a:ext uri="{FF2B5EF4-FFF2-40B4-BE49-F238E27FC236}">
                <a16:creationId xmlns:a16="http://schemas.microsoft.com/office/drawing/2014/main" id="{5D3108F4-6CFF-FD99-154C-6B24234D1739}"/>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2661550" y="12588285"/>
            <a:ext cx="12330090" cy="6740448"/>
          </a:xfrm>
          <a:prstGeom prst="rect">
            <a:avLst/>
          </a:prstGeom>
        </p:spPr>
      </p:pic>
      <p:sp>
        <p:nvSpPr>
          <p:cNvPr id="17" name="TextBox 16">
            <a:extLst>
              <a:ext uri="{FF2B5EF4-FFF2-40B4-BE49-F238E27FC236}">
                <a16:creationId xmlns:a16="http://schemas.microsoft.com/office/drawing/2014/main" id="{6789711A-291F-0568-E7AD-E6A51E039C42}"/>
              </a:ext>
            </a:extLst>
          </p:cNvPr>
          <p:cNvSpPr txBox="1"/>
          <p:nvPr/>
        </p:nvSpPr>
        <p:spPr>
          <a:xfrm>
            <a:off x="974363" y="-86929"/>
            <a:ext cx="3139001" cy="2456057"/>
          </a:xfrm>
          <a:prstGeom prst="rect">
            <a:avLst/>
          </a:prstGeom>
          <a:noFill/>
        </p:spPr>
        <p:txBody>
          <a:bodyPr wrap="none" rtlCol="0">
            <a:spAutoFit/>
          </a:bodyPr>
          <a:lstStyle/>
          <a:p>
            <a:pPr defTabSz="2926080"/>
            <a:r>
              <a:rPr lang="en-US" sz="15360" dirty="0">
                <a:solidFill>
                  <a:srgbClr val="333333"/>
                </a:solidFill>
                <a:latin typeface="Bahnschrift SemiBold Condensed" panose="020B0502040204020203" pitchFamily="34" charset="0"/>
              </a:rPr>
              <a:t>2010</a:t>
            </a:r>
          </a:p>
        </p:txBody>
      </p:sp>
      <p:sp>
        <p:nvSpPr>
          <p:cNvPr id="18" name="TextBox 17">
            <a:extLst>
              <a:ext uri="{FF2B5EF4-FFF2-40B4-BE49-F238E27FC236}">
                <a16:creationId xmlns:a16="http://schemas.microsoft.com/office/drawing/2014/main" id="{4C0B46EB-8192-07DC-00BB-907E5F2C60ED}"/>
              </a:ext>
            </a:extLst>
          </p:cNvPr>
          <p:cNvSpPr txBox="1"/>
          <p:nvPr/>
        </p:nvSpPr>
        <p:spPr>
          <a:xfrm>
            <a:off x="34430927" y="-86929"/>
            <a:ext cx="3382657" cy="2456057"/>
          </a:xfrm>
          <a:prstGeom prst="rect">
            <a:avLst/>
          </a:prstGeom>
          <a:noFill/>
        </p:spPr>
        <p:txBody>
          <a:bodyPr wrap="none" rtlCol="0">
            <a:spAutoFit/>
          </a:bodyPr>
          <a:lstStyle/>
          <a:p>
            <a:pPr defTabSz="2926080"/>
            <a:r>
              <a:rPr lang="en-US" sz="15360" dirty="0">
                <a:solidFill>
                  <a:srgbClr val="333333"/>
                </a:solidFill>
                <a:latin typeface="Bahnschrift SemiBold Condensed" panose="020B0502040204020203" pitchFamily="34" charset="0"/>
              </a:rPr>
              <a:t>2025</a:t>
            </a:r>
          </a:p>
        </p:txBody>
      </p:sp>
    </p:spTree>
    <p:extLst>
      <p:ext uri="{BB962C8B-B14F-4D97-AF65-F5344CB8AC3E}">
        <p14:creationId xmlns:p14="http://schemas.microsoft.com/office/powerpoint/2010/main" val="346228984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BA4CD-5139-1184-2665-2EF23D526307}"/>
              </a:ext>
            </a:extLst>
          </p:cNvPr>
          <p:cNvSpPr>
            <a:spLocks noGrp="1"/>
          </p:cNvSpPr>
          <p:nvPr>
            <p:ph type="title"/>
          </p:nvPr>
        </p:nvSpPr>
        <p:spPr/>
        <p:txBody>
          <a:bodyPr/>
          <a:lstStyle/>
          <a:p>
            <a:r>
              <a:rPr lang="en-US" dirty="0"/>
              <a:t>Capacity vs. Energy Efficiency</a:t>
            </a:r>
          </a:p>
        </p:txBody>
      </p:sp>
      <p:sp>
        <p:nvSpPr>
          <p:cNvPr id="4" name="Slide Number Placeholder 3">
            <a:extLst>
              <a:ext uri="{FF2B5EF4-FFF2-40B4-BE49-F238E27FC236}">
                <a16:creationId xmlns:a16="http://schemas.microsoft.com/office/drawing/2014/main" id="{67C39F8A-F0EB-3675-CD8F-86C81C747ECD}"/>
              </a:ext>
            </a:extLst>
          </p:cNvPr>
          <p:cNvSpPr>
            <a:spLocks noGrp="1"/>
          </p:cNvSpPr>
          <p:nvPr>
            <p:ph type="sldNum" sz="quarter" idx="15"/>
          </p:nvPr>
        </p:nvSpPr>
        <p:spPr/>
        <p:txBody>
          <a:bodyPr/>
          <a:lstStyle/>
          <a:p>
            <a:pPr defTabSz="2926080"/>
            <a:fld id="{7CC41F94-DB9E-41FE-8C91-009968630FE3}" type="slidenum">
              <a:rPr lang="en-US">
                <a:solidFill>
                  <a:srgbClr val="FFFFFF"/>
                </a:solidFill>
              </a:rPr>
              <a:pPr defTabSz="2926080"/>
              <a:t>45</a:t>
            </a:fld>
            <a:endParaRPr lang="en-US" dirty="0">
              <a:solidFill>
                <a:srgbClr val="FFFFFF"/>
              </a:solidFill>
            </a:endParaRPr>
          </a:p>
        </p:txBody>
      </p:sp>
      <p:pic>
        <p:nvPicPr>
          <p:cNvPr id="5" name="Picture 4">
            <a:extLst>
              <a:ext uri="{FF2B5EF4-FFF2-40B4-BE49-F238E27FC236}">
                <a16:creationId xmlns:a16="http://schemas.microsoft.com/office/drawing/2014/main" id="{17AB6AF9-4591-6846-35CE-978343619CF9}"/>
              </a:ext>
            </a:extLst>
          </p:cNvPr>
          <p:cNvPicPr>
            <a:picLocks noChangeAspect="1"/>
          </p:cNvPicPr>
          <p:nvPr/>
        </p:nvPicPr>
        <p:blipFill>
          <a:blip r:embed="rId2"/>
          <a:stretch>
            <a:fillRect/>
          </a:stretch>
        </p:blipFill>
        <p:spPr>
          <a:xfrm>
            <a:off x="5324418" y="4096513"/>
            <a:ext cx="28365565" cy="15285386"/>
          </a:xfrm>
          <a:prstGeom prst="rect">
            <a:avLst/>
          </a:prstGeom>
        </p:spPr>
      </p:pic>
      <p:sp>
        <p:nvSpPr>
          <p:cNvPr id="20" name="Freeform: Shape 19">
            <a:extLst>
              <a:ext uri="{FF2B5EF4-FFF2-40B4-BE49-F238E27FC236}">
                <a16:creationId xmlns:a16="http://schemas.microsoft.com/office/drawing/2014/main" id="{1D1C214F-B054-5FF3-AE4F-46EABE8F9C00}"/>
              </a:ext>
            </a:extLst>
          </p:cNvPr>
          <p:cNvSpPr/>
          <p:nvPr/>
        </p:nvSpPr>
        <p:spPr>
          <a:xfrm rot="549706">
            <a:off x="312344" y="85626"/>
            <a:ext cx="6909341" cy="3088614"/>
          </a:xfrm>
          <a:custGeom>
            <a:avLst/>
            <a:gdLst>
              <a:gd name="connsiteX0" fmla="*/ 3186297 w 5207231"/>
              <a:gd name="connsiteY0" fmla="*/ 361507 h 2355112"/>
              <a:gd name="connsiteX1" fmla="*/ 2553660 w 5207231"/>
              <a:gd name="connsiteY1" fmla="*/ 292396 h 2355112"/>
              <a:gd name="connsiteX2" fmla="*/ 1921023 w 5207231"/>
              <a:gd name="connsiteY2" fmla="*/ 345558 h 2355112"/>
              <a:gd name="connsiteX3" fmla="*/ 857767 w 5207231"/>
              <a:gd name="connsiteY3" fmla="*/ 664535 h 2355112"/>
              <a:gd name="connsiteX4" fmla="*/ 235763 w 5207231"/>
              <a:gd name="connsiteY4" fmla="*/ 1132368 h 2355112"/>
              <a:gd name="connsiteX5" fmla="*/ 17795 w 5207231"/>
              <a:gd name="connsiteY5" fmla="*/ 1504507 h 2355112"/>
              <a:gd name="connsiteX6" fmla="*/ 480311 w 5207231"/>
              <a:gd name="connsiteY6" fmla="*/ 2110563 h 2355112"/>
              <a:gd name="connsiteX7" fmla="*/ 1766851 w 5207231"/>
              <a:gd name="connsiteY7" fmla="*/ 2355112 h 2355112"/>
              <a:gd name="connsiteX8" fmla="*/ 2420753 w 5207231"/>
              <a:gd name="connsiteY8" fmla="*/ 2291316 h 2355112"/>
              <a:gd name="connsiteX9" fmla="*/ 3654130 w 5207231"/>
              <a:gd name="connsiteY9" fmla="*/ 2004237 h 2355112"/>
              <a:gd name="connsiteX10" fmla="*/ 4759916 w 5207231"/>
              <a:gd name="connsiteY10" fmla="*/ 1536405 h 2355112"/>
              <a:gd name="connsiteX11" fmla="*/ 4999149 w 5207231"/>
              <a:gd name="connsiteY11" fmla="*/ 1323754 h 2355112"/>
              <a:gd name="connsiteX12" fmla="*/ 5195851 w 5207231"/>
              <a:gd name="connsiteY12" fmla="*/ 914400 h 2355112"/>
              <a:gd name="connsiteX13" fmla="*/ 5073576 w 5207231"/>
              <a:gd name="connsiteY13" fmla="*/ 505047 h 2355112"/>
              <a:gd name="connsiteX14" fmla="*/ 4924721 w 5207231"/>
              <a:gd name="connsiteY14" fmla="*/ 345558 h 2355112"/>
              <a:gd name="connsiteX15" fmla="*/ 4488786 w 5207231"/>
              <a:gd name="connsiteY15" fmla="*/ 170121 h 2355112"/>
              <a:gd name="connsiteX16" fmla="*/ 3611600 w 5207231"/>
              <a:gd name="connsiteY16" fmla="*/ 0 h 2355112"/>
              <a:gd name="connsiteX17" fmla="*/ 2904535 w 5207231"/>
              <a:gd name="connsiteY17" fmla="*/ 47847 h 2355112"/>
              <a:gd name="connsiteX18" fmla="*/ 2032665 w 5207231"/>
              <a:gd name="connsiteY18" fmla="*/ 260498 h 2355112"/>
              <a:gd name="connsiteX19" fmla="*/ 1474456 w 5207231"/>
              <a:gd name="connsiteY19" fmla="*/ 366823 h 2355112"/>
              <a:gd name="connsiteX20" fmla="*/ 1453190 w 5207231"/>
              <a:gd name="connsiteY20" fmla="*/ 366823 h 2355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207231" h="2355112">
                <a:moveTo>
                  <a:pt x="3186297" y="361507"/>
                </a:moveTo>
                <a:cubicBezTo>
                  <a:pt x="2984748" y="336315"/>
                  <a:pt x="2641407" y="293159"/>
                  <a:pt x="2553660" y="292396"/>
                </a:cubicBezTo>
                <a:cubicBezTo>
                  <a:pt x="2342046" y="290556"/>
                  <a:pt x="2131902" y="327837"/>
                  <a:pt x="1921023" y="345558"/>
                </a:cubicBezTo>
                <a:cubicBezTo>
                  <a:pt x="1563284" y="433367"/>
                  <a:pt x="1192898" y="501438"/>
                  <a:pt x="857767" y="664535"/>
                </a:cubicBezTo>
                <a:cubicBezTo>
                  <a:pt x="646089" y="767552"/>
                  <a:pt x="412112" y="983863"/>
                  <a:pt x="235763" y="1132368"/>
                </a:cubicBezTo>
                <a:cubicBezTo>
                  <a:pt x="163107" y="1256414"/>
                  <a:pt x="57876" y="1366450"/>
                  <a:pt x="17795" y="1504507"/>
                </a:cubicBezTo>
                <a:cubicBezTo>
                  <a:pt x="-76911" y="1830714"/>
                  <a:pt x="225165" y="1997444"/>
                  <a:pt x="480311" y="2110563"/>
                </a:cubicBezTo>
                <a:cubicBezTo>
                  <a:pt x="797608" y="2251236"/>
                  <a:pt x="1429258" y="2310471"/>
                  <a:pt x="1766851" y="2355112"/>
                </a:cubicBezTo>
                <a:cubicBezTo>
                  <a:pt x="1984818" y="2333847"/>
                  <a:pt x="2204201" y="2323985"/>
                  <a:pt x="2420753" y="2291316"/>
                </a:cubicBezTo>
                <a:cubicBezTo>
                  <a:pt x="2687063" y="2251140"/>
                  <a:pt x="3415825" y="2070962"/>
                  <a:pt x="3654130" y="2004237"/>
                </a:cubicBezTo>
                <a:cubicBezTo>
                  <a:pt x="4131571" y="1870553"/>
                  <a:pt x="4328897" y="1810429"/>
                  <a:pt x="4759916" y="1536405"/>
                </a:cubicBezTo>
                <a:cubicBezTo>
                  <a:pt x="4849954" y="1479162"/>
                  <a:pt x="4919405" y="1394638"/>
                  <a:pt x="4999149" y="1323754"/>
                </a:cubicBezTo>
                <a:cubicBezTo>
                  <a:pt x="5064716" y="1187303"/>
                  <a:pt x="5151773" y="1059228"/>
                  <a:pt x="5195851" y="914400"/>
                </a:cubicBezTo>
                <a:cubicBezTo>
                  <a:pt x="5239361" y="771440"/>
                  <a:pt x="5149361" y="611766"/>
                  <a:pt x="5073576" y="505047"/>
                </a:cubicBezTo>
                <a:cubicBezTo>
                  <a:pt x="5031471" y="445756"/>
                  <a:pt x="4987825" y="381699"/>
                  <a:pt x="4924721" y="345558"/>
                </a:cubicBezTo>
                <a:cubicBezTo>
                  <a:pt x="4788798" y="267711"/>
                  <a:pt x="4638073" y="217541"/>
                  <a:pt x="4488786" y="170121"/>
                </a:cubicBezTo>
                <a:cubicBezTo>
                  <a:pt x="4158961" y="65353"/>
                  <a:pt x="3945747" y="47735"/>
                  <a:pt x="3611600" y="0"/>
                </a:cubicBezTo>
                <a:cubicBezTo>
                  <a:pt x="3375912" y="15949"/>
                  <a:pt x="3137612" y="9393"/>
                  <a:pt x="2904535" y="47847"/>
                </a:cubicBezTo>
                <a:cubicBezTo>
                  <a:pt x="2609382" y="96542"/>
                  <a:pt x="2324633" y="195375"/>
                  <a:pt x="2032665" y="260498"/>
                </a:cubicBezTo>
                <a:cubicBezTo>
                  <a:pt x="1847793" y="301733"/>
                  <a:pt x="1660761" y="332639"/>
                  <a:pt x="1474456" y="366823"/>
                </a:cubicBezTo>
                <a:cubicBezTo>
                  <a:pt x="1467484" y="368102"/>
                  <a:pt x="1460279" y="366823"/>
                  <a:pt x="1453190" y="366823"/>
                </a:cubicBezTo>
              </a:path>
            </a:pathLst>
          </a:cu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2926080"/>
            <a:endParaRPr lang="en-US" sz="5760">
              <a:solidFill>
                <a:srgbClr val="FFFFFF"/>
              </a:solidFill>
              <a:latin typeface="Calibri" panose="020F0502020204030204"/>
            </a:endParaRPr>
          </a:p>
        </p:txBody>
      </p:sp>
    </p:spTree>
    <p:extLst>
      <p:ext uri="{BB962C8B-B14F-4D97-AF65-F5344CB8AC3E}">
        <p14:creationId xmlns:p14="http://schemas.microsoft.com/office/powerpoint/2010/main" val="309721287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510700-8FEB-0EF5-AA92-6F5BFFE0FD03}"/>
              </a:ext>
            </a:extLst>
          </p:cNvPr>
          <p:cNvSpPr>
            <a:spLocks noGrp="1"/>
          </p:cNvSpPr>
          <p:nvPr>
            <p:ph type="title"/>
          </p:nvPr>
        </p:nvSpPr>
        <p:spPr/>
        <p:txBody>
          <a:bodyPr/>
          <a:lstStyle/>
          <a:p>
            <a:r>
              <a:rPr lang="en-US" dirty="0"/>
              <a:t>Capacity vs. Energy Efficiency</a:t>
            </a:r>
          </a:p>
        </p:txBody>
      </p:sp>
      <p:sp>
        <p:nvSpPr>
          <p:cNvPr id="4" name="Slide Number Placeholder 3">
            <a:extLst>
              <a:ext uri="{FF2B5EF4-FFF2-40B4-BE49-F238E27FC236}">
                <a16:creationId xmlns:a16="http://schemas.microsoft.com/office/drawing/2014/main" id="{14BC45FA-DC62-A49A-533B-A6C331D23FC7}"/>
              </a:ext>
            </a:extLst>
          </p:cNvPr>
          <p:cNvSpPr>
            <a:spLocks noGrp="1"/>
          </p:cNvSpPr>
          <p:nvPr>
            <p:ph type="sldNum" sz="quarter" idx="15"/>
          </p:nvPr>
        </p:nvSpPr>
        <p:spPr/>
        <p:txBody>
          <a:bodyPr/>
          <a:lstStyle/>
          <a:p>
            <a:pPr defTabSz="2926080"/>
            <a:fld id="{7CC41F94-DB9E-41FE-8C91-009968630FE3}" type="slidenum">
              <a:rPr lang="en-US">
                <a:solidFill>
                  <a:srgbClr val="FFFFFF"/>
                </a:solidFill>
              </a:rPr>
              <a:pPr defTabSz="2926080"/>
              <a:t>46</a:t>
            </a:fld>
            <a:endParaRPr lang="en-US" dirty="0">
              <a:solidFill>
                <a:srgbClr val="FFFFFF"/>
              </a:solidFill>
            </a:endParaRPr>
          </a:p>
        </p:txBody>
      </p:sp>
      <p:pic>
        <p:nvPicPr>
          <p:cNvPr id="5" name="Picture 4">
            <a:extLst>
              <a:ext uri="{FF2B5EF4-FFF2-40B4-BE49-F238E27FC236}">
                <a16:creationId xmlns:a16="http://schemas.microsoft.com/office/drawing/2014/main" id="{40FF5F9B-3EE7-B574-2CD5-0D0AEC5C5283}"/>
              </a:ext>
            </a:extLst>
          </p:cNvPr>
          <p:cNvPicPr>
            <a:picLocks noChangeAspect="1"/>
          </p:cNvPicPr>
          <p:nvPr/>
        </p:nvPicPr>
        <p:blipFill>
          <a:blip r:embed="rId2"/>
          <a:stretch>
            <a:fillRect/>
          </a:stretch>
        </p:blipFill>
        <p:spPr>
          <a:xfrm>
            <a:off x="5214336" y="4021002"/>
            <a:ext cx="28585728" cy="15342022"/>
          </a:xfrm>
          <a:prstGeom prst="rect">
            <a:avLst/>
          </a:prstGeom>
        </p:spPr>
      </p:pic>
      <p:sp>
        <p:nvSpPr>
          <p:cNvPr id="3" name="Freeform: Shape 2">
            <a:extLst>
              <a:ext uri="{FF2B5EF4-FFF2-40B4-BE49-F238E27FC236}">
                <a16:creationId xmlns:a16="http://schemas.microsoft.com/office/drawing/2014/main" id="{1B4CB43B-5CEF-AFB7-A7BB-33D9A96AC79D}"/>
              </a:ext>
            </a:extLst>
          </p:cNvPr>
          <p:cNvSpPr/>
          <p:nvPr/>
        </p:nvSpPr>
        <p:spPr>
          <a:xfrm rot="226932">
            <a:off x="9125650" y="215109"/>
            <a:ext cx="13731485" cy="2696022"/>
          </a:xfrm>
          <a:custGeom>
            <a:avLst/>
            <a:gdLst>
              <a:gd name="connsiteX0" fmla="*/ 3186297 w 5207231"/>
              <a:gd name="connsiteY0" fmla="*/ 361507 h 2355112"/>
              <a:gd name="connsiteX1" fmla="*/ 2553660 w 5207231"/>
              <a:gd name="connsiteY1" fmla="*/ 292396 h 2355112"/>
              <a:gd name="connsiteX2" fmla="*/ 1921023 w 5207231"/>
              <a:gd name="connsiteY2" fmla="*/ 345558 h 2355112"/>
              <a:gd name="connsiteX3" fmla="*/ 857767 w 5207231"/>
              <a:gd name="connsiteY3" fmla="*/ 664535 h 2355112"/>
              <a:gd name="connsiteX4" fmla="*/ 235763 w 5207231"/>
              <a:gd name="connsiteY4" fmla="*/ 1132368 h 2355112"/>
              <a:gd name="connsiteX5" fmla="*/ 17795 w 5207231"/>
              <a:gd name="connsiteY5" fmla="*/ 1504507 h 2355112"/>
              <a:gd name="connsiteX6" fmla="*/ 480311 w 5207231"/>
              <a:gd name="connsiteY6" fmla="*/ 2110563 h 2355112"/>
              <a:gd name="connsiteX7" fmla="*/ 1766851 w 5207231"/>
              <a:gd name="connsiteY7" fmla="*/ 2355112 h 2355112"/>
              <a:gd name="connsiteX8" fmla="*/ 2420753 w 5207231"/>
              <a:gd name="connsiteY8" fmla="*/ 2291316 h 2355112"/>
              <a:gd name="connsiteX9" fmla="*/ 3654130 w 5207231"/>
              <a:gd name="connsiteY9" fmla="*/ 2004237 h 2355112"/>
              <a:gd name="connsiteX10" fmla="*/ 4759916 w 5207231"/>
              <a:gd name="connsiteY10" fmla="*/ 1536405 h 2355112"/>
              <a:gd name="connsiteX11" fmla="*/ 4999149 w 5207231"/>
              <a:gd name="connsiteY11" fmla="*/ 1323754 h 2355112"/>
              <a:gd name="connsiteX12" fmla="*/ 5195851 w 5207231"/>
              <a:gd name="connsiteY12" fmla="*/ 914400 h 2355112"/>
              <a:gd name="connsiteX13" fmla="*/ 5073576 w 5207231"/>
              <a:gd name="connsiteY13" fmla="*/ 505047 h 2355112"/>
              <a:gd name="connsiteX14" fmla="*/ 4924721 w 5207231"/>
              <a:gd name="connsiteY14" fmla="*/ 345558 h 2355112"/>
              <a:gd name="connsiteX15" fmla="*/ 4488786 w 5207231"/>
              <a:gd name="connsiteY15" fmla="*/ 170121 h 2355112"/>
              <a:gd name="connsiteX16" fmla="*/ 3611600 w 5207231"/>
              <a:gd name="connsiteY16" fmla="*/ 0 h 2355112"/>
              <a:gd name="connsiteX17" fmla="*/ 2904535 w 5207231"/>
              <a:gd name="connsiteY17" fmla="*/ 47847 h 2355112"/>
              <a:gd name="connsiteX18" fmla="*/ 2032665 w 5207231"/>
              <a:gd name="connsiteY18" fmla="*/ 260498 h 2355112"/>
              <a:gd name="connsiteX19" fmla="*/ 1474456 w 5207231"/>
              <a:gd name="connsiteY19" fmla="*/ 366823 h 2355112"/>
              <a:gd name="connsiteX20" fmla="*/ 1453190 w 5207231"/>
              <a:gd name="connsiteY20" fmla="*/ 366823 h 2355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207231" h="2355112">
                <a:moveTo>
                  <a:pt x="3186297" y="361507"/>
                </a:moveTo>
                <a:cubicBezTo>
                  <a:pt x="2984748" y="336315"/>
                  <a:pt x="2641407" y="293159"/>
                  <a:pt x="2553660" y="292396"/>
                </a:cubicBezTo>
                <a:cubicBezTo>
                  <a:pt x="2342046" y="290556"/>
                  <a:pt x="2131902" y="327837"/>
                  <a:pt x="1921023" y="345558"/>
                </a:cubicBezTo>
                <a:cubicBezTo>
                  <a:pt x="1563284" y="433367"/>
                  <a:pt x="1192898" y="501438"/>
                  <a:pt x="857767" y="664535"/>
                </a:cubicBezTo>
                <a:cubicBezTo>
                  <a:pt x="646089" y="767552"/>
                  <a:pt x="412112" y="983863"/>
                  <a:pt x="235763" y="1132368"/>
                </a:cubicBezTo>
                <a:cubicBezTo>
                  <a:pt x="163107" y="1256414"/>
                  <a:pt x="57876" y="1366450"/>
                  <a:pt x="17795" y="1504507"/>
                </a:cubicBezTo>
                <a:cubicBezTo>
                  <a:pt x="-76911" y="1830714"/>
                  <a:pt x="225165" y="1997444"/>
                  <a:pt x="480311" y="2110563"/>
                </a:cubicBezTo>
                <a:cubicBezTo>
                  <a:pt x="797608" y="2251236"/>
                  <a:pt x="1429258" y="2310471"/>
                  <a:pt x="1766851" y="2355112"/>
                </a:cubicBezTo>
                <a:cubicBezTo>
                  <a:pt x="1984818" y="2333847"/>
                  <a:pt x="2204201" y="2323985"/>
                  <a:pt x="2420753" y="2291316"/>
                </a:cubicBezTo>
                <a:cubicBezTo>
                  <a:pt x="2687063" y="2251140"/>
                  <a:pt x="3415825" y="2070962"/>
                  <a:pt x="3654130" y="2004237"/>
                </a:cubicBezTo>
                <a:cubicBezTo>
                  <a:pt x="4131571" y="1870553"/>
                  <a:pt x="4328897" y="1810429"/>
                  <a:pt x="4759916" y="1536405"/>
                </a:cubicBezTo>
                <a:cubicBezTo>
                  <a:pt x="4849954" y="1479162"/>
                  <a:pt x="4919405" y="1394638"/>
                  <a:pt x="4999149" y="1323754"/>
                </a:cubicBezTo>
                <a:cubicBezTo>
                  <a:pt x="5064716" y="1187303"/>
                  <a:pt x="5151773" y="1059228"/>
                  <a:pt x="5195851" y="914400"/>
                </a:cubicBezTo>
                <a:cubicBezTo>
                  <a:pt x="5239361" y="771440"/>
                  <a:pt x="5149361" y="611766"/>
                  <a:pt x="5073576" y="505047"/>
                </a:cubicBezTo>
                <a:cubicBezTo>
                  <a:pt x="5031471" y="445756"/>
                  <a:pt x="4987825" y="381699"/>
                  <a:pt x="4924721" y="345558"/>
                </a:cubicBezTo>
                <a:cubicBezTo>
                  <a:pt x="4788798" y="267711"/>
                  <a:pt x="4638073" y="217541"/>
                  <a:pt x="4488786" y="170121"/>
                </a:cubicBezTo>
                <a:cubicBezTo>
                  <a:pt x="4158961" y="65353"/>
                  <a:pt x="3945747" y="47735"/>
                  <a:pt x="3611600" y="0"/>
                </a:cubicBezTo>
                <a:cubicBezTo>
                  <a:pt x="3375912" y="15949"/>
                  <a:pt x="3137612" y="9393"/>
                  <a:pt x="2904535" y="47847"/>
                </a:cubicBezTo>
                <a:cubicBezTo>
                  <a:pt x="2609382" y="96542"/>
                  <a:pt x="2324633" y="195375"/>
                  <a:pt x="2032665" y="260498"/>
                </a:cubicBezTo>
                <a:cubicBezTo>
                  <a:pt x="1847793" y="301733"/>
                  <a:pt x="1660761" y="332639"/>
                  <a:pt x="1474456" y="366823"/>
                </a:cubicBezTo>
                <a:cubicBezTo>
                  <a:pt x="1467484" y="368102"/>
                  <a:pt x="1460279" y="366823"/>
                  <a:pt x="1453190" y="366823"/>
                </a:cubicBezTo>
              </a:path>
            </a:pathLst>
          </a:cu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2926080"/>
            <a:endParaRPr lang="en-US" sz="5760">
              <a:solidFill>
                <a:srgbClr val="FFFFFF"/>
              </a:solidFill>
              <a:latin typeface="Calibri" panose="020F0502020204030204"/>
            </a:endParaRPr>
          </a:p>
        </p:txBody>
      </p:sp>
    </p:spTree>
    <p:extLst>
      <p:ext uri="{BB962C8B-B14F-4D97-AF65-F5344CB8AC3E}">
        <p14:creationId xmlns:p14="http://schemas.microsoft.com/office/powerpoint/2010/main" val="211344362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E56BC-0E78-893B-79AC-B7C80C22013B}"/>
              </a:ext>
            </a:extLst>
          </p:cNvPr>
          <p:cNvSpPr>
            <a:spLocks noGrp="1"/>
          </p:cNvSpPr>
          <p:nvPr>
            <p:ph type="title"/>
          </p:nvPr>
        </p:nvSpPr>
        <p:spPr/>
        <p:txBody>
          <a:bodyPr/>
          <a:lstStyle/>
          <a:p>
            <a:r>
              <a:rPr lang="en-US" dirty="0"/>
              <a:t>GAHPs Leverage Clean Molecules</a:t>
            </a:r>
          </a:p>
        </p:txBody>
      </p:sp>
      <p:sp>
        <p:nvSpPr>
          <p:cNvPr id="4" name="Slide Number Placeholder 3">
            <a:extLst>
              <a:ext uri="{FF2B5EF4-FFF2-40B4-BE49-F238E27FC236}">
                <a16:creationId xmlns:a16="http://schemas.microsoft.com/office/drawing/2014/main" id="{80C2BB56-60C2-D197-8561-88EB8CB4EA6C}"/>
              </a:ext>
            </a:extLst>
          </p:cNvPr>
          <p:cNvSpPr>
            <a:spLocks noGrp="1"/>
          </p:cNvSpPr>
          <p:nvPr>
            <p:ph type="sldNum" sz="quarter" idx="15"/>
          </p:nvPr>
        </p:nvSpPr>
        <p:spPr/>
        <p:txBody>
          <a:bodyPr/>
          <a:lstStyle/>
          <a:p>
            <a:pPr defTabSz="2926080"/>
            <a:fld id="{7CC41F94-DB9E-41FE-8C91-009968630FE3}" type="slidenum">
              <a:rPr lang="en-US">
                <a:solidFill>
                  <a:srgbClr val="FFFFFF"/>
                </a:solidFill>
              </a:rPr>
              <a:pPr defTabSz="2926080"/>
              <a:t>47</a:t>
            </a:fld>
            <a:endParaRPr lang="en-US" dirty="0">
              <a:solidFill>
                <a:srgbClr val="FFFFFF"/>
              </a:solidFill>
            </a:endParaRPr>
          </a:p>
        </p:txBody>
      </p:sp>
      <p:sp>
        <p:nvSpPr>
          <p:cNvPr id="5" name="TextBox 4">
            <a:extLst>
              <a:ext uri="{FF2B5EF4-FFF2-40B4-BE49-F238E27FC236}">
                <a16:creationId xmlns:a16="http://schemas.microsoft.com/office/drawing/2014/main" id="{9AFD4026-ECAE-52E8-01D3-835488D044C0}"/>
              </a:ext>
            </a:extLst>
          </p:cNvPr>
          <p:cNvSpPr txBox="1"/>
          <p:nvPr/>
        </p:nvSpPr>
        <p:spPr>
          <a:xfrm>
            <a:off x="27900766" y="8361006"/>
            <a:ext cx="3086570" cy="1274195"/>
          </a:xfrm>
          <a:prstGeom prst="rect">
            <a:avLst/>
          </a:prstGeom>
          <a:noFill/>
        </p:spPr>
        <p:txBody>
          <a:bodyPr wrap="square">
            <a:spAutoFit/>
          </a:bodyPr>
          <a:lstStyle/>
          <a:p>
            <a:pPr algn="ctr" defTabSz="3901344">
              <a:defRPr/>
            </a:pPr>
            <a:r>
              <a:rPr lang="en-US" sz="7680" b="1" dirty="0">
                <a:solidFill>
                  <a:prstClr val="white"/>
                </a:solidFill>
                <a:latin typeface="Trebuchet MS" panose="020B0603020202020204" pitchFamily="34" charset="0"/>
                <a:cs typeface="Arial"/>
              </a:rPr>
              <a:t>46%</a:t>
            </a:r>
          </a:p>
        </p:txBody>
      </p:sp>
      <p:sp>
        <p:nvSpPr>
          <p:cNvPr id="6" name="TextBox 5">
            <a:extLst>
              <a:ext uri="{FF2B5EF4-FFF2-40B4-BE49-F238E27FC236}">
                <a16:creationId xmlns:a16="http://schemas.microsoft.com/office/drawing/2014/main" id="{93B123CE-8E2F-2562-BF55-0C209E683B59}"/>
              </a:ext>
            </a:extLst>
          </p:cNvPr>
          <p:cNvSpPr txBox="1"/>
          <p:nvPr/>
        </p:nvSpPr>
        <p:spPr>
          <a:xfrm>
            <a:off x="18815293" y="10972800"/>
            <a:ext cx="3289426" cy="1865126"/>
          </a:xfrm>
          <a:prstGeom prst="rect">
            <a:avLst/>
          </a:prstGeom>
          <a:noFill/>
        </p:spPr>
        <p:txBody>
          <a:bodyPr wrap="none" rtlCol="0">
            <a:spAutoFit/>
          </a:bodyPr>
          <a:lstStyle/>
          <a:p>
            <a:pPr algn="ctr" defTabSz="2926080">
              <a:defRPr/>
            </a:pPr>
            <a:r>
              <a:rPr lang="en-US" sz="5760" b="1" dirty="0">
                <a:solidFill>
                  <a:prstClr val="white"/>
                </a:solidFill>
                <a:latin typeface="Calibri" panose="020F0502020204030204"/>
              </a:rPr>
              <a:t>Offer 3</a:t>
            </a:r>
          </a:p>
          <a:p>
            <a:pPr algn="ctr" defTabSz="2926080">
              <a:defRPr/>
            </a:pPr>
            <a:r>
              <a:rPr lang="en-US" sz="5760" b="1" dirty="0">
                <a:solidFill>
                  <a:prstClr val="white"/>
                </a:solidFill>
                <a:latin typeface="Calibri" panose="020F0502020204030204"/>
              </a:rPr>
              <a:t>(best one)</a:t>
            </a:r>
          </a:p>
        </p:txBody>
      </p:sp>
      <p:sp>
        <p:nvSpPr>
          <p:cNvPr id="7" name="Rectangle 6">
            <a:extLst>
              <a:ext uri="{FF2B5EF4-FFF2-40B4-BE49-F238E27FC236}">
                <a16:creationId xmlns:a16="http://schemas.microsoft.com/office/drawing/2014/main" id="{259B2A6D-D752-D0B9-3A92-7B02D20EADE9}"/>
              </a:ext>
            </a:extLst>
          </p:cNvPr>
          <p:cNvSpPr/>
          <p:nvPr/>
        </p:nvSpPr>
        <p:spPr>
          <a:xfrm>
            <a:off x="18568440" y="9414515"/>
            <a:ext cx="3712310" cy="27553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2926080">
              <a:defRPr/>
            </a:pPr>
            <a:r>
              <a:rPr lang="en-US" sz="5120" b="1" dirty="0">
                <a:solidFill>
                  <a:srgbClr val="FFFFFF"/>
                </a:solidFill>
                <a:latin typeface="Calibri" panose="020F0502020204030204"/>
              </a:rPr>
              <a:t>$10.92 / GJ</a:t>
            </a:r>
          </a:p>
          <a:p>
            <a:pPr algn="ctr" defTabSz="2926080">
              <a:defRPr/>
            </a:pPr>
            <a:endParaRPr lang="en-US" sz="5120" b="1" dirty="0">
              <a:solidFill>
                <a:srgbClr val="FFFFFF"/>
              </a:solidFill>
              <a:latin typeface="Calibri" panose="020F0502020204030204"/>
            </a:endParaRPr>
          </a:p>
          <a:p>
            <a:pPr algn="ctr" defTabSz="2926080">
              <a:defRPr/>
            </a:pPr>
            <a:r>
              <a:rPr lang="en-US" sz="5120" b="1" dirty="0">
                <a:solidFill>
                  <a:srgbClr val="FFFFFF"/>
                </a:solidFill>
                <a:latin typeface="Calibri" panose="020F0502020204030204"/>
              </a:rPr>
              <a:t>41 kg/GJ</a:t>
            </a:r>
          </a:p>
        </p:txBody>
      </p:sp>
      <p:pic>
        <p:nvPicPr>
          <p:cNvPr id="8" name="Picture 7" descr="A graph showing the cost of gas heating&#10;&#10;Description automatically generated">
            <a:extLst>
              <a:ext uri="{FF2B5EF4-FFF2-40B4-BE49-F238E27FC236}">
                <a16:creationId xmlns:a16="http://schemas.microsoft.com/office/drawing/2014/main" id="{9BA5F253-17B0-7C54-4C9D-75A7208031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118" y="2493381"/>
            <a:ext cx="26877453" cy="16433360"/>
          </a:xfrm>
          <a:prstGeom prst="rect">
            <a:avLst/>
          </a:prstGeom>
        </p:spPr>
      </p:pic>
      <p:sp>
        <p:nvSpPr>
          <p:cNvPr id="9" name="Rectangle 8">
            <a:extLst>
              <a:ext uri="{FF2B5EF4-FFF2-40B4-BE49-F238E27FC236}">
                <a16:creationId xmlns:a16="http://schemas.microsoft.com/office/drawing/2014/main" id="{BC4AE2B0-2AD6-69AC-A28D-58C9F7F95E37}"/>
              </a:ext>
            </a:extLst>
          </p:cNvPr>
          <p:cNvSpPr/>
          <p:nvPr/>
        </p:nvSpPr>
        <p:spPr>
          <a:xfrm>
            <a:off x="27291051" y="-73886"/>
            <a:ext cx="11723350" cy="20098326"/>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2926080">
              <a:spcBef>
                <a:spcPts val="1280"/>
              </a:spcBef>
              <a:spcAft>
                <a:spcPts val="1280"/>
              </a:spcAft>
              <a:defRPr/>
            </a:pPr>
            <a:r>
              <a:rPr lang="en-US" sz="6400" b="1" u="sng" dirty="0">
                <a:solidFill>
                  <a:srgbClr val="FFFFFF"/>
                </a:solidFill>
                <a:latin typeface="Segoe UI" panose="020B0502040204020203" pitchFamily="34" charset="0"/>
                <a:cs typeface="Segoe UI" panose="020B0502040204020203" pitchFamily="34" charset="0"/>
              </a:rPr>
              <a:t>Adding GAHPs to Green Gas:</a:t>
            </a:r>
          </a:p>
          <a:p>
            <a:pPr algn="ctr" defTabSz="2926080">
              <a:spcBef>
                <a:spcPts val="1280"/>
              </a:spcBef>
              <a:spcAft>
                <a:spcPts val="1280"/>
              </a:spcAft>
              <a:defRPr/>
            </a:pPr>
            <a:endParaRPr lang="en-US" sz="5760" b="1" dirty="0">
              <a:solidFill>
                <a:srgbClr val="FFFFFF"/>
              </a:solidFill>
              <a:latin typeface="Segoe UI" panose="020B0502040204020203" pitchFamily="34" charset="0"/>
              <a:cs typeface="Segoe UI" panose="020B0502040204020203" pitchFamily="34" charset="0"/>
            </a:endParaRPr>
          </a:p>
          <a:p>
            <a:pPr algn="ctr" defTabSz="2926080">
              <a:spcBef>
                <a:spcPts val="1280"/>
              </a:spcBef>
              <a:spcAft>
                <a:spcPts val="1280"/>
              </a:spcAft>
              <a:defRPr/>
            </a:pPr>
            <a:endParaRPr lang="en-US" sz="5760" b="1" dirty="0">
              <a:solidFill>
                <a:srgbClr val="FFFFFF"/>
              </a:solidFill>
              <a:latin typeface="Segoe UI" panose="020B0502040204020203" pitchFamily="34" charset="0"/>
              <a:cs typeface="Segoe UI" panose="020B0502040204020203" pitchFamily="34" charset="0"/>
            </a:endParaRPr>
          </a:p>
          <a:p>
            <a:pPr algn="ctr" defTabSz="2926080">
              <a:spcBef>
                <a:spcPts val="1280"/>
              </a:spcBef>
              <a:spcAft>
                <a:spcPts val="1280"/>
              </a:spcAft>
              <a:defRPr/>
            </a:pPr>
            <a:r>
              <a:rPr lang="en-US" sz="5760" i="1" dirty="0">
                <a:solidFill>
                  <a:srgbClr val="FFFFFF"/>
                </a:solidFill>
                <a:latin typeface="Segoe UI" panose="020B0502040204020203" pitchFamily="34" charset="0"/>
                <a:cs typeface="Segoe UI" panose="020B0502040204020203" pitchFamily="34" charset="0"/>
              </a:rPr>
              <a:t>Faster ROI in RNG assets</a:t>
            </a:r>
          </a:p>
          <a:p>
            <a:pPr algn="ctr" defTabSz="2926080">
              <a:spcBef>
                <a:spcPts val="1280"/>
              </a:spcBef>
              <a:spcAft>
                <a:spcPts val="1280"/>
              </a:spcAft>
              <a:defRPr/>
            </a:pPr>
            <a:endParaRPr lang="en-US" sz="5760" i="1" dirty="0">
              <a:solidFill>
                <a:srgbClr val="FFFFFF"/>
              </a:solidFill>
              <a:latin typeface="Segoe UI" panose="020B0502040204020203" pitchFamily="34" charset="0"/>
              <a:cs typeface="Segoe UI" panose="020B0502040204020203" pitchFamily="34" charset="0"/>
            </a:endParaRPr>
          </a:p>
          <a:p>
            <a:pPr algn="ctr" defTabSz="2926080">
              <a:spcBef>
                <a:spcPts val="1280"/>
              </a:spcBef>
              <a:spcAft>
                <a:spcPts val="1280"/>
              </a:spcAft>
              <a:defRPr/>
            </a:pPr>
            <a:endParaRPr lang="en-US" sz="5760" i="1" dirty="0">
              <a:solidFill>
                <a:srgbClr val="FFFFFF"/>
              </a:solidFill>
              <a:latin typeface="Segoe UI" panose="020B0502040204020203" pitchFamily="34" charset="0"/>
              <a:cs typeface="Segoe UI" panose="020B0502040204020203" pitchFamily="34" charset="0"/>
            </a:endParaRPr>
          </a:p>
          <a:p>
            <a:pPr algn="ctr" defTabSz="2926080">
              <a:spcBef>
                <a:spcPts val="1280"/>
              </a:spcBef>
              <a:spcAft>
                <a:spcPts val="1280"/>
              </a:spcAft>
              <a:defRPr/>
            </a:pPr>
            <a:endParaRPr lang="en-US" sz="5760" i="1" dirty="0">
              <a:solidFill>
                <a:srgbClr val="FFFFFF"/>
              </a:solidFill>
              <a:latin typeface="Segoe UI" panose="020B0502040204020203" pitchFamily="34" charset="0"/>
              <a:cs typeface="Segoe UI" panose="020B0502040204020203" pitchFamily="34" charset="0"/>
            </a:endParaRPr>
          </a:p>
          <a:p>
            <a:pPr algn="ctr" defTabSz="2926080">
              <a:spcBef>
                <a:spcPts val="1280"/>
              </a:spcBef>
              <a:spcAft>
                <a:spcPts val="1280"/>
              </a:spcAft>
              <a:defRPr/>
            </a:pPr>
            <a:r>
              <a:rPr lang="en-US" sz="5760" i="1" dirty="0">
                <a:solidFill>
                  <a:srgbClr val="FFFFFF"/>
                </a:solidFill>
                <a:latin typeface="Segoe UI" panose="020B0502040204020203" pitchFamily="34" charset="0"/>
                <a:cs typeface="Segoe UI" panose="020B0502040204020203" pitchFamily="34" charset="0"/>
              </a:rPr>
              <a:t>Lower effective CO2e </a:t>
            </a:r>
          </a:p>
          <a:p>
            <a:pPr algn="ctr" defTabSz="2926080">
              <a:spcBef>
                <a:spcPts val="1280"/>
              </a:spcBef>
              <a:spcAft>
                <a:spcPts val="1280"/>
              </a:spcAft>
              <a:defRPr/>
            </a:pPr>
            <a:r>
              <a:rPr lang="en-US" sz="5760" i="1" dirty="0">
                <a:solidFill>
                  <a:srgbClr val="FFFFFF"/>
                </a:solidFill>
                <a:latin typeface="Segoe UI" panose="020B0502040204020203" pitchFamily="34" charset="0"/>
                <a:cs typeface="Segoe UI" panose="020B0502040204020203" pitchFamily="34" charset="0"/>
              </a:rPr>
              <a:t>per unit of heat-delivered</a:t>
            </a:r>
          </a:p>
          <a:p>
            <a:pPr algn="ctr" defTabSz="2926080">
              <a:spcBef>
                <a:spcPts val="1280"/>
              </a:spcBef>
              <a:spcAft>
                <a:spcPts val="1280"/>
              </a:spcAft>
              <a:defRPr/>
            </a:pPr>
            <a:endParaRPr lang="en-US" sz="5760" i="1" dirty="0">
              <a:solidFill>
                <a:srgbClr val="FFFFFF"/>
              </a:solidFill>
              <a:latin typeface="Segoe UI" panose="020B0502040204020203" pitchFamily="34" charset="0"/>
              <a:cs typeface="Segoe UI" panose="020B0502040204020203" pitchFamily="34" charset="0"/>
            </a:endParaRPr>
          </a:p>
          <a:p>
            <a:pPr algn="ctr" defTabSz="2926080">
              <a:spcBef>
                <a:spcPts val="1280"/>
              </a:spcBef>
              <a:spcAft>
                <a:spcPts val="1280"/>
              </a:spcAft>
              <a:defRPr/>
            </a:pPr>
            <a:endParaRPr lang="en-US" sz="5760" i="1" dirty="0">
              <a:solidFill>
                <a:srgbClr val="FFFFFF"/>
              </a:solidFill>
              <a:latin typeface="Segoe UI" panose="020B0502040204020203" pitchFamily="34" charset="0"/>
              <a:cs typeface="Segoe UI" panose="020B0502040204020203" pitchFamily="34" charset="0"/>
            </a:endParaRPr>
          </a:p>
          <a:p>
            <a:pPr algn="ctr" defTabSz="2926080">
              <a:spcBef>
                <a:spcPts val="1280"/>
              </a:spcBef>
              <a:spcAft>
                <a:spcPts val="1280"/>
              </a:spcAft>
              <a:defRPr/>
            </a:pPr>
            <a:endParaRPr lang="en-US" sz="5760" i="1" dirty="0">
              <a:solidFill>
                <a:srgbClr val="FFFFFF"/>
              </a:solidFill>
              <a:latin typeface="Segoe UI" panose="020B0502040204020203" pitchFamily="34" charset="0"/>
              <a:cs typeface="Segoe UI" panose="020B0502040204020203" pitchFamily="34" charset="0"/>
            </a:endParaRPr>
          </a:p>
          <a:p>
            <a:pPr algn="ctr" defTabSz="2926080">
              <a:spcBef>
                <a:spcPts val="1280"/>
              </a:spcBef>
              <a:spcAft>
                <a:spcPts val="1280"/>
              </a:spcAft>
              <a:defRPr/>
            </a:pPr>
            <a:r>
              <a:rPr lang="en-US" sz="5760" i="1" dirty="0">
                <a:solidFill>
                  <a:srgbClr val="FFFFFF"/>
                </a:solidFill>
                <a:latin typeface="Segoe UI" panose="020B0502040204020203" pitchFamily="34" charset="0"/>
                <a:cs typeface="Segoe UI" panose="020B0502040204020203" pitchFamily="34" charset="0"/>
              </a:rPr>
              <a:t>Reduce RNG Cost Impact </a:t>
            </a:r>
          </a:p>
          <a:p>
            <a:pPr algn="ctr" defTabSz="2926080">
              <a:spcBef>
                <a:spcPts val="1280"/>
              </a:spcBef>
              <a:spcAft>
                <a:spcPts val="1280"/>
              </a:spcAft>
              <a:defRPr/>
            </a:pPr>
            <a:r>
              <a:rPr lang="en-US" sz="5760" i="1" dirty="0">
                <a:solidFill>
                  <a:srgbClr val="FFFFFF"/>
                </a:solidFill>
                <a:latin typeface="Segoe UI" panose="020B0502040204020203" pitchFamily="34" charset="0"/>
                <a:cs typeface="Segoe UI" panose="020B0502040204020203" pitchFamily="34" charset="0"/>
              </a:rPr>
              <a:t>on End Users</a:t>
            </a:r>
            <a:endParaRPr lang="en-US" sz="5760" b="1" dirty="0">
              <a:solidFill>
                <a:srgbClr val="FFFFFF"/>
              </a:solidFill>
              <a:latin typeface="Segoe UI" panose="020B0502040204020203" pitchFamily="34" charset="0"/>
              <a:cs typeface="Segoe UI" panose="020B0502040204020203" pitchFamily="34" charset="0"/>
            </a:endParaRPr>
          </a:p>
        </p:txBody>
      </p:sp>
      <p:sp>
        <p:nvSpPr>
          <p:cNvPr id="3" name="Oval 2">
            <a:extLst>
              <a:ext uri="{FF2B5EF4-FFF2-40B4-BE49-F238E27FC236}">
                <a16:creationId xmlns:a16="http://schemas.microsoft.com/office/drawing/2014/main" id="{325A9B99-0704-3957-893C-4D91A3D61691}"/>
              </a:ext>
            </a:extLst>
          </p:cNvPr>
          <p:cNvSpPr/>
          <p:nvPr/>
        </p:nvSpPr>
        <p:spPr>
          <a:xfrm>
            <a:off x="487682" y="8468255"/>
            <a:ext cx="4837104" cy="769315"/>
          </a:xfrm>
          <a:prstGeom prst="ellipse">
            <a:avLst/>
          </a:prstGeom>
          <a:noFill/>
          <a:ln w="2222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2926080"/>
            <a:endParaRPr lang="en-US" sz="5760">
              <a:solidFill>
                <a:srgbClr val="FFFFFF"/>
              </a:solidFill>
              <a:latin typeface="Calibri" panose="020F0502020204030204"/>
            </a:endParaRPr>
          </a:p>
        </p:txBody>
      </p:sp>
    </p:spTree>
    <p:extLst>
      <p:ext uri="{BB962C8B-B14F-4D97-AF65-F5344CB8AC3E}">
        <p14:creationId xmlns:p14="http://schemas.microsoft.com/office/powerpoint/2010/main" val="7810189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D841F-937F-92A6-1207-DEB69E12EB92}"/>
              </a:ext>
            </a:extLst>
          </p:cNvPr>
          <p:cNvSpPr>
            <a:spLocks noGrp="1"/>
          </p:cNvSpPr>
          <p:nvPr>
            <p:ph type="title"/>
          </p:nvPr>
        </p:nvSpPr>
        <p:spPr/>
        <p:txBody>
          <a:bodyPr/>
          <a:lstStyle/>
          <a:p>
            <a:r>
              <a:rPr lang="en-US" dirty="0"/>
              <a:t>GAHP Benefits</a:t>
            </a:r>
          </a:p>
        </p:txBody>
      </p:sp>
      <p:sp>
        <p:nvSpPr>
          <p:cNvPr id="3" name="Text Placeholder 2">
            <a:extLst>
              <a:ext uri="{FF2B5EF4-FFF2-40B4-BE49-F238E27FC236}">
                <a16:creationId xmlns:a16="http://schemas.microsoft.com/office/drawing/2014/main" id="{E717F03F-8FDE-0325-8D29-C00CA50CE78D}"/>
              </a:ext>
            </a:extLst>
          </p:cNvPr>
          <p:cNvSpPr>
            <a:spLocks noGrp="1"/>
          </p:cNvSpPr>
          <p:nvPr>
            <p:ph type="body" idx="1"/>
          </p:nvPr>
        </p:nvSpPr>
        <p:spPr/>
        <p:txBody>
          <a:bodyPr/>
          <a:lstStyle/>
          <a:p>
            <a:r>
              <a:rPr lang="en-US" dirty="0"/>
              <a:t>Individual</a:t>
            </a:r>
          </a:p>
        </p:txBody>
      </p:sp>
      <p:sp>
        <p:nvSpPr>
          <p:cNvPr id="5" name="Content Placeholder 4">
            <a:extLst>
              <a:ext uri="{FF2B5EF4-FFF2-40B4-BE49-F238E27FC236}">
                <a16:creationId xmlns:a16="http://schemas.microsoft.com/office/drawing/2014/main" id="{082153C2-6FA5-3D41-6265-E404DD8766C0}"/>
              </a:ext>
            </a:extLst>
          </p:cNvPr>
          <p:cNvSpPr>
            <a:spLocks noGrp="1"/>
          </p:cNvSpPr>
          <p:nvPr>
            <p:ph sz="half" idx="2"/>
          </p:nvPr>
        </p:nvSpPr>
        <p:spPr/>
        <p:txBody>
          <a:bodyPr>
            <a:normAutofit fontScale="92500" lnSpcReduction="20000"/>
          </a:bodyPr>
          <a:lstStyle/>
          <a:p>
            <a:pPr>
              <a:lnSpc>
                <a:spcPct val="100000"/>
              </a:lnSpc>
              <a:spcBef>
                <a:spcPts val="3840"/>
              </a:spcBef>
              <a:spcAft>
                <a:spcPts val="3840"/>
              </a:spcAft>
            </a:pPr>
            <a:r>
              <a:rPr lang="en-US" dirty="0"/>
              <a:t>AFUE 140%:  uses 30-50% less gas (same reduction in heating bill)</a:t>
            </a:r>
          </a:p>
          <a:p>
            <a:pPr>
              <a:lnSpc>
                <a:spcPct val="100000"/>
              </a:lnSpc>
              <a:spcBef>
                <a:spcPts val="3840"/>
              </a:spcBef>
              <a:spcAft>
                <a:spcPts val="3840"/>
              </a:spcAft>
            </a:pPr>
            <a:r>
              <a:rPr lang="en-US" dirty="0"/>
              <a:t>Lowest cost of delivered heat</a:t>
            </a:r>
          </a:p>
          <a:p>
            <a:pPr>
              <a:lnSpc>
                <a:spcPct val="100000"/>
              </a:lnSpc>
              <a:spcBef>
                <a:spcPts val="3840"/>
              </a:spcBef>
              <a:spcAft>
                <a:spcPts val="3840"/>
              </a:spcAft>
            </a:pPr>
            <a:r>
              <a:rPr lang="en-US" dirty="0"/>
              <a:t>No change to comfort experience from previous furnace/boiler</a:t>
            </a:r>
          </a:p>
          <a:p>
            <a:pPr>
              <a:lnSpc>
                <a:spcPct val="100000"/>
              </a:lnSpc>
              <a:spcBef>
                <a:spcPts val="3840"/>
              </a:spcBef>
              <a:spcAft>
                <a:spcPts val="3840"/>
              </a:spcAft>
            </a:pPr>
            <a:r>
              <a:rPr lang="en-US" dirty="0"/>
              <a:t>No inconvenience/expensive upgrades to home</a:t>
            </a:r>
          </a:p>
          <a:p>
            <a:pPr>
              <a:lnSpc>
                <a:spcPct val="100000"/>
              </a:lnSpc>
              <a:spcBef>
                <a:spcPts val="3840"/>
              </a:spcBef>
              <a:spcAft>
                <a:spcPts val="3840"/>
              </a:spcAft>
            </a:pPr>
            <a:r>
              <a:rPr lang="en-US" dirty="0"/>
              <a:t>Operates down to −40°F/C without need of any backup or supplemental heat</a:t>
            </a:r>
          </a:p>
        </p:txBody>
      </p:sp>
      <p:sp>
        <p:nvSpPr>
          <p:cNvPr id="6" name="Text Placeholder 5">
            <a:extLst>
              <a:ext uri="{FF2B5EF4-FFF2-40B4-BE49-F238E27FC236}">
                <a16:creationId xmlns:a16="http://schemas.microsoft.com/office/drawing/2014/main" id="{2A14DFB3-FFA3-6C5A-3356-A1A63A2156A4}"/>
              </a:ext>
            </a:extLst>
          </p:cNvPr>
          <p:cNvSpPr>
            <a:spLocks noGrp="1"/>
          </p:cNvSpPr>
          <p:nvPr>
            <p:ph type="body" sz="quarter" idx="3"/>
          </p:nvPr>
        </p:nvSpPr>
        <p:spPr/>
        <p:txBody>
          <a:bodyPr/>
          <a:lstStyle/>
          <a:p>
            <a:r>
              <a:rPr lang="en-US" dirty="0"/>
              <a:t>Society</a:t>
            </a:r>
          </a:p>
        </p:txBody>
      </p:sp>
      <p:sp>
        <p:nvSpPr>
          <p:cNvPr id="7" name="Content Placeholder 6">
            <a:extLst>
              <a:ext uri="{FF2B5EF4-FFF2-40B4-BE49-F238E27FC236}">
                <a16:creationId xmlns:a16="http://schemas.microsoft.com/office/drawing/2014/main" id="{2A938BD8-2966-13BE-864A-2172EFF36003}"/>
              </a:ext>
            </a:extLst>
          </p:cNvPr>
          <p:cNvSpPr>
            <a:spLocks noGrp="1"/>
          </p:cNvSpPr>
          <p:nvPr>
            <p:ph sz="quarter" idx="4"/>
          </p:nvPr>
        </p:nvSpPr>
        <p:spPr/>
        <p:txBody>
          <a:bodyPr>
            <a:normAutofit fontScale="92500" lnSpcReduction="20000"/>
          </a:bodyPr>
          <a:lstStyle/>
          <a:p>
            <a:pPr>
              <a:lnSpc>
                <a:spcPct val="110000"/>
              </a:lnSpc>
              <a:spcBef>
                <a:spcPts val="3840"/>
              </a:spcBef>
              <a:spcAft>
                <a:spcPts val="3840"/>
              </a:spcAft>
            </a:pPr>
            <a:r>
              <a:rPr lang="en-US" dirty="0"/>
              <a:t>Lowest carbon footprint (in cool / cold climates)</a:t>
            </a:r>
          </a:p>
          <a:p>
            <a:pPr>
              <a:lnSpc>
                <a:spcPct val="110000"/>
              </a:lnSpc>
              <a:spcBef>
                <a:spcPts val="3840"/>
              </a:spcBef>
              <a:spcAft>
                <a:spcPts val="3840"/>
              </a:spcAft>
            </a:pPr>
            <a:r>
              <a:rPr lang="en-US" dirty="0"/>
              <a:t>Takes pressure off electric grid and generation during cold snaps</a:t>
            </a:r>
          </a:p>
          <a:p>
            <a:pPr>
              <a:lnSpc>
                <a:spcPct val="110000"/>
              </a:lnSpc>
              <a:spcBef>
                <a:spcPts val="3840"/>
              </a:spcBef>
              <a:spcAft>
                <a:spcPts val="3840"/>
              </a:spcAft>
            </a:pPr>
            <a:r>
              <a:rPr lang="en-US" dirty="0"/>
              <a:t>Helps relieve gas network congestion</a:t>
            </a:r>
          </a:p>
          <a:p>
            <a:pPr>
              <a:lnSpc>
                <a:spcPct val="110000"/>
              </a:lnSpc>
              <a:spcBef>
                <a:spcPts val="3840"/>
              </a:spcBef>
              <a:spcAft>
                <a:spcPts val="3840"/>
              </a:spcAft>
            </a:pPr>
            <a:r>
              <a:rPr lang="en-US" dirty="0"/>
              <a:t>Helps accelerate path to future clean-molecules in pipelines.</a:t>
            </a:r>
          </a:p>
        </p:txBody>
      </p:sp>
      <p:sp>
        <p:nvSpPr>
          <p:cNvPr id="4" name="Slide Number Placeholder 3">
            <a:extLst>
              <a:ext uri="{FF2B5EF4-FFF2-40B4-BE49-F238E27FC236}">
                <a16:creationId xmlns:a16="http://schemas.microsoft.com/office/drawing/2014/main" id="{81373EFC-D6E6-72D8-85ED-871C30697C45}"/>
              </a:ext>
            </a:extLst>
          </p:cNvPr>
          <p:cNvSpPr>
            <a:spLocks noGrp="1"/>
          </p:cNvSpPr>
          <p:nvPr>
            <p:ph type="sldNum" sz="quarter" idx="11"/>
          </p:nvPr>
        </p:nvSpPr>
        <p:spPr/>
        <p:txBody>
          <a:bodyPr/>
          <a:lstStyle/>
          <a:p>
            <a:pPr defTabSz="2926080"/>
            <a:fld id="{7CC41F94-DB9E-41FE-8C91-009968630FE3}" type="slidenum">
              <a:rPr lang="en-US">
                <a:solidFill>
                  <a:srgbClr val="FFFFFF"/>
                </a:solidFill>
              </a:rPr>
              <a:pPr defTabSz="2926080"/>
              <a:t>48</a:t>
            </a:fld>
            <a:endParaRPr lang="en-US" dirty="0">
              <a:solidFill>
                <a:srgbClr val="FFFFFF"/>
              </a:solidFill>
            </a:endParaRPr>
          </a:p>
        </p:txBody>
      </p:sp>
    </p:spTree>
    <p:extLst>
      <p:ext uri="{BB962C8B-B14F-4D97-AF65-F5344CB8AC3E}">
        <p14:creationId xmlns:p14="http://schemas.microsoft.com/office/powerpoint/2010/main" val="55461111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55674-3EC1-7C93-F0A4-E7FEABD6F66C}"/>
              </a:ext>
            </a:extLst>
          </p:cNvPr>
          <p:cNvSpPr>
            <a:spLocks noGrp="1"/>
          </p:cNvSpPr>
          <p:nvPr>
            <p:ph type="title"/>
          </p:nvPr>
        </p:nvSpPr>
        <p:spPr/>
        <p:txBody>
          <a:bodyPr/>
          <a:lstStyle/>
          <a:p>
            <a:r>
              <a:rPr lang="en-US" dirty="0"/>
              <a:t>GAHPs:   No Backup Needed in Extreme Cold</a:t>
            </a:r>
          </a:p>
        </p:txBody>
      </p:sp>
      <p:sp>
        <p:nvSpPr>
          <p:cNvPr id="4" name="Slide Number Placeholder 3">
            <a:extLst>
              <a:ext uri="{FF2B5EF4-FFF2-40B4-BE49-F238E27FC236}">
                <a16:creationId xmlns:a16="http://schemas.microsoft.com/office/drawing/2014/main" id="{217477E1-EC88-730E-E8EB-D13636AA3725}"/>
              </a:ext>
            </a:extLst>
          </p:cNvPr>
          <p:cNvSpPr>
            <a:spLocks noGrp="1"/>
          </p:cNvSpPr>
          <p:nvPr>
            <p:ph type="sldNum" sz="quarter" idx="15"/>
          </p:nvPr>
        </p:nvSpPr>
        <p:spPr/>
        <p:txBody>
          <a:bodyPr/>
          <a:lstStyle/>
          <a:p>
            <a:pPr defTabSz="2926080"/>
            <a:fld id="{7CC41F94-DB9E-41FE-8C91-009968630FE3}" type="slidenum">
              <a:rPr lang="en-US">
                <a:solidFill>
                  <a:srgbClr val="FFFFFF"/>
                </a:solidFill>
              </a:rPr>
              <a:pPr defTabSz="2926080"/>
              <a:t>49</a:t>
            </a:fld>
            <a:endParaRPr lang="en-US" dirty="0">
              <a:solidFill>
                <a:srgbClr val="FFFFFF"/>
              </a:solidFill>
            </a:endParaRPr>
          </a:p>
        </p:txBody>
      </p:sp>
      <p:pic>
        <p:nvPicPr>
          <p:cNvPr id="5" name="Picture 4">
            <a:extLst>
              <a:ext uri="{FF2B5EF4-FFF2-40B4-BE49-F238E27FC236}">
                <a16:creationId xmlns:a16="http://schemas.microsoft.com/office/drawing/2014/main" id="{158FFEBE-D211-8E2E-0CD5-BD0D64C7B530}"/>
              </a:ext>
            </a:extLst>
          </p:cNvPr>
          <p:cNvPicPr>
            <a:picLocks noChangeAspect="1"/>
          </p:cNvPicPr>
          <p:nvPr/>
        </p:nvPicPr>
        <p:blipFill>
          <a:blip r:embed="rId3"/>
          <a:stretch>
            <a:fillRect/>
          </a:stretch>
        </p:blipFill>
        <p:spPr>
          <a:xfrm>
            <a:off x="9774027" y="3181846"/>
            <a:ext cx="19466346" cy="16157613"/>
          </a:xfrm>
          <a:prstGeom prst="rect">
            <a:avLst/>
          </a:prstGeom>
          <a:ln w="38100">
            <a:noFill/>
          </a:ln>
        </p:spPr>
      </p:pic>
    </p:spTree>
    <p:extLst>
      <p:ext uri="{BB962C8B-B14F-4D97-AF65-F5344CB8AC3E}">
        <p14:creationId xmlns:p14="http://schemas.microsoft.com/office/powerpoint/2010/main" val="232722494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EC54838-D842-7875-959C-9C6EDCE0400A}"/>
              </a:ext>
            </a:extLst>
          </p:cNvPr>
          <p:cNvSpPr>
            <a:spLocks noGrp="1"/>
          </p:cNvSpPr>
          <p:nvPr>
            <p:ph type="title"/>
          </p:nvPr>
        </p:nvSpPr>
        <p:spPr/>
        <p:txBody>
          <a:bodyPr/>
          <a:lstStyle/>
          <a:p>
            <a:r>
              <a:rPr lang="en-US" dirty="0"/>
              <a:t>Two Initial Market Applications</a:t>
            </a:r>
          </a:p>
        </p:txBody>
      </p:sp>
      <p:sp>
        <p:nvSpPr>
          <p:cNvPr id="4" name="Slide Number Placeholder 3">
            <a:extLst>
              <a:ext uri="{FF2B5EF4-FFF2-40B4-BE49-F238E27FC236}">
                <a16:creationId xmlns:a16="http://schemas.microsoft.com/office/drawing/2014/main" id="{B59703FD-618C-856A-84EC-1E00E84805B3}"/>
              </a:ext>
            </a:extLst>
          </p:cNvPr>
          <p:cNvSpPr>
            <a:spLocks noGrp="1"/>
          </p:cNvSpPr>
          <p:nvPr>
            <p:ph type="sldNum" sz="quarter" idx="15"/>
          </p:nvPr>
        </p:nvSpPr>
        <p:spPr/>
        <p:txBody>
          <a:bodyPr/>
          <a:lstStyle/>
          <a:p>
            <a:pPr defTabSz="2926080"/>
            <a:fld id="{7CC41F94-DB9E-41FE-8C91-009968630FE3}" type="slidenum">
              <a:rPr lang="en-US">
                <a:solidFill>
                  <a:srgbClr val="FFFFFF"/>
                </a:solidFill>
              </a:rPr>
              <a:pPr defTabSz="2926080"/>
              <a:t>50</a:t>
            </a:fld>
            <a:endParaRPr lang="en-US" dirty="0">
              <a:solidFill>
                <a:srgbClr val="FFFFFF"/>
              </a:solidFill>
            </a:endParaRPr>
          </a:p>
        </p:txBody>
      </p:sp>
      <p:sp>
        <p:nvSpPr>
          <p:cNvPr id="7" name="TextBox 6">
            <a:extLst>
              <a:ext uri="{FF2B5EF4-FFF2-40B4-BE49-F238E27FC236}">
                <a16:creationId xmlns:a16="http://schemas.microsoft.com/office/drawing/2014/main" id="{3E33F5AE-DCC8-8879-0492-6109716325DF}"/>
              </a:ext>
            </a:extLst>
          </p:cNvPr>
          <p:cNvSpPr txBox="1"/>
          <p:nvPr/>
        </p:nvSpPr>
        <p:spPr>
          <a:xfrm>
            <a:off x="718443" y="3314717"/>
            <a:ext cx="18279325" cy="15509978"/>
          </a:xfrm>
          <a:prstGeom prst="rect">
            <a:avLst/>
          </a:prstGeom>
          <a:solidFill>
            <a:schemeClr val="accent2">
              <a:lumMod val="60000"/>
              <a:lumOff val="40000"/>
            </a:schemeClr>
          </a:solidFill>
        </p:spPr>
        <p:txBody>
          <a:bodyPr wrap="square" rtlCol="0" anchor="ctr" anchorCtr="0">
            <a:noAutofit/>
          </a:bodyPr>
          <a:lstStyle/>
          <a:p>
            <a:pPr algn="ctr" defTabSz="2926080">
              <a:defRPr/>
            </a:pPr>
            <a:endParaRPr lang="en-US" sz="11520" b="1" dirty="0">
              <a:solidFill>
                <a:prstClr val="white"/>
              </a:solidFill>
              <a:latin typeface="Arial" panose="020B0604020202020204" pitchFamily="34" charset="0"/>
              <a:cs typeface="Arial" panose="020B0604020202020204" pitchFamily="34" charset="0"/>
            </a:endParaRPr>
          </a:p>
        </p:txBody>
      </p:sp>
      <p:pic>
        <p:nvPicPr>
          <p:cNvPr id="8" name="Picture 7" descr="Shape&#10;&#10;Description automatically generated">
            <a:extLst>
              <a:ext uri="{FF2B5EF4-FFF2-40B4-BE49-F238E27FC236}">
                <a16:creationId xmlns:a16="http://schemas.microsoft.com/office/drawing/2014/main" id="{3D1D3230-8D02-3307-0F01-5DC02831CB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6723" y="11240175"/>
            <a:ext cx="6310688" cy="5814582"/>
          </a:xfrm>
          <a:prstGeom prst="rect">
            <a:avLst/>
          </a:prstGeom>
        </p:spPr>
      </p:pic>
      <p:sp>
        <p:nvSpPr>
          <p:cNvPr id="9" name="TextBox 8">
            <a:extLst>
              <a:ext uri="{FF2B5EF4-FFF2-40B4-BE49-F238E27FC236}">
                <a16:creationId xmlns:a16="http://schemas.microsoft.com/office/drawing/2014/main" id="{A9B13F10-59E5-FA29-7793-188E4CC7D59B}"/>
              </a:ext>
            </a:extLst>
          </p:cNvPr>
          <p:cNvSpPr txBox="1"/>
          <p:nvPr/>
        </p:nvSpPr>
        <p:spPr>
          <a:xfrm>
            <a:off x="2126923" y="7592965"/>
            <a:ext cx="15462358" cy="1274195"/>
          </a:xfrm>
          <a:prstGeom prst="rect">
            <a:avLst/>
          </a:prstGeom>
          <a:noFill/>
        </p:spPr>
        <p:txBody>
          <a:bodyPr wrap="square" rtlCol="0">
            <a:spAutoFit/>
          </a:bodyPr>
          <a:lstStyle/>
          <a:p>
            <a:pPr algn="ctr" defTabSz="2926080">
              <a:defRPr/>
            </a:pPr>
            <a:r>
              <a:rPr lang="en-US" sz="7680" b="1" dirty="0">
                <a:solidFill>
                  <a:srgbClr val="39764A"/>
                </a:solidFill>
                <a:latin typeface="Segoe UI" panose="020B0502040204020203" pitchFamily="34" charset="0"/>
                <a:cs typeface="Segoe UI" panose="020B0502040204020203" pitchFamily="34" charset="0"/>
              </a:rPr>
              <a:t>Furnaces, Boilers, Water-heaters</a:t>
            </a:r>
          </a:p>
        </p:txBody>
      </p:sp>
      <p:sp>
        <p:nvSpPr>
          <p:cNvPr id="10" name="TextBox 9">
            <a:extLst>
              <a:ext uri="{FF2B5EF4-FFF2-40B4-BE49-F238E27FC236}">
                <a16:creationId xmlns:a16="http://schemas.microsoft.com/office/drawing/2014/main" id="{402E64BE-F0AB-A22E-0E50-38024D571ED6}"/>
              </a:ext>
            </a:extLst>
          </p:cNvPr>
          <p:cNvSpPr txBox="1"/>
          <p:nvPr/>
        </p:nvSpPr>
        <p:spPr>
          <a:xfrm>
            <a:off x="19963485" y="3363584"/>
            <a:ext cx="18287283" cy="15461107"/>
          </a:xfrm>
          <a:prstGeom prst="rect">
            <a:avLst/>
          </a:prstGeom>
          <a:solidFill>
            <a:schemeClr val="accent2">
              <a:lumMod val="60000"/>
              <a:lumOff val="40000"/>
            </a:schemeClr>
          </a:solidFill>
        </p:spPr>
        <p:txBody>
          <a:bodyPr wrap="square" rtlCol="0" anchor="ctr" anchorCtr="0">
            <a:noAutofit/>
          </a:bodyPr>
          <a:lstStyle/>
          <a:p>
            <a:pPr algn="ctr" defTabSz="2926080">
              <a:defRPr/>
            </a:pPr>
            <a:endParaRPr lang="en-US" sz="11520" b="1" dirty="0">
              <a:solidFill>
                <a:prstClr val="white"/>
              </a:solidFill>
              <a:latin typeface="Arial" panose="020B060402020202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0E43E2-4010-E545-1C5A-D5125D2D296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0725427" y="11709784"/>
            <a:ext cx="6728928" cy="4875357"/>
          </a:xfrm>
          <a:prstGeom prst="rect">
            <a:avLst/>
          </a:prstGeom>
        </p:spPr>
      </p:pic>
      <p:sp>
        <p:nvSpPr>
          <p:cNvPr id="12" name="TextBox 11">
            <a:extLst>
              <a:ext uri="{FF2B5EF4-FFF2-40B4-BE49-F238E27FC236}">
                <a16:creationId xmlns:a16="http://schemas.microsoft.com/office/drawing/2014/main" id="{E64073E9-2D50-58D2-53D6-646FC28F7309}"/>
              </a:ext>
            </a:extLst>
          </p:cNvPr>
          <p:cNvSpPr txBox="1"/>
          <p:nvPr/>
        </p:nvSpPr>
        <p:spPr>
          <a:xfrm>
            <a:off x="22399165" y="7592965"/>
            <a:ext cx="13613709" cy="1274195"/>
          </a:xfrm>
          <a:prstGeom prst="rect">
            <a:avLst/>
          </a:prstGeom>
          <a:noFill/>
        </p:spPr>
        <p:txBody>
          <a:bodyPr wrap="square" rtlCol="0">
            <a:spAutoFit/>
          </a:bodyPr>
          <a:lstStyle/>
          <a:p>
            <a:pPr algn="ctr" defTabSz="2926080">
              <a:defRPr/>
            </a:pPr>
            <a:r>
              <a:rPr lang="en-US" sz="7680" b="1" dirty="0">
                <a:solidFill>
                  <a:srgbClr val="39764A"/>
                </a:solidFill>
                <a:latin typeface="Segoe UI" panose="020B0502040204020203" pitchFamily="34" charset="0"/>
                <a:cs typeface="Segoe UI" panose="020B0502040204020203" pitchFamily="34" charset="0"/>
              </a:rPr>
              <a:t>Commercial Water Heating</a:t>
            </a:r>
          </a:p>
        </p:txBody>
      </p:sp>
      <p:sp>
        <p:nvSpPr>
          <p:cNvPr id="13" name="TextBox 12">
            <a:extLst>
              <a:ext uri="{FF2B5EF4-FFF2-40B4-BE49-F238E27FC236}">
                <a16:creationId xmlns:a16="http://schemas.microsoft.com/office/drawing/2014/main" id="{FF89E5D5-F6BF-9E3B-345B-910E9D41FBD6}"/>
              </a:ext>
            </a:extLst>
          </p:cNvPr>
          <p:cNvSpPr txBox="1"/>
          <p:nvPr/>
        </p:nvSpPr>
        <p:spPr>
          <a:xfrm flipH="1">
            <a:off x="8417502" y="11291301"/>
            <a:ext cx="10782352" cy="5493812"/>
          </a:xfrm>
          <a:prstGeom prst="rect">
            <a:avLst/>
          </a:prstGeom>
          <a:noFill/>
        </p:spPr>
        <p:txBody>
          <a:bodyPr wrap="square" rtlCol="0">
            <a:spAutoFit/>
          </a:bodyPr>
          <a:lstStyle/>
          <a:p>
            <a:pPr defTabSz="2926080">
              <a:spcBef>
                <a:spcPts val="1920"/>
              </a:spcBef>
              <a:spcAft>
                <a:spcPts val="1920"/>
              </a:spcAft>
              <a:defRPr/>
            </a:pPr>
            <a:r>
              <a:rPr lang="en-US" sz="6400" b="1" u="sng" dirty="0">
                <a:solidFill>
                  <a:prstClr val="white"/>
                </a:solidFill>
                <a:latin typeface="Segoe UI" panose="020B0502040204020203" pitchFamily="34" charset="0"/>
                <a:cs typeface="Segoe UI" panose="020B0502040204020203" pitchFamily="34" charset="0"/>
              </a:rPr>
              <a:t>Market Size </a:t>
            </a:r>
            <a:r>
              <a:rPr lang="en-US" sz="5120" b="1" u="sng" dirty="0">
                <a:solidFill>
                  <a:prstClr val="white"/>
                </a:solidFill>
                <a:latin typeface="Segoe UI" panose="020B0502040204020203" pitchFamily="34" charset="0"/>
                <a:cs typeface="Segoe UI" panose="020B0502040204020203" pitchFamily="34" charset="0"/>
              </a:rPr>
              <a:t>(North America)</a:t>
            </a:r>
          </a:p>
          <a:p>
            <a:pPr marL="1097280" indent="-1097280" defTabSz="2926080">
              <a:spcBef>
                <a:spcPts val="1920"/>
              </a:spcBef>
              <a:spcAft>
                <a:spcPts val="1920"/>
              </a:spcAft>
              <a:buFont typeface="Arial" panose="020B0604020202020204" pitchFamily="34" charset="0"/>
              <a:buChar char="•"/>
              <a:defRPr/>
            </a:pPr>
            <a:r>
              <a:rPr lang="en-US" sz="6400" dirty="0">
                <a:solidFill>
                  <a:prstClr val="white"/>
                </a:solidFill>
                <a:latin typeface="Segoe UI" panose="020B0502040204020203" pitchFamily="34" charset="0"/>
                <a:cs typeface="Segoe UI" panose="020B0502040204020203" pitchFamily="34" charset="0"/>
              </a:rPr>
              <a:t>4 M gas furnaces</a:t>
            </a:r>
          </a:p>
          <a:p>
            <a:pPr marL="1097280" indent="-1097280" defTabSz="2926080">
              <a:spcBef>
                <a:spcPts val="1920"/>
              </a:spcBef>
              <a:spcAft>
                <a:spcPts val="1920"/>
              </a:spcAft>
              <a:buFont typeface="Arial" panose="020B0604020202020204" pitchFamily="34" charset="0"/>
              <a:buChar char="•"/>
              <a:defRPr/>
            </a:pPr>
            <a:r>
              <a:rPr lang="en-US" sz="6400" dirty="0">
                <a:solidFill>
                  <a:prstClr val="white"/>
                </a:solidFill>
                <a:latin typeface="Segoe UI" panose="020B0502040204020203" pitchFamily="34" charset="0"/>
                <a:cs typeface="Segoe UI" panose="020B0502040204020203" pitchFamily="34" charset="0"/>
              </a:rPr>
              <a:t>270 K gas boilers</a:t>
            </a:r>
          </a:p>
          <a:p>
            <a:pPr marL="1097280" indent="-1097280" defTabSz="2926080">
              <a:spcBef>
                <a:spcPts val="1920"/>
              </a:spcBef>
              <a:spcAft>
                <a:spcPts val="1920"/>
              </a:spcAft>
              <a:buFont typeface="Arial" panose="020B0604020202020204" pitchFamily="34" charset="0"/>
              <a:buChar char="•"/>
              <a:defRPr/>
            </a:pPr>
            <a:r>
              <a:rPr lang="en-US" sz="6400" dirty="0">
                <a:solidFill>
                  <a:prstClr val="white"/>
                </a:solidFill>
                <a:latin typeface="Segoe UI" panose="020B0502040204020203" pitchFamily="34" charset="0"/>
                <a:cs typeface="Segoe UI" panose="020B0502040204020203" pitchFamily="34" charset="0"/>
              </a:rPr>
              <a:t>5 M gas water heaters</a:t>
            </a:r>
          </a:p>
        </p:txBody>
      </p:sp>
      <p:sp>
        <p:nvSpPr>
          <p:cNvPr id="14" name="Rectangle 13">
            <a:extLst>
              <a:ext uri="{FF2B5EF4-FFF2-40B4-BE49-F238E27FC236}">
                <a16:creationId xmlns:a16="http://schemas.microsoft.com/office/drawing/2014/main" id="{5925D782-8480-3C05-A595-1518E8AE5792}"/>
              </a:ext>
            </a:extLst>
          </p:cNvPr>
          <p:cNvSpPr/>
          <p:nvPr/>
        </p:nvSpPr>
        <p:spPr>
          <a:xfrm>
            <a:off x="718443" y="3308646"/>
            <a:ext cx="18279325" cy="2857984"/>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2926080"/>
            <a:endParaRPr lang="en-US" sz="5760" dirty="0">
              <a:solidFill>
                <a:srgbClr val="FFFFFF"/>
              </a:solidFill>
              <a:latin typeface="Calibri" panose="020F0502020204030204"/>
            </a:endParaRPr>
          </a:p>
        </p:txBody>
      </p:sp>
      <p:sp>
        <p:nvSpPr>
          <p:cNvPr id="15" name="TextBox 14">
            <a:extLst>
              <a:ext uri="{FF2B5EF4-FFF2-40B4-BE49-F238E27FC236}">
                <a16:creationId xmlns:a16="http://schemas.microsoft.com/office/drawing/2014/main" id="{6F7424AC-3686-92AA-C35B-7DF12F5B3BFB}"/>
              </a:ext>
            </a:extLst>
          </p:cNvPr>
          <p:cNvSpPr txBox="1"/>
          <p:nvPr/>
        </p:nvSpPr>
        <p:spPr>
          <a:xfrm flipH="1">
            <a:off x="27454355" y="11291299"/>
            <a:ext cx="10346157" cy="2549416"/>
          </a:xfrm>
          <a:prstGeom prst="rect">
            <a:avLst/>
          </a:prstGeom>
          <a:noFill/>
        </p:spPr>
        <p:txBody>
          <a:bodyPr wrap="square" rtlCol="0">
            <a:spAutoFit/>
          </a:bodyPr>
          <a:lstStyle/>
          <a:p>
            <a:pPr defTabSz="2926080">
              <a:spcBef>
                <a:spcPts val="1920"/>
              </a:spcBef>
              <a:spcAft>
                <a:spcPts val="1920"/>
              </a:spcAft>
              <a:defRPr/>
            </a:pPr>
            <a:r>
              <a:rPr lang="en-US" sz="6400" b="1" u="sng" dirty="0">
                <a:solidFill>
                  <a:prstClr val="white"/>
                </a:solidFill>
                <a:latin typeface="Segoe UI" panose="020B0502040204020203" pitchFamily="34" charset="0"/>
                <a:cs typeface="Segoe UI" panose="020B0502040204020203" pitchFamily="34" charset="0"/>
              </a:rPr>
              <a:t>Market Size </a:t>
            </a:r>
            <a:r>
              <a:rPr lang="en-US" sz="5120" b="1" u="sng" dirty="0">
                <a:solidFill>
                  <a:prstClr val="white"/>
                </a:solidFill>
                <a:latin typeface="Segoe UI" panose="020B0502040204020203" pitchFamily="34" charset="0"/>
                <a:cs typeface="Segoe UI" panose="020B0502040204020203" pitchFamily="34" charset="0"/>
              </a:rPr>
              <a:t>(North America)</a:t>
            </a:r>
          </a:p>
          <a:p>
            <a:pPr marL="1097280" indent="-1097280" defTabSz="2926080">
              <a:spcBef>
                <a:spcPts val="1920"/>
              </a:spcBef>
              <a:spcAft>
                <a:spcPts val="1920"/>
              </a:spcAft>
              <a:buFont typeface="Arial" panose="020B0604020202020204" pitchFamily="34" charset="0"/>
              <a:buChar char="•"/>
              <a:defRPr/>
            </a:pPr>
            <a:r>
              <a:rPr lang="en-US" sz="6400" dirty="0">
                <a:solidFill>
                  <a:prstClr val="white"/>
                </a:solidFill>
                <a:latin typeface="Segoe UI" panose="020B0502040204020203" pitchFamily="34" charset="0"/>
                <a:cs typeface="Segoe UI" panose="020B0502040204020203" pitchFamily="34" charset="0"/>
              </a:rPr>
              <a:t>225 K gas water heaters</a:t>
            </a:r>
          </a:p>
        </p:txBody>
      </p:sp>
      <p:sp>
        <p:nvSpPr>
          <p:cNvPr id="17" name="TextBox 16">
            <a:extLst>
              <a:ext uri="{FF2B5EF4-FFF2-40B4-BE49-F238E27FC236}">
                <a16:creationId xmlns:a16="http://schemas.microsoft.com/office/drawing/2014/main" id="{7863A848-720A-AF07-C188-53BB998C4F77}"/>
              </a:ext>
            </a:extLst>
          </p:cNvPr>
          <p:cNvSpPr txBox="1"/>
          <p:nvPr/>
        </p:nvSpPr>
        <p:spPr>
          <a:xfrm>
            <a:off x="3231485" y="4301422"/>
            <a:ext cx="13817190" cy="1668149"/>
          </a:xfrm>
          <a:prstGeom prst="rect">
            <a:avLst/>
          </a:prstGeom>
          <a:noFill/>
        </p:spPr>
        <p:txBody>
          <a:bodyPr wrap="square" rtlCol="0">
            <a:spAutoFit/>
          </a:bodyPr>
          <a:lstStyle/>
          <a:p>
            <a:pPr algn="ctr" defTabSz="2926080">
              <a:defRPr/>
            </a:pPr>
            <a:r>
              <a:rPr lang="en-US" sz="10240" b="1" dirty="0">
                <a:solidFill>
                  <a:prstClr val="white"/>
                </a:solidFill>
                <a:latin typeface="Segoe UI" panose="020B0502040204020203" pitchFamily="34" charset="0"/>
                <a:cs typeface="Segoe UI" panose="020B0502040204020203" pitchFamily="34" charset="0"/>
              </a:rPr>
              <a:t>Single-Family Homes </a:t>
            </a:r>
          </a:p>
        </p:txBody>
      </p:sp>
      <p:sp>
        <p:nvSpPr>
          <p:cNvPr id="19" name="Rectangle 18">
            <a:extLst>
              <a:ext uri="{FF2B5EF4-FFF2-40B4-BE49-F238E27FC236}">
                <a16:creationId xmlns:a16="http://schemas.microsoft.com/office/drawing/2014/main" id="{541732DF-6E6D-B9BC-1CA9-270DB1246D27}"/>
              </a:ext>
            </a:extLst>
          </p:cNvPr>
          <p:cNvSpPr/>
          <p:nvPr/>
        </p:nvSpPr>
        <p:spPr>
          <a:xfrm>
            <a:off x="19963486" y="3369168"/>
            <a:ext cx="18279325" cy="2857984"/>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2926080"/>
            <a:endParaRPr lang="en-US" sz="5760" dirty="0">
              <a:solidFill>
                <a:srgbClr val="FFFFFF"/>
              </a:solidFill>
              <a:latin typeface="Calibri" panose="020F0502020204030204"/>
            </a:endParaRPr>
          </a:p>
        </p:txBody>
      </p:sp>
      <p:sp>
        <p:nvSpPr>
          <p:cNvPr id="20" name="TextBox 19">
            <a:extLst>
              <a:ext uri="{FF2B5EF4-FFF2-40B4-BE49-F238E27FC236}">
                <a16:creationId xmlns:a16="http://schemas.microsoft.com/office/drawing/2014/main" id="{9EF5D4C3-5BC2-3D22-9912-3629187F37E6}"/>
              </a:ext>
            </a:extLst>
          </p:cNvPr>
          <p:cNvSpPr txBox="1"/>
          <p:nvPr/>
        </p:nvSpPr>
        <p:spPr>
          <a:xfrm>
            <a:off x="21554330" y="4275026"/>
            <a:ext cx="15303379" cy="1668149"/>
          </a:xfrm>
          <a:prstGeom prst="rect">
            <a:avLst/>
          </a:prstGeom>
          <a:noFill/>
        </p:spPr>
        <p:txBody>
          <a:bodyPr wrap="square" rtlCol="0">
            <a:spAutoFit/>
          </a:bodyPr>
          <a:lstStyle/>
          <a:p>
            <a:pPr algn="ctr" defTabSz="2926080">
              <a:defRPr/>
            </a:pPr>
            <a:r>
              <a:rPr lang="en-US" sz="10240" b="1" dirty="0">
                <a:solidFill>
                  <a:prstClr val="white"/>
                </a:solidFill>
                <a:latin typeface="Segoe UI" panose="020B0502040204020203" pitchFamily="34" charset="0"/>
                <a:cs typeface="Segoe UI" panose="020B0502040204020203" pitchFamily="34" charset="0"/>
              </a:rPr>
              <a:t>Restaurant, Hospitality</a:t>
            </a:r>
          </a:p>
        </p:txBody>
      </p:sp>
    </p:spTree>
    <p:extLst>
      <p:ext uri="{BB962C8B-B14F-4D97-AF65-F5344CB8AC3E}">
        <p14:creationId xmlns:p14="http://schemas.microsoft.com/office/powerpoint/2010/main" val="22079342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E1A8EF-EEB8-C2B9-97A6-40A8752F59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E4C75C-21FA-7B59-9FAF-56279B96C450}"/>
              </a:ext>
            </a:extLst>
          </p:cNvPr>
          <p:cNvSpPr>
            <a:spLocks noGrp="1"/>
          </p:cNvSpPr>
          <p:nvPr>
            <p:ph type="title"/>
          </p:nvPr>
        </p:nvSpPr>
        <p:spPr>
          <a:xfrm>
            <a:off x="487680" y="585216"/>
            <a:ext cx="16235546" cy="1383034"/>
          </a:xfrm>
        </p:spPr>
        <p:txBody>
          <a:bodyPr>
            <a:normAutofit/>
          </a:bodyPr>
          <a:lstStyle/>
          <a:p>
            <a:r>
              <a:rPr lang="en-US" sz="7680" dirty="0"/>
              <a:t>Anesi Products in Development</a:t>
            </a:r>
          </a:p>
        </p:txBody>
      </p:sp>
      <p:sp>
        <p:nvSpPr>
          <p:cNvPr id="4" name="Slide Number Placeholder 3">
            <a:extLst>
              <a:ext uri="{FF2B5EF4-FFF2-40B4-BE49-F238E27FC236}">
                <a16:creationId xmlns:a16="http://schemas.microsoft.com/office/drawing/2014/main" id="{7582D3CA-3C69-311F-0577-F9038DF400C0}"/>
              </a:ext>
            </a:extLst>
          </p:cNvPr>
          <p:cNvSpPr>
            <a:spLocks noGrp="1"/>
          </p:cNvSpPr>
          <p:nvPr>
            <p:ph type="sldNum" sz="quarter" idx="15"/>
          </p:nvPr>
        </p:nvSpPr>
        <p:spPr/>
        <p:txBody>
          <a:bodyPr/>
          <a:lstStyle/>
          <a:p>
            <a:pPr defTabSz="2926080"/>
            <a:fld id="{7CC41F94-DB9E-41FE-8C91-009968630FE3}" type="slidenum">
              <a:rPr lang="en-US">
                <a:solidFill>
                  <a:srgbClr val="FFFFFF"/>
                </a:solidFill>
              </a:rPr>
              <a:pPr defTabSz="2926080"/>
              <a:t>51</a:t>
            </a:fld>
            <a:endParaRPr lang="en-US" dirty="0">
              <a:solidFill>
                <a:srgbClr val="FFFFFF"/>
              </a:solidFill>
            </a:endParaRPr>
          </a:p>
        </p:txBody>
      </p:sp>
      <p:sp>
        <p:nvSpPr>
          <p:cNvPr id="7" name="Slide Number Placeholder 2">
            <a:extLst>
              <a:ext uri="{FF2B5EF4-FFF2-40B4-BE49-F238E27FC236}">
                <a16:creationId xmlns:a16="http://schemas.microsoft.com/office/drawing/2014/main" id="{F0241BB8-D411-B6BE-DE3F-0F01AA0038F2}"/>
              </a:ext>
            </a:extLst>
          </p:cNvPr>
          <p:cNvSpPr txBox="1">
            <a:spLocks/>
          </p:cNvSpPr>
          <p:nvPr/>
        </p:nvSpPr>
        <p:spPr>
          <a:xfrm>
            <a:off x="37171625" y="20940587"/>
            <a:ext cx="1826330" cy="1005014"/>
          </a:xfrm>
          <a:prstGeom prst="rect">
            <a:avLst/>
          </a:prstGeom>
        </p:spPr>
        <p:txBody>
          <a:bodyPr vert="horz" lIns="292608" tIns="146304" rIns="292608" bIns="146304" rtlCol="0" anchor="ct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2926080">
              <a:spcAft>
                <a:spcPts val="1920"/>
              </a:spcAft>
              <a:defRPr/>
            </a:pPr>
            <a:fld id="{A246D9DF-FDB0-482B-9EFF-A7D65879A2C8}" type="slidenum">
              <a:rPr lang="en-US" altLang="en-US" sz="3520">
                <a:solidFill>
                  <a:srgbClr val="898989"/>
                </a:solidFill>
                <a:latin typeface="Calibri" panose="020F0502020204030204"/>
              </a:rPr>
              <a:pPr algn="r" defTabSz="2926080">
                <a:spcAft>
                  <a:spcPts val="1920"/>
                </a:spcAft>
                <a:defRPr/>
              </a:pPr>
              <a:t>51</a:t>
            </a:fld>
            <a:endParaRPr lang="en-US" altLang="en-US" sz="3520" dirty="0">
              <a:solidFill>
                <a:srgbClr val="898989"/>
              </a:solidFill>
              <a:latin typeface="Calibri" panose="020F0502020204030204"/>
            </a:endParaRPr>
          </a:p>
        </p:txBody>
      </p:sp>
      <p:grpSp>
        <p:nvGrpSpPr>
          <p:cNvPr id="28" name="Group 27">
            <a:extLst>
              <a:ext uri="{FF2B5EF4-FFF2-40B4-BE49-F238E27FC236}">
                <a16:creationId xmlns:a16="http://schemas.microsoft.com/office/drawing/2014/main" id="{FC9F61FB-5533-2A5F-4E17-DC686F5CE3AB}"/>
              </a:ext>
            </a:extLst>
          </p:cNvPr>
          <p:cNvGrpSpPr/>
          <p:nvPr/>
        </p:nvGrpSpPr>
        <p:grpSpPr>
          <a:xfrm>
            <a:off x="15700062" y="1628523"/>
            <a:ext cx="22173936" cy="17727081"/>
            <a:chOff x="5166661" y="502857"/>
            <a:chExt cx="6929355" cy="5539713"/>
          </a:xfrm>
        </p:grpSpPr>
        <p:cxnSp>
          <p:nvCxnSpPr>
            <p:cNvPr id="8" name="Straight Connector 7">
              <a:extLst>
                <a:ext uri="{FF2B5EF4-FFF2-40B4-BE49-F238E27FC236}">
                  <a16:creationId xmlns:a16="http://schemas.microsoft.com/office/drawing/2014/main" id="{44E858F4-880A-461D-04BB-0E4ECAB2862F}"/>
                </a:ext>
              </a:extLst>
            </p:cNvPr>
            <p:cNvCxnSpPr>
              <a:cxnSpLocks/>
            </p:cNvCxnSpPr>
            <p:nvPr/>
          </p:nvCxnSpPr>
          <p:spPr>
            <a:xfrm>
              <a:off x="5391509" y="502857"/>
              <a:ext cx="4356016" cy="1044612"/>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C933FBB8-4A05-2369-6825-B2255F13D8A8}"/>
                </a:ext>
              </a:extLst>
            </p:cNvPr>
            <p:cNvPicPr>
              <a:picLocks noChangeAspect="1"/>
            </p:cNvPicPr>
            <p:nvPr/>
          </p:nvPicPr>
          <p:blipFill>
            <a:blip r:embed="rId3"/>
            <a:stretch>
              <a:fillRect/>
            </a:stretch>
          </p:blipFill>
          <p:spPr>
            <a:xfrm>
              <a:off x="5391509" y="2257492"/>
              <a:ext cx="1057381" cy="3224101"/>
            </a:xfrm>
            <a:prstGeom prst="rect">
              <a:avLst/>
            </a:prstGeom>
          </p:spPr>
        </p:pic>
        <p:pic>
          <p:nvPicPr>
            <p:cNvPr id="10" name="Picture 9">
              <a:extLst>
                <a:ext uri="{FF2B5EF4-FFF2-40B4-BE49-F238E27FC236}">
                  <a16:creationId xmlns:a16="http://schemas.microsoft.com/office/drawing/2014/main" id="{A3FA8759-EE0B-48BA-8A6C-E8ED42F0D069}"/>
                </a:ext>
              </a:extLst>
            </p:cNvPr>
            <p:cNvPicPr>
              <a:picLocks noChangeAspect="1"/>
            </p:cNvPicPr>
            <p:nvPr/>
          </p:nvPicPr>
          <p:blipFill>
            <a:blip r:embed="rId4"/>
            <a:stretch>
              <a:fillRect/>
            </a:stretch>
          </p:blipFill>
          <p:spPr>
            <a:xfrm>
              <a:off x="6987998" y="2794530"/>
              <a:ext cx="2001722" cy="2909163"/>
            </a:xfrm>
            <a:prstGeom prst="rect">
              <a:avLst/>
            </a:prstGeom>
          </p:spPr>
        </p:pic>
        <p:cxnSp>
          <p:nvCxnSpPr>
            <p:cNvPr id="11" name="Straight Arrow Connector 10">
              <a:extLst>
                <a:ext uri="{FF2B5EF4-FFF2-40B4-BE49-F238E27FC236}">
                  <a16:creationId xmlns:a16="http://schemas.microsoft.com/office/drawing/2014/main" id="{43CC6352-A2DF-C2BE-221B-D77FE92D2A8A}"/>
                </a:ext>
              </a:extLst>
            </p:cNvPr>
            <p:cNvCxnSpPr>
              <a:cxnSpLocks/>
            </p:cNvCxnSpPr>
            <p:nvPr/>
          </p:nvCxnSpPr>
          <p:spPr>
            <a:xfrm flipH="1">
              <a:off x="8722168" y="4381468"/>
              <a:ext cx="1384010" cy="11977"/>
            </a:xfrm>
            <a:prstGeom prst="straightConnector1">
              <a:avLst/>
            </a:prstGeom>
            <a:ln w="4762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492C22F7-8ECF-A2DA-C595-19888AE43F5E}"/>
                </a:ext>
              </a:extLst>
            </p:cNvPr>
            <p:cNvCxnSpPr>
              <a:cxnSpLocks/>
            </p:cNvCxnSpPr>
            <p:nvPr/>
          </p:nvCxnSpPr>
          <p:spPr>
            <a:xfrm flipH="1">
              <a:off x="6024012" y="4496381"/>
              <a:ext cx="1877529" cy="0"/>
            </a:xfrm>
            <a:prstGeom prst="straightConnector1">
              <a:avLst/>
            </a:prstGeom>
            <a:ln w="4762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21AD8432-8C33-A389-810F-3C46461CD761}"/>
                </a:ext>
              </a:extLst>
            </p:cNvPr>
            <p:cNvCxnSpPr>
              <a:cxnSpLocks/>
            </p:cNvCxnSpPr>
            <p:nvPr/>
          </p:nvCxnSpPr>
          <p:spPr>
            <a:xfrm flipV="1">
              <a:off x="8769774" y="5233676"/>
              <a:ext cx="916682" cy="1"/>
            </a:xfrm>
            <a:prstGeom prst="straightConnector1">
              <a:avLst/>
            </a:prstGeom>
            <a:ln w="47625">
              <a:solidFill>
                <a:schemeClr val="accent6"/>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E99B092B-D14A-F37F-BA1B-7842B74EA5C8}"/>
                </a:ext>
              </a:extLst>
            </p:cNvPr>
            <p:cNvCxnSpPr>
              <a:cxnSpLocks/>
            </p:cNvCxnSpPr>
            <p:nvPr/>
          </p:nvCxnSpPr>
          <p:spPr>
            <a:xfrm>
              <a:off x="5937871" y="5519217"/>
              <a:ext cx="1954925" cy="0"/>
            </a:xfrm>
            <a:prstGeom prst="straightConnector1">
              <a:avLst/>
            </a:prstGeom>
            <a:ln w="47625">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05D9637F-1BC4-E2F7-7003-C4AF70EA6520}"/>
                </a:ext>
              </a:extLst>
            </p:cNvPr>
            <p:cNvSpPr txBox="1"/>
            <p:nvPr/>
          </p:nvSpPr>
          <p:spPr>
            <a:xfrm>
              <a:off x="6895455" y="1488068"/>
              <a:ext cx="2240015" cy="644407"/>
            </a:xfrm>
            <a:prstGeom prst="rect">
              <a:avLst/>
            </a:prstGeom>
            <a:noFill/>
          </p:spPr>
          <p:txBody>
            <a:bodyPr wrap="square" rtlCol="0">
              <a:spAutoFit/>
            </a:bodyPr>
            <a:lstStyle/>
            <a:p>
              <a:pPr algn="ctr" defTabSz="3901344">
                <a:defRPr/>
              </a:pPr>
              <a:r>
                <a:rPr lang="en-US" sz="6400" dirty="0">
                  <a:solidFill>
                    <a:srgbClr val="003366"/>
                  </a:solidFill>
                  <a:latin typeface="Trebuchet MS" panose="020B0603020202020204" pitchFamily="34" charset="0"/>
                  <a:cs typeface="Arial"/>
                </a:rPr>
                <a:t>Custom</a:t>
              </a:r>
            </a:p>
            <a:p>
              <a:pPr algn="ctr" defTabSz="3901344">
                <a:defRPr/>
              </a:pPr>
              <a:r>
                <a:rPr lang="en-US" sz="6400" dirty="0">
                  <a:solidFill>
                    <a:srgbClr val="003366"/>
                  </a:solidFill>
                  <a:latin typeface="Trebuchet MS" panose="020B0603020202020204" pitchFamily="34" charset="0"/>
                  <a:cs typeface="Arial"/>
                </a:rPr>
                <a:t>Air-Handling Unit</a:t>
              </a:r>
            </a:p>
          </p:txBody>
        </p:sp>
        <p:sp>
          <p:nvSpPr>
            <p:cNvPr id="16" name="TextBox 15">
              <a:extLst>
                <a:ext uri="{FF2B5EF4-FFF2-40B4-BE49-F238E27FC236}">
                  <a16:creationId xmlns:a16="http://schemas.microsoft.com/office/drawing/2014/main" id="{F979A25C-1454-673E-08A1-80F87056B5D2}"/>
                </a:ext>
              </a:extLst>
            </p:cNvPr>
            <p:cNvSpPr txBox="1"/>
            <p:nvPr/>
          </p:nvSpPr>
          <p:spPr>
            <a:xfrm>
              <a:off x="5166661" y="1146171"/>
              <a:ext cx="1489226" cy="952184"/>
            </a:xfrm>
            <a:prstGeom prst="rect">
              <a:avLst/>
            </a:prstGeom>
            <a:noFill/>
          </p:spPr>
          <p:txBody>
            <a:bodyPr wrap="square" rtlCol="0">
              <a:spAutoFit/>
            </a:bodyPr>
            <a:lstStyle/>
            <a:p>
              <a:pPr algn="ctr" defTabSz="3901344">
                <a:defRPr/>
              </a:pPr>
              <a:r>
                <a:rPr lang="en-US" sz="6400" dirty="0">
                  <a:solidFill>
                    <a:srgbClr val="003366"/>
                  </a:solidFill>
                  <a:latin typeface="Trebuchet MS" panose="020B0603020202020204" pitchFamily="34" charset="0"/>
                  <a:cs typeface="Arial"/>
                </a:rPr>
                <a:t>Indirect Storage Tank</a:t>
              </a:r>
            </a:p>
          </p:txBody>
        </p:sp>
        <p:cxnSp>
          <p:nvCxnSpPr>
            <p:cNvPr id="17" name="Straight Connector 16">
              <a:extLst>
                <a:ext uri="{FF2B5EF4-FFF2-40B4-BE49-F238E27FC236}">
                  <a16:creationId xmlns:a16="http://schemas.microsoft.com/office/drawing/2014/main" id="{E37725B0-A290-1DF6-0373-840441EF810E}"/>
                </a:ext>
              </a:extLst>
            </p:cNvPr>
            <p:cNvCxnSpPr>
              <a:cxnSpLocks/>
            </p:cNvCxnSpPr>
            <p:nvPr/>
          </p:nvCxnSpPr>
          <p:spPr>
            <a:xfrm>
              <a:off x="9297021" y="1417336"/>
              <a:ext cx="0" cy="4510913"/>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A921747-8EFA-3D6F-6FB4-6012CF646BDF}"/>
                </a:ext>
              </a:extLst>
            </p:cNvPr>
            <p:cNvCxnSpPr>
              <a:cxnSpLocks/>
            </p:cNvCxnSpPr>
            <p:nvPr/>
          </p:nvCxnSpPr>
          <p:spPr>
            <a:xfrm>
              <a:off x="5170672" y="5868132"/>
              <a:ext cx="4159644" cy="3287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pic>
          <p:nvPicPr>
            <p:cNvPr id="19" name="Picture 18">
              <a:extLst>
                <a:ext uri="{FF2B5EF4-FFF2-40B4-BE49-F238E27FC236}">
                  <a16:creationId xmlns:a16="http://schemas.microsoft.com/office/drawing/2014/main" id="{85E91B63-FCB0-B80F-CDC9-82717E8BB323}"/>
                </a:ext>
              </a:extLst>
            </p:cNvPr>
            <p:cNvPicPr>
              <a:picLocks noChangeAspect="1"/>
            </p:cNvPicPr>
            <p:nvPr/>
          </p:nvPicPr>
          <p:blipFill>
            <a:blip r:embed="rId5"/>
            <a:stretch>
              <a:fillRect/>
            </a:stretch>
          </p:blipFill>
          <p:spPr>
            <a:xfrm>
              <a:off x="11328631" y="3915649"/>
              <a:ext cx="607526" cy="402149"/>
            </a:xfrm>
            <a:prstGeom prst="rect">
              <a:avLst/>
            </a:prstGeom>
          </p:spPr>
        </p:pic>
        <p:sp>
          <p:nvSpPr>
            <p:cNvPr id="20" name="TextBox 19">
              <a:extLst>
                <a:ext uri="{FF2B5EF4-FFF2-40B4-BE49-F238E27FC236}">
                  <a16:creationId xmlns:a16="http://schemas.microsoft.com/office/drawing/2014/main" id="{B9CAE45D-EF12-016B-2697-785A15F6BAC4}"/>
                </a:ext>
              </a:extLst>
            </p:cNvPr>
            <p:cNvSpPr txBox="1"/>
            <p:nvPr/>
          </p:nvSpPr>
          <p:spPr>
            <a:xfrm>
              <a:off x="9306091" y="5760701"/>
              <a:ext cx="1384003" cy="213520"/>
            </a:xfrm>
            <a:prstGeom prst="rect">
              <a:avLst/>
            </a:prstGeom>
            <a:noFill/>
          </p:spPr>
          <p:txBody>
            <a:bodyPr wrap="square" rtlCol="0">
              <a:spAutoFit/>
            </a:bodyPr>
            <a:lstStyle/>
            <a:p>
              <a:pPr algn="ctr" defTabSz="3901344">
                <a:defRPr/>
              </a:pPr>
              <a:r>
                <a:rPr lang="en-US" sz="3840" b="1" i="1" dirty="0">
                  <a:solidFill>
                    <a:prstClr val="black"/>
                  </a:solidFill>
                  <a:latin typeface="Trebuchet MS" panose="020B0603020202020204" pitchFamily="34" charset="0"/>
                  <a:cs typeface="Arial"/>
                </a:rPr>
                <a:t>Patents Pending</a:t>
              </a:r>
            </a:p>
          </p:txBody>
        </p:sp>
        <p:cxnSp>
          <p:nvCxnSpPr>
            <p:cNvPr id="21" name="Straight Arrow Connector 20">
              <a:extLst>
                <a:ext uri="{FF2B5EF4-FFF2-40B4-BE49-F238E27FC236}">
                  <a16:creationId xmlns:a16="http://schemas.microsoft.com/office/drawing/2014/main" id="{EE183F11-F0D5-192C-6D8F-C97480A98C10}"/>
                </a:ext>
              </a:extLst>
            </p:cNvPr>
            <p:cNvCxnSpPr>
              <a:cxnSpLocks/>
            </p:cNvCxnSpPr>
            <p:nvPr/>
          </p:nvCxnSpPr>
          <p:spPr>
            <a:xfrm>
              <a:off x="5937871" y="5233676"/>
              <a:ext cx="0" cy="309144"/>
            </a:xfrm>
            <a:prstGeom prst="straightConnector1">
              <a:avLst/>
            </a:prstGeom>
            <a:ln w="47625">
              <a:solidFill>
                <a:schemeClr val="accent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D1C59B7E-96AD-38C0-B21A-3C9B41437860}"/>
                </a:ext>
              </a:extLst>
            </p:cNvPr>
            <p:cNvCxnSpPr>
              <a:cxnSpLocks/>
            </p:cNvCxnSpPr>
            <p:nvPr/>
          </p:nvCxnSpPr>
          <p:spPr>
            <a:xfrm flipH="1">
              <a:off x="8730311" y="4532810"/>
              <a:ext cx="1384010" cy="11977"/>
            </a:xfrm>
            <a:prstGeom prst="straightConnector1">
              <a:avLst/>
            </a:prstGeom>
            <a:ln w="4762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EF03E82F-93E5-4634-A664-BE31520D4F9C}"/>
                </a:ext>
              </a:extLst>
            </p:cNvPr>
            <p:cNvCxnSpPr>
              <a:cxnSpLocks/>
            </p:cNvCxnSpPr>
            <p:nvPr/>
          </p:nvCxnSpPr>
          <p:spPr>
            <a:xfrm flipV="1">
              <a:off x="8777917" y="5385018"/>
              <a:ext cx="916682" cy="1"/>
            </a:xfrm>
            <a:prstGeom prst="straightConnector1">
              <a:avLst/>
            </a:prstGeom>
            <a:ln w="47625">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24" name="Picture 23" descr="A picture containing text, green, computer&#10;&#10;Description automatically generated">
              <a:extLst>
                <a:ext uri="{FF2B5EF4-FFF2-40B4-BE49-F238E27FC236}">
                  <a16:creationId xmlns:a16="http://schemas.microsoft.com/office/drawing/2014/main" id="{758CB94D-931E-FD7E-F651-CA47C388668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643721" y="3270782"/>
              <a:ext cx="2452295" cy="2771788"/>
            </a:xfrm>
            <a:prstGeom prst="rect">
              <a:avLst/>
            </a:prstGeom>
          </p:spPr>
        </p:pic>
      </p:grpSp>
      <p:pic>
        <p:nvPicPr>
          <p:cNvPr id="26" name="Picture 25">
            <a:extLst>
              <a:ext uri="{FF2B5EF4-FFF2-40B4-BE49-F238E27FC236}">
                <a16:creationId xmlns:a16="http://schemas.microsoft.com/office/drawing/2014/main" id="{92213434-ED03-304C-BF48-BC2BEF7DF1E9}"/>
              </a:ext>
            </a:extLst>
          </p:cNvPr>
          <p:cNvPicPr>
            <a:picLocks noChangeAspect="1"/>
          </p:cNvPicPr>
          <p:nvPr/>
        </p:nvPicPr>
        <p:blipFill>
          <a:blip r:embed="rId7"/>
          <a:stretch>
            <a:fillRect/>
          </a:stretch>
        </p:blipFill>
        <p:spPr>
          <a:xfrm>
            <a:off x="35607723" y="596619"/>
            <a:ext cx="2828790" cy="2926333"/>
          </a:xfrm>
          <a:prstGeom prst="rect">
            <a:avLst/>
          </a:prstGeom>
        </p:spPr>
      </p:pic>
      <p:sp>
        <p:nvSpPr>
          <p:cNvPr id="29" name="Title 1">
            <a:extLst>
              <a:ext uri="{FF2B5EF4-FFF2-40B4-BE49-F238E27FC236}">
                <a16:creationId xmlns:a16="http://schemas.microsoft.com/office/drawing/2014/main" id="{9E266681-1C09-3168-4133-31FE1BA78D30}"/>
              </a:ext>
            </a:extLst>
          </p:cNvPr>
          <p:cNvSpPr txBox="1">
            <a:spLocks/>
          </p:cNvSpPr>
          <p:nvPr/>
        </p:nvSpPr>
        <p:spPr>
          <a:xfrm>
            <a:off x="487679" y="2346634"/>
            <a:ext cx="12631235" cy="5598355"/>
          </a:xfrm>
          <a:prstGeom prst="rect">
            <a:avLst/>
          </a:prstGeom>
        </p:spPr>
        <p:txBody>
          <a:bodyPr vert="horz" lIns="292608" tIns="146304" rIns="292608" bIns="146304" rtlCol="0" anchor="ctr">
            <a:normAutofit fontScale="92500"/>
          </a:bodyPr>
          <a:lstStyle>
            <a:lvl1pPr algn="l" defTabSz="914400" rtl="0" eaLnBrk="1" latinLnBrk="0" hangingPunct="1">
              <a:lnSpc>
                <a:spcPct val="90000"/>
              </a:lnSpc>
              <a:spcBef>
                <a:spcPct val="0"/>
              </a:spcBef>
              <a:buNone/>
              <a:defRPr sz="4000" b="1" kern="1200">
                <a:solidFill>
                  <a:schemeClr val="accent2"/>
                </a:solidFill>
                <a:latin typeface="Bahnschrift" panose="020B0502040204020203" pitchFamily="34" charset="0"/>
                <a:ea typeface="+mj-ea"/>
                <a:cs typeface="+mj-cs"/>
              </a:defRPr>
            </a:lvl1pPr>
          </a:lstStyle>
          <a:p>
            <a:pPr defTabSz="2926080"/>
            <a:r>
              <a:rPr lang="en-US" sz="11520" dirty="0">
                <a:solidFill>
                  <a:srgbClr val="33459C">
                    <a:lumMod val="75000"/>
                  </a:srgbClr>
                </a:solidFill>
              </a:rPr>
              <a:t>2-Cyle Heating </a:t>
            </a:r>
            <a:r>
              <a:rPr lang="en-US" sz="11520" u="sng" dirty="0">
                <a:solidFill>
                  <a:srgbClr val="33459C">
                    <a:lumMod val="75000"/>
                  </a:srgbClr>
                </a:solidFill>
              </a:rPr>
              <a:t>and</a:t>
            </a:r>
            <a:r>
              <a:rPr lang="en-US" sz="11520" dirty="0">
                <a:solidFill>
                  <a:srgbClr val="33459C">
                    <a:lumMod val="75000"/>
                  </a:srgbClr>
                </a:solidFill>
              </a:rPr>
              <a:t> Cooling (with DHW) “Hybrid” Heat Pump</a:t>
            </a:r>
          </a:p>
        </p:txBody>
      </p:sp>
      <p:sp>
        <p:nvSpPr>
          <p:cNvPr id="30" name="TextBox 29">
            <a:extLst>
              <a:ext uri="{FF2B5EF4-FFF2-40B4-BE49-F238E27FC236}">
                <a16:creationId xmlns:a16="http://schemas.microsoft.com/office/drawing/2014/main" id="{426FBCE4-F6CE-82D8-8F8B-AE6FC5C4745D}"/>
              </a:ext>
            </a:extLst>
          </p:cNvPr>
          <p:cNvSpPr txBox="1"/>
          <p:nvPr/>
        </p:nvSpPr>
        <p:spPr>
          <a:xfrm>
            <a:off x="469978" y="8829968"/>
            <a:ext cx="15040192" cy="10107382"/>
          </a:xfrm>
          <a:prstGeom prst="rect">
            <a:avLst/>
          </a:prstGeom>
          <a:noFill/>
        </p:spPr>
        <p:txBody>
          <a:bodyPr wrap="square" rtlCol="0">
            <a:spAutoFit/>
          </a:bodyPr>
          <a:lstStyle/>
          <a:p>
            <a:pPr marL="543562" indent="-543562" defTabSz="2926080">
              <a:spcBef>
                <a:spcPts val="3840"/>
              </a:spcBef>
              <a:spcAft>
                <a:spcPts val="3840"/>
              </a:spcAft>
              <a:buFont typeface="Arial" panose="020B0604020202020204" pitchFamily="34" charset="0"/>
              <a:buChar char="•"/>
            </a:pPr>
            <a:r>
              <a:rPr lang="en-US" sz="7680" dirty="0">
                <a:solidFill>
                  <a:srgbClr val="333333"/>
                </a:solidFill>
                <a:latin typeface="Segoe UI Semibold" panose="020B0702040204020203" pitchFamily="34" charset="0"/>
                <a:cs typeface="Segoe UI Semibold" panose="020B0702040204020203" pitchFamily="34" charset="0"/>
              </a:rPr>
              <a:t>Best of both cycles             (each plays to their strength)</a:t>
            </a:r>
          </a:p>
          <a:p>
            <a:pPr marL="543562" indent="-543562" defTabSz="2926080">
              <a:spcBef>
                <a:spcPts val="3840"/>
              </a:spcBef>
              <a:spcAft>
                <a:spcPts val="3840"/>
              </a:spcAft>
              <a:buFont typeface="Arial" panose="020B0604020202020204" pitchFamily="34" charset="0"/>
              <a:buChar char="•"/>
            </a:pPr>
            <a:r>
              <a:rPr lang="en-US" sz="7680" dirty="0">
                <a:solidFill>
                  <a:srgbClr val="333333"/>
                </a:solidFill>
                <a:latin typeface="Segoe UI Semibold" panose="020B0702040204020203" pitchFamily="34" charset="0"/>
                <a:cs typeface="Segoe UI Semibold" panose="020B0702040204020203" pitchFamily="34" charset="0"/>
              </a:rPr>
              <a:t>Best-in-class Energy Efficiency</a:t>
            </a:r>
          </a:p>
          <a:p>
            <a:pPr marL="543562" indent="-543562" defTabSz="2926080">
              <a:spcBef>
                <a:spcPts val="3840"/>
              </a:spcBef>
              <a:spcAft>
                <a:spcPts val="3840"/>
              </a:spcAft>
              <a:buFont typeface="Arial" panose="020B0604020202020204" pitchFamily="34" charset="0"/>
              <a:buChar char="•"/>
            </a:pPr>
            <a:r>
              <a:rPr lang="en-US" sz="7680" dirty="0">
                <a:solidFill>
                  <a:srgbClr val="333333"/>
                </a:solidFill>
                <a:latin typeface="Segoe UI Semibold" panose="020B0702040204020203" pitchFamily="34" charset="0"/>
                <a:cs typeface="Segoe UI Semibold" panose="020B0702040204020203" pitchFamily="34" charset="0"/>
              </a:rPr>
              <a:t>Single-box solution</a:t>
            </a:r>
          </a:p>
          <a:p>
            <a:pPr marL="543562" indent="-543562" defTabSz="2926080">
              <a:spcBef>
                <a:spcPts val="3840"/>
              </a:spcBef>
              <a:spcAft>
                <a:spcPts val="3840"/>
              </a:spcAft>
              <a:buFont typeface="Arial" panose="020B0604020202020204" pitchFamily="34" charset="0"/>
              <a:buChar char="•"/>
            </a:pPr>
            <a:r>
              <a:rPr lang="en-US" sz="7680" dirty="0">
                <a:solidFill>
                  <a:srgbClr val="333333"/>
                </a:solidFill>
                <a:latin typeface="Segoe UI Semibold" panose="020B0702040204020203" pitchFamily="34" charset="0"/>
                <a:cs typeface="Segoe UI Semibold" panose="020B0702040204020203" pitchFamily="34" charset="0"/>
              </a:rPr>
              <a:t>Combustion, refrigerants, venting:  all remains outside</a:t>
            </a:r>
          </a:p>
        </p:txBody>
      </p:sp>
      <p:sp>
        <p:nvSpPr>
          <p:cNvPr id="31" name="TextBox 30">
            <a:extLst>
              <a:ext uri="{FF2B5EF4-FFF2-40B4-BE49-F238E27FC236}">
                <a16:creationId xmlns:a16="http://schemas.microsoft.com/office/drawing/2014/main" id="{73F7D5E5-AC67-F6D9-1B9D-28B052F9DE89}"/>
              </a:ext>
            </a:extLst>
          </p:cNvPr>
          <p:cNvSpPr txBox="1"/>
          <p:nvPr/>
        </p:nvSpPr>
        <p:spPr>
          <a:xfrm>
            <a:off x="35010750" y="3739797"/>
            <a:ext cx="4022730" cy="2456057"/>
          </a:xfrm>
          <a:prstGeom prst="rect">
            <a:avLst/>
          </a:prstGeom>
          <a:noFill/>
        </p:spPr>
        <p:txBody>
          <a:bodyPr wrap="square" rtlCol="0">
            <a:spAutoFit/>
          </a:bodyPr>
          <a:lstStyle/>
          <a:p>
            <a:pPr algn="ctr" defTabSz="2926080"/>
            <a:r>
              <a:rPr lang="en-US" sz="5120" dirty="0">
                <a:solidFill>
                  <a:srgbClr val="333333"/>
                </a:solidFill>
                <a:latin typeface="Bahnschrift SemiLight" panose="020B0502040204020203" pitchFamily="34" charset="0"/>
              </a:rPr>
              <a:t>Release Target:     Q1-2027</a:t>
            </a:r>
          </a:p>
        </p:txBody>
      </p:sp>
      <p:sp>
        <p:nvSpPr>
          <p:cNvPr id="32" name="TextBox 31">
            <a:extLst>
              <a:ext uri="{FF2B5EF4-FFF2-40B4-BE49-F238E27FC236}">
                <a16:creationId xmlns:a16="http://schemas.microsoft.com/office/drawing/2014/main" id="{ADC2D6E8-E7A0-08CF-C3EE-45116A9361EF}"/>
              </a:ext>
            </a:extLst>
          </p:cNvPr>
          <p:cNvSpPr txBox="1"/>
          <p:nvPr/>
        </p:nvSpPr>
        <p:spPr>
          <a:xfrm>
            <a:off x="21295813" y="742689"/>
            <a:ext cx="11794352" cy="880241"/>
          </a:xfrm>
          <a:prstGeom prst="rect">
            <a:avLst/>
          </a:prstGeom>
          <a:solidFill>
            <a:schemeClr val="tx2">
              <a:lumMod val="75000"/>
            </a:schemeClr>
          </a:solidFill>
        </p:spPr>
        <p:txBody>
          <a:bodyPr wrap="square" rtlCol="0">
            <a:spAutoFit/>
          </a:bodyPr>
          <a:lstStyle/>
          <a:p>
            <a:pPr algn="ctr" defTabSz="2926080"/>
            <a:r>
              <a:rPr lang="en-US" sz="5120" dirty="0">
                <a:solidFill>
                  <a:srgbClr val="FFFFFF"/>
                </a:solidFill>
                <a:latin typeface="Bahnschrift SemiLight" panose="020B0502040204020203" pitchFamily="34" charset="0"/>
              </a:rPr>
              <a:t>Gas Absorption + Vapor Compression</a:t>
            </a:r>
          </a:p>
        </p:txBody>
      </p:sp>
    </p:spTree>
    <p:extLst>
      <p:ext uri="{BB962C8B-B14F-4D97-AF65-F5344CB8AC3E}">
        <p14:creationId xmlns:p14="http://schemas.microsoft.com/office/powerpoint/2010/main" val="24730489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AF083-F293-24F2-5A10-D301065F4711}"/>
              </a:ext>
            </a:extLst>
          </p:cNvPr>
          <p:cNvSpPr>
            <a:spLocks noGrp="1"/>
          </p:cNvSpPr>
          <p:nvPr>
            <p:ph type="title"/>
          </p:nvPr>
        </p:nvSpPr>
        <p:spPr/>
        <p:txBody>
          <a:bodyPr/>
          <a:lstStyle/>
          <a:p>
            <a:r>
              <a:rPr lang="en-US" dirty="0"/>
              <a:t>Key Benefits of GAHPs</a:t>
            </a:r>
          </a:p>
        </p:txBody>
      </p:sp>
      <p:sp>
        <p:nvSpPr>
          <p:cNvPr id="3" name="Picture Placeholder 2">
            <a:extLst>
              <a:ext uri="{FF2B5EF4-FFF2-40B4-BE49-F238E27FC236}">
                <a16:creationId xmlns:a16="http://schemas.microsoft.com/office/drawing/2014/main" id="{F524AFFE-5F20-7723-5339-FED94F6F5FF4}"/>
              </a:ext>
            </a:extLst>
          </p:cNvPr>
          <p:cNvSpPr>
            <a:spLocks noGrp="1"/>
          </p:cNvSpPr>
          <p:nvPr>
            <p:ph type="pic" sz="quarter" idx="13"/>
          </p:nvPr>
        </p:nvSpPr>
        <p:spPr>
          <a:xfrm>
            <a:off x="487680" y="4218997"/>
            <a:ext cx="38039040" cy="15532042"/>
          </a:xfrm>
        </p:spPr>
        <p:txBody>
          <a:bodyPr/>
          <a:lstStyle/>
          <a:p>
            <a:pPr>
              <a:lnSpc>
                <a:spcPct val="100000"/>
              </a:lnSpc>
              <a:spcBef>
                <a:spcPts val="3840"/>
              </a:spcBef>
              <a:spcAft>
                <a:spcPts val="3840"/>
              </a:spcAft>
              <a:buFont typeface="Wingdings" panose="05000000000000000000" pitchFamily="2" charset="2"/>
              <a:buChar char="ü"/>
            </a:pPr>
            <a:r>
              <a:rPr lang="en-US" dirty="0"/>
              <a:t>Lowest Cost per unit of Delivered Heat</a:t>
            </a:r>
          </a:p>
          <a:p>
            <a:pPr>
              <a:lnSpc>
                <a:spcPct val="100000"/>
              </a:lnSpc>
              <a:spcBef>
                <a:spcPts val="3840"/>
              </a:spcBef>
              <a:spcAft>
                <a:spcPts val="3840"/>
              </a:spcAft>
              <a:buFont typeface="Wingdings" panose="05000000000000000000" pitchFamily="2" charset="2"/>
              <a:buChar char="ü"/>
            </a:pPr>
            <a:r>
              <a:rPr lang="en-US" dirty="0"/>
              <a:t>Lowest GHG Footprint per unit of Delivered Heat</a:t>
            </a:r>
          </a:p>
          <a:p>
            <a:pPr>
              <a:lnSpc>
                <a:spcPct val="100000"/>
              </a:lnSpc>
              <a:spcBef>
                <a:spcPts val="3840"/>
              </a:spcBef>
              <a:spcAft>
                <a:spcPts val="3840"/>
              </a:spcAft>
              <a:buFont typeface="Wingdings" panose="05000000000000000000" pitchFamily="2" charset="2"/>
              <a:buChar char="ü"/>
            </a:pPr>
            <a:r>
              <a:rPr lang="en-US" dirty="0"/>
              <a:t>Same comfort experience as before (furnace and boiler heat)</a:t>
            </a:r>
          </a:p>
          <a:p>
            <a:pPr>
              <a:lnSpc>
                <a:spcPct val="100000"/>
              </a:lnSpc>
              <a:spcBef>
                <a:spcPts val="3840"/>
              </a:spcBef>
              <a:spcAft>
                <a:spcPts val="3840"/>
              </a:spcAft>
              <a:buFont typeface="Wingdings" panose="05000000000000000000" pitchFamily="2" charset="2"/>
              <a:buChar char="ü"/>
            </a:pPr>
            <a:r>
              <a:rPr lang="en-US" dirty="0"/>
              <a:t>No inconvenience or expensive upgrades to home</a:t>
            </a:r>
          </a:p>
          <a:p>
            <a:pPr>
              <a:lnSpc>
                <a:spcPct val="100000"/>
              </a:lnSpc>
              <a:spcBef>
                <a:spcPts val="3840"/>
              </a:spcBef>
              <a:spcAft>
                <a:spcPts val="3840"/>
              </a:spcAft>
              <a:buFont typeface="Wingdings" panose="05000000000000000000" pitchFamily="2" charset="2"/>
              <a:buChar char="ü"/>
            </a:pPr>
            <a:r>
              <a:rPr lang="en-US" dirty="0"/>
              <a:t>Takes pressure off electric grid and generation during extreme cold</a:t>
            </a:r>
          </a:p>
          <a:p>
            <a:pPr>
              <a:lnSpc>
                <a:spcPct val="100000"/>
              </a:lnSpc>
              <a:spcBef>
                <a:spcPts val="3840"/>
              </a:spcBef>
              <a:spcAft>
                <a:spcPts val="3840"/>
              </a:spcAft>
              <a:buFont typeface="Wingdings" panose="05000000000000000000" pitchFamily="2" charset="2"/>
              <a:buChar char="ü"/>
            </a:pPr>
            <a:r>
              <a:rPr lang="en-US" dirty="0"/>
              <a:t>Helps accelerate path to future clean-molecules in pipeline network</a:t>
            </a:r>
          </a:p>
        </p:txBody>
      </p:sp>
      <p:sp>
        <p:nvSpPr>
          <p:cNvPr id="4" name="Slide Number Placeholder 3">
            <a:extLst>
              <a:ext uri="{FF2B5EF4-FFF2-40B4-BE49-F238E27FC236}">
                <a16:creationId xmlns:a16="http://schemas.microsoft.com/office/drawing/2014/main" id="{2EC56066-6C21-61A7-38BB-988F3E06AE34}"/>
              </a:ext>
            </a:extLst>
          </p:cNvPr>
          <p:cNvSpPr>
            <a:spLocks noGrp="1"/>
          </p:cNvSpPr>
          <p:nvPr>
            <p:ph type="sldNum" sz="quarter" idx="15"/>
          </p:nvPr>
        </p:nvSpPr>
        <p:spPr/>
        <p:txBody>
          <a:bodyPr/>
          <a:lstStyle/>
          <a:p>
            <a:pPr defTabSz="2926080"/>
            <a:fld id="{7CC41F94-DB9E-41FE-8C91-009968630FE3}" type="slidenum">
              <a:rPr lang="en-US">
                <a:solidFill>
                  <a:srgbClr val="FFFFFF"/>
                </a:solidFill>
              </a:rPr>
              <a:pPr defTabSz="2926080"/>
              <a:t>52</a:t>
            </a:fld>
            <a:endParaRPr lang="en-US" dirty="0">
              <a:solidFill>
                <a:srgbClr val="FFFFFF"/>
              </a:solidFill>
            </a:endParaRPr>
          </a:p>
        </p:txBody>
      </p:sp>
    </p:spTree>
    <p:extLst>
      <p:ext uri="{BB962C8B-B14F-4D97-AF65-F5344CB8AC3E}">
        <p14:creationId xmlns:p14="http://schemas.microsoft.com/office/powerpoint/2010/main" val="365311607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B669241-5483-FC8B-016C-CF5138EED62A}"/>
              </a:ext>
            </a:extLst>
          </p:cNvPr>
          <p:cNvSpPr>
            <a:spLocks noGrp="1"/>
          </p:cNvSpPr>
          <p:nvPr>
            <p:ph type="ctrTitle"/>
          </p:nvPr>
        </p:nvSpPr>
        <p:spPr>
          <a:xfrm>
            <a:off x="17366114" y="6526930"/>
            <a:ext cx="18999139" cy="8891741"/>
          </a:xfrm>
        </p:spPr>
        <p:txBody>
          <a:bodyPr>
            <a:normAutofit fontScale="90000"/>
          </a:bodyPr>
          <a:lstStyle/>
          <a:p>
            <a:r>
              <a:rPr lang="en-US" dirty="0"/>
              <a:t>THANK</a:t>
            </a:r>
            <a:br>
              <a:rPr lang="en-US" dirty="0"/>
            </a:br>
            <a:r>
              <a:rPr lang="en-US" dirty="0"/>
              <a:t>YOU!</a:t>
            </a:r>
            <a:br>
              <a:rPr lang="en-US" dirty="0"/>
            </a:br>
            <a:br>
              <a:rPr lang="en-US" dirty="0"/>
            </a:br>
            <a:r>
              <a:rPr lang="en-US" sz="15680" b="0" dirty="0"/>
              <a:t>(Questions?)</a:t>
            </a:r>
            <a:endParaRPr lang="en-US" b="0" dirty="0"/>
          </a:p>
        </p:txBody>
      </p:sp>
      <p:sp>
        <p:nvSpPr>
          <p:cNvPr id="4" name="Slide Number Placeholder 3">
            <a:extLst>
              <a:ext uri="{FF2B5EF4-FFF2-40B4-BE49-F238E27FC236}">
                <a16:creationId xmlns:a16="http://schemas.microsoft.com/office/drawing/2014/main" id="{771E2488-333D-8FE1-B93F-7C9B3C401E93}"/>
              </a:ext>
            </a:extLst>
          </p:cNvPr>
          <p:cNvSpPr>
            <a:spLocks noGrp="1"/>
          </p:cNvSpPr>
          <p:nvPr>
            <p:ph type="sldNum" sz="quarter" idx="4294967295"/>
          </p:nvPr>
        </p:nvSpPr>
        <p:spPr>
          <a:xfrm>
            <a:off x="0" y="20426683"/>
            <a:ext cx="2870202" cy="1168400"/>
          </a:xfrm>
          <a:prstGeom prst="rect">
            <a:avLst/>
          </a:prstGeom>
        </p:spPr>
        <p:txBody>
          <a:bodyPr/>
          <a:lstStyle/>
          <a:p>
            <a:pPr defTabSz="2926080"/>
            <a:fld id="{7CC41F94-DB9E-41FE-8C91-009968630FE3}" type="slidenum">
              <a:rPr lang="en-US" sz="5760">
                <a:solidFill>
                  <a:srgbClr val="333333"/>
                </a:solidFill>
                <a:latin typeface="Aptos" panose="02110004020202020204"/>
              </a:rPr>
              <a:pPr defTabSz="2926080"/>
              <a:t>53</a:t>
            </a:fld>
            <a:endParaRPr lang="en-US" sz="5760" dirty="0">
              <a:solidFill>
                <a:srgbClr val="333333"/>
              </a:solidFill>
              <a:latin typeface="Aptos" panose="02110004020202020204"/>
            </a:endParaRPr>
          </a:p>
        </p:txBody>
      </p:sp>
      <p:sp>
        <p:nvSpPr>
          <p:cNvPr id="6" name="TextBox 5">
            <a:extLst>
              <a:ext uri="{FF2B5EF4-FFF2-40B4-BE49-F238E27FC236}">
                <a16:creationId xmlns:a16="http://schemas.microsoft.com/office/drawing/2014/main" id="{28B95ED5-674B-55CD-5754-918A0BC4A17D}"/>
              </a:ext>
            </a:extLst>
          </p:cNvPr>
          <p:cNvSpPr txBox="1"/>
          <p:nvPr/>
        </p:nvSpPr>
        <p:spPr>
          <a:xfrm>
            <a:off x="2646354" y="16739056"/>
            <a:ext cx="9966190" cy="2357568"/>
          </a:xfrm>
          <a:prstGeom prst="rect">
            <a:avLst/>
          </a:prstGeom>
          <a:noFill/>
        </p:spPr>
        <p:txBody>
          <a:bodyPr wrap="none" rtlCol="0">
            <a:spAutoFit/>
          </a:bodyPr>
          <a:lstStyle/>
          <a:p>
            <a:pPr algn="ctr" defTabSz="2926080"/>
            <a:r>
              <a:rPr lang="en-US" sz="5120" b="1" dirty="0">
                <a:solidFill>
                  <a:srgbClr val="333333"/>
                </a:solidFill>
                <a:latin typeface="Bahnschrift Light" panose="020B0502040204020203" pitchFamily="34" charset="0"/>
              </a:rPr>
              <a:t>Scott Reed, CEM, CMVP, MBA</a:t>
            </a:r>
          </a:p>
          <a:p>
            <a:pPr algn="ctr" defTabSz="2926080"/>
            <a:r>
              <a:rPr lang="en-US" sz="5120" dirty="0">
                <a:solidFill>
                  <a:srgbClr val="333333"/>
                </a:solidFill>
                <a:latin typeface="Bahnschrift Light" panose="020B0502040204020203" pitchFamily="34" charset="0"/>
              </a:rPr>
              <a:t>VP Regulatory &amp; Business Affairs</a:t>
            </a:r>
          </a:p>
          <a:p>
            <a:pPr algn="ctr" defTabSz="2926080"/>
            <a:r>
              <a:rPr lang="en-US" sz="4480" dirty="0">
                <a:solidFill>
                  <a:srgbClr val="333333"/>
                </a:solidFill>
                <a:latin typeface="Bahnschrift Light" panose="020B0502040204020203" pitchFamily="34" charset="0"/>
              </a:rPr>
              <a:t>sreed@AnesiComfort.com</a:t>
            </a:r>
          </a:p>
        </p:txBody>
      </p:sp>
    </p:spTree>
    <p:extLst>
      <p:ext uri="{BB962C8B-B14F-4D97-AF65-F5344CB8AC3E}">
        <p14:creationId xmlns:p14="http://schemas.microsoft.com/office/powerpoint/2010/main" val="220263022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2_Office Theme">
  <a:themeElements>
    <a:clrScheme name="Custom 19">
      <a:dk1>
        <a:sysClr val="windowText" lastClr="000000"/>
      </a:dk1>
      <a:lt1>
        <a:sysClr val="window" lastClr="FFFFFF"/>
      </a:lt1>
      <a:dk2>
        <a:srgbClr val="6D6E71"/>
      </a:dk2>
      <a:lt2>
        <a:srgbClr val="C8C9CB"/>
      </a:lt2>
      <a:accent1>
        <a:srgbClr val="587E39"/>
      </a:accent1>
      <a:accent2>
        <a:srgbClr val="CE942F"/>
      </a:accent2>
      <a:accent3>
        <a:srgbClr val="39587E"/>
      </a:accent3>
      <a:accent4>
        <a:srgbClr val="7E3958"/>
      </a:accent4>
      <a:accent5>
        <a:srgbClr val="2B8895"/>
      </a:accent5>
      <a:accent6>
        <a:srgbClr val="808285"/>
      </a:accent6>
      <a:hlink>
        <a:srgbClr val="2C3F1C"/>
      </a:hlink>
      <a:folHlink>
        <a:srgbClr val="9A6F23"/>
      </a:folHlink>
    </a:clrScheme>
    <a:fontScheme name="Custom 11">
      <a:majorFont>
        <a:latin typeface="Microsoft YaHei"/>
        <a:ea typeface=""/>
        <a:cs typeface=""/>
      </a:majorFont>
      <a:minorFont>
        <a:latin typeface="MS Reference Sans Serif"/>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ln>
          <a:noFill/>
        </a:ln>
      </a:spPr>
      <a:bodyPr rtlCol="0" anchor="ctr"/>
      <a:lstStyle>
        <a:defPPr algn="ctr">
          <a:lnSpc>
            <a:spcPct val="90000"/>
          </a:lnSpc>
          <a:defRPr b="1" dirty="0"/>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tx1"/>
          </a:solidFill>
          <a:tailEnd type="triangl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nchor="ctr">
        <a:spAutoFit/>
      </a:bodyPr>
      <a:lstStyle>
        <a:defPPr algn="l">
          <a:lnSpc>
            <a:spcPct val="95000"/>
          </a:lnSpc>
          <a:spcBef>
            <a:spcPts val="600"/>
          </a:spcBef>
          <a:defRPr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Custom Design">
  <a:themeElements>
    <a:clrScheme name="SMTI colors">
      <a:dk1>
        <a:srgbClr val="333333"/>
      </a:dk1>
      <a:lt1>
        <a:srgbClr val="FFFFFF"/>
      </a:lt1>
      <a:dk2>
        <a:srgbClr val="33459C"/>
      </a:dk2>
      <a:lt2>
        <a:srgbClr val="50BBB7"/>
      </a:lt2>
      <a:accent1>
        <a:srgbClr val="3BB54A"/>
      </a:accent1>
      <a:accent2>
        <a:srgbClr val="39764A"/>
      </a:accent2>
      <a:accent3>
        <a:srgbClr val="8A8A8A"/>
      </a:accent3>
      <a:accent4>
        <a:srgbClr val="9C6F3B"/>
      </a:accent4>
      <a:accent5>
        <a:srgbClr val="E8E035"/>
      </a:accent5>
      <a:accent6>
        <a:srgbClr val="E8AB64"/>
      </a:accent6>
      <a:hlink>
        <a:srgbClr val="333333"/>
      </a:hlink>
      <a:folHlink>
        <a:srgbClr val="333333"/>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SMTI 2024">
  <a:themeElements>
    <a:clrScheme name="SMTI colors">
      <a:dk1>
        <a:srgbClr val="333333"/>
      </a:dk1>
      <a:lt1>
        <a:srgbClr val="FFFFFF"/>
      </a:lt1>
      <a:dk2>
        <a:srgbClr val="33459C"/>
      </a:dk2>
      <a:lt2>
        <a:srgbClr val="50BBB7"/>
      </a:lt2>
      <a:accent1>
        <a:srgbClr val="3BB54A"/>
      </a:accent1>
      <a:accent2>
        <a:srgbClr val="39764A"/>
      </a:accent2>
      <a:accent3>
        <a:srgbClr val="8A8A8A"/>
      </a:accent3>
      <a:accent4>
        <a:srgbClr val="9C6F3B"/>
      </a:accent4>
      <a:accent5>
        <a:srgbClr val="E8E035"/>
      </a:accent5>
      <a:accent6>
        <a:srgbClr val="E8AB64"/>
      </a:accent6>
      <a:hlink>
        <a:srgbClr val="333333"/>
      </a:hlink>
      <a:folHlink>
        <a:srgbClr val="333333"/>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MTI 2024" id="{B0B15FCE-F305-4A2F-B17F-895A2E6F4FAC}" vid="{354F2511-5D02-40D5-AD8A-B0962A34884A}"/>
    </a:ext>
  </a:extLst>
</a:theme>
</file>

<file path=ppt/theme/theme6.xml><?xml version="1.0" encoding="utf-8"?>
<a:theme xmlns:a="http://schemas.openxmlformats.org/drawingml/2006/main" name="3_Office Theme">
  <a:themeElements>
    <a:clrScheme name="Offic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1236</TotalTime>
  <Words>3427</Words>
  <Application>Microsoft Office PowerPoint</Application>
  <PresentationFormat>Custom</PresentationFormat>
  <Paragraphs>594</Paragraphs>
  <Slides>53</Slides>
  <Notes>44</Notes>
  <HiddenSlides>0</HiddenSlides>
  <MMClips>0</MMClips>
  <ScaleCrop>false</ScaleCrop>
  <HeadingPairs>
    <vt:vector size="6" baseType="variant">
      <vt:variant>
        <vt:lpstr>Fonts Used</vt:lpstr>
      </vt:variant>
      <vt:variant>
        <vt:i4>32</vt:i4>
      </vt:variant>
      <vt:variant>
        <vt:lpstr>Theme</vt:lpstr>
      </vt:variant>
      <vt:variant>
        <vt:i4>6</vt:i4>
      </vt:variant>
      <vt:variant>
        <vt:lpstr>Slide Titles</vt:lpstr>
      </vt:variant>
      <vt:variant>
        <vt:i4>53</vt:i4>
      </vt:variant>
    </vt:vector>
  </HeadingPairs>
  <TitlesOfParts>
    <vt:vector size="91" baseType="lpstr">
      <vt:lpstr>Gulim</vt:lpstr>
      <vt:lpstr>Aptos</vt:lpstr>
      <vt:lpstr>Aptos Display</vt:lpstr>
      <vt:lpstr>Aptos Narrow</vt:lpstr>
      <vt:lpstr>Arial</vt:lpstr>
      <vt:lpstr>Arial Narrow</vt:lpstr>
      <vt:lpstr>Bahnschrift</vt:lpstr>
      <vt:lpstr>Bahnschrift Light</vt:lpstr>
      <vt:lpstr>Bahnschrift SemiBold Condensed</vt:lpstr>
      <vt:lpstr>Bahnschrift SemiCondensed</vt:lpstr>
      <vt:lpstr>Bahnschrift SemiLight</vt:lpstr>
      <vt:lpstr>Calibri</vt:lpstr>
      <vt:lpstr>Calibri Light</vt:lpstr>
      <vt:lpstr>Century Gothic</vt:lpstr>
      <vt:lpstr>Figtree</vt:lpstr>
      <vt:lpstr>Figtree ExtraBold</vt:lpstr>
      <vt:lpstr>Lato Hairline</vt:lpstr>
      <vt:lpstr>Lato Light</vt:lpstr>
      <vt:lpstr>Liberation Sans</vt:lpstr>
      <vt:lpstr>Liberation Serif</vt:lpstr>
      <vt:lpstr>Montserrat</vt:lpstr>
      <vt:lpstr>Montserrat Light</vt:lpstr>
      <vt:lpstr>Montserrat Medium</vt:lpstr>
      <vt:lpstr>Montserrat SemiBold</vt:lpstr>
      <vt:lpstr>Montserrat Thin</vt:lpstr>
      <vt:lpstr>MS Reference Sans Serif</vt:lpstr>
      <vt:lpstr>Noto Sans Symbols</vt:lpstr>
      <vt:lpstr>Roboto</vt:lpstr>
      <vt:lpstr>Segoe UI</vt:lpstr>
      <vt:lpstr>Segoe UI Semibold</vt:lpstr>
      <vt:lpstr>Trebuchet MS</vt:lpstr>
      <vt:lpstr>Wingdings</vt:lpstr>
      <vt:lpstr>Office Theme</vt:lpstr>
      <vt:lpstr>1_Office Theme</vt:lpstr>
      <vt:lpstr>2_Office Theme</vt:lpstr>
      <vt:lpstr>Custom Design</vt:lpstr>
      <vt:lpstr>SMTI 2024</vt:lpstr>
      <vt:lpstr>3_Office Theme</vt:lpstr>
      <vt:lpstr>Concurrent Session Natural Gas Future Pathways</vt:lpstr>
      <vt:lpstr>Mapping Out the Transition: NPAs</vt:lpstr>
      <vt:lpstr>NPAs seek to minimize infrastructure investments on the Gas System</vt:lpstr>
      <vt:lpstr>Elements of an Effective Managed Transition Plan</vt:lpstr>
      <vt:lpstr>NPA Considerations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NECPUC Gas Heat Pump Slides</vt:lpstr>
      <vt:lpstr>What’s a Gas (Absorption) Heat Pump?</vt:lpstr>
      <vt:lpstr>Application:  Single-Family – Forced Air Heating</vt:lpstr>
      <vt:lpstr>Application:  Single-Family – Hydronic Heating</vt:lpstr>
      <vt:lpstr>Lowest Operating Costs Across the Northeast</vt:lpstr>
      <vt:lpstr>Lowest Carbon Emissions Across the Northeast</vt:lpstr>
      <vt:lpstr>A busy factory in Tennessee</vt:lpstr>
      <vt:lpstr>SUPPLEMENTAL SLIDES</vt:lpstr>
      <vt:lpstr>Stone Mountain Technologies, Inc.</vt:lpstr>
      <vt:lpstr>Capacity vs. Energy Efficiency</vt:lpstr>
      <vt:lpstr>Capacity vs. Energy Efficiency</vt:lpstr>
      <vt:lpstr>GAHPs Leverage Clean Molecules</vt:lpstr>
      <vt:lpstr>GAHP Benefits</vt:lpstr>
      <vt:lpstr>GAHPs:   No Backup Needed in Extreme Cold</vt:lpstr>
      <vt:lpstr>Two Initial Market Applications</vt:lpstr>
      <vt:lpstr>Anesi Products in Development</vt:lpstr>
      <vt:lpstr>Key Benefits of GAHPs</vt:lpstr>
      <vt:lpstr>THANK YOU!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SPONSORS</dc:title>
  <dc:creator>admin</dc:creator>
  <cp:lastModifiedBy>Twigg George</cp:lastModifiedBy>
  <cp:revision>91</cp:revision>
  <cp:lastPrinted>2021-10-13T14:34:46Z</cp:lastPrinted>
  <dcterms:created xsi:type="dcterms:W3CDTF">2015-05-29T17:28:20Z</dcterms:created>
  <dcterms:modified xsi:type="dcterms:W3CDTF">2025-05-19T16:10:53Z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14.0000</vt:lpwstr>
  </property>
  <property fmtid="{D5CDD505-2E9C-101B-9397-08002B2CF9AE}" pid="3" name="Company">
    <vt:lpwstr>NECPUC</vt:lpwstr>
  </property>
  <property fmtid="{D5CDD505-2E9C-101B-9397-08002B2CF9AE}" pid="4" name="HiddenSlides">
    <vt:r8>0</vt:r8>
  </property>
  <property fmtid="{D5CDD505-2E9C-101B-9397-08002B2CF9AE}" pid="5" name="HyperlinksChanged">
    <vt:bool>false</vt:bool>
  </property>
  <property fmtid="{D5CDD505-2E9C-101B-9397-08002B2CF9AE}" pid="6" name="LinksUpToDate">
    <vt:bool>false</vt:bool>
  </property>
  <property fmtid="{D5CDD505-2E9C-101B-9397-08002B2CF9AE}" pid="7" name="MMClips">
    <vt:r8>0</vt:r8>
  </property>
  <property fmtid="{D5CDD505-2E9C-101B-9397-08002B2CF9AE}" pid="8" name="Notes">
    <vt:r8>0</vt:r8>
  </property>
  <property fmtid="{D5CDD505-2E9C-101B-9397-08002B2CF9AE}" pid="9" name="PresentationFormat">
    <vt:lpwstr>On-screen Show (4:3)</vt:lpwstr>
  </property>
  <property fmtid="{D5CDD505-2E9C-101B-9397-08002B2CF9AE}" pid="10" name="ScaleCrop">
    <vt:bool>false</vt:bool>
  </property>
  <property fmtid="{D5CDD505-2E9C-101B-9397-08002B2CF9AE}" pid="11" name="ShareDoc">
    <vt:bool>false</vt:bool>
  </property>
  <property fmtid="{D5CDD505-2E9C-101B-9397-08002B2CF9AE}" pid="12" name="Slides">
    <vt:r8>1</vt:r8>
  </property>
</Properties>
</file>