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93" r:id="rId5"/>
  </p:sldMasterIdLst>
  <p:notesMasterIdLst>
    <p:notesMasterId r:id="rId11"/>
  </p:notesMasterIdLst>
  <p:sldIdLst>
    <p:sldId id="488" r:id="rId6"/>
    <p:sldId id="2147480435" r:id="rId7"/>
    <p:sldId id="2147480436" r:id="rId8"/>
    <p:sldId id="2147480434" r:id="rId9"/>
    <p:sldId id="21474803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3BB91C-535D-A8A4-CEA9-2E958970B370}" name="Mark Thompson" initials="MT" userId="S::Mark.Thompson2@us.nationalgrid.com::b91ff9b6-afb9-4288-879f-c982207495e1" providerId="AD"/>
  <p188:author id="{56D11D1F-E836-74BB-9C34-AA7EC1AD45BA}" name="Josh Tom" initials="JT" userId="S::Josh.Tom@us.nationalgrid.com::afc04d93-be3b-45ba-b7d3-84bf4220c66e" providerId="AD"/>
  <p188:author id="{1347A030-1BB1-3697-0BF1-EF3DA795F582}" name="Josh Brown" initials="JB" userId="S::Joshua.Brown4@us.nationalgrid.com::4a59c8e5-0aa6-4969-ada6-30e8e36eca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55A"/>
    <a:srgbClr val="2A2A2D"/>
    <a:srgbClr val="E7E7EE"/>
    <a:srgbClr val="CBC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10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B50B7-6FA7-4040-A901-76B2AE706D8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A30D3-79CD-46E3-8A8F-0C1E9DDD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1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A30D3-79CD-46E3-8A8F-0C1E9DDD55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3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A30D3-79CD-46E3-8A8F-0C1E9DDD55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3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A30D3-79CD-46E3-8A8F-0C1E9DDD55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9036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rt Placeholder 5"/>
          <p:cNvSpPr>
            <a:spLocks noGrp="1"/>
          </p:cNvSpPr>
          <p:nvPr>
            <p:ph type="chart" sz="quarter" idx="15" hasCustomPrompt="1"/>
          </p:nvPr>
        </p:nvSpPr>
        <p:spPr>
          <a:xfrm>
            <a:off x="431800" y="1416667"/>
            <a:ext cx="73914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F0A20-4521-4105-B244-E4D7D8DC4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4000" y="1416667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F3D2E9-D3DF-4073-8942-F51EDC9F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B8E8D2DA-923C-46FD-AE23-D8997A885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4C5F39-EE55-4150-AE38-A7A999F3BA25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5" name="Guidance note">
              <a:extLst>
                <a:ext uri="{FF2B5EF4-FFF2-40B4-BE49-F238E27FC236}">
                  <a16:creationId xmlns:a16="http://schemas.microsoft.com/office/drawing/2014/main" id="{025D7FB3-CF69-4E08-8922-003EB4E3975F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8045C4-A569-4BC0-A2C6-680DA682611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0FD70A2C-539C-4A23-AF36-00B08ACFA1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A36B5CC0-766A-45B5-97A8-7C56DFCFC8EE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" name="Guidance note">
            <a:extLst>
              <a:ext uri="{FF2B5EF4-FFF2-40B4-BE49-F238E27FC236}">
                <a16:creationId xmlns:a16="http://schemas.microsoft.com/office/drawing/2014/main" id="{9FC3F62A-60AD-47BF-8C6C-EA4FD3505A95}"/>
              </a:ext>
            </a:extLst>
          </p:cNvPr>
          <p:cNvSpPr/>
          <p:nvPr userDrawn="1"/>
        </p:nvSpPr>
        <p:spPr>
          <a:xfrm>
            <a:off x="12275233" y="289020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1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V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5B49068-D080-4ACE-BA89-F101FF74DD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000" y="1416667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230DD3F-5BD6-47DB-88DD-B17645228A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4000" y="1416667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5F1110-D46C-45FE-84D5-25150A01F2E3}"/>
              </a:ext>
            </a:extLst>
          </p:cNvPr>
          <p:cNvCxnSpPr>
            <a:cxnSpLocks/>
          </p:cNvCxnSpPr>
          <p:nvPr userDrawn="1"/>
        </p:nvCxnSpPr>
        <p:spPr>
          <a:xfrm>
            <a:off x="431800" y="2957420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544F918-5B29-4CA8-B698-287CEE5C612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1801" y="1416000"/>
            <a:ext cx="1325715" cy="144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926757-B24B-4CFA-A750-5FFEEEF69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3081529"/>
            <a:ext cx="3456517" cy="146719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867"/>
            </a:lvl1pPr>
            <a:lvl2pPr>
              <a:spcBef>
                <a:spcPts val="0"/>
              </a:spcBef>
              <a:spcAft>
                <a:spcPts val="267"/>
              </a:spcAft>
              <a:defRPr sz="18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6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41570-0A8C-4A6D-9F75-3FF3D833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65364470-3814-46DA-81B6-9B6ABEDC8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9C2C4D-4ACC-4F73-A4B9-04807E3ACA87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9" name="Guidance note">
              <a:extLst>
                <a:ext uri="{FF2B5EF4-FFF2-40B4-BE49-F238E27FC236}">
                  <a16:creationId xmlns:a16="http://schemas.microsoft.com/office/drawing/2014/main" id="{E9DBA4A0-469B-42D9-A384-66D0F7F5CF1C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513AB0-B464-432C-96F6-C01AE1AD896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69D17DA6-BCD4-4046-9D31-CF5D43390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8B82DBD2-6FB6-4465-9E2D-6DA528C0AEC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Round Diagonal Corner Rectangle 4">
            <a:extLst>
              <a:ext uri="{FF2B5EF4-FFF2-40B4-BE49-F238E27FC236}">
                <a16:creationId xmlns:a16="http://schemas.microsoft.com/office/drawing/2014/main" id="{CCFF34D1-F27E-4737-B8CF-F9385F2D624E}"/>
              </a:ext>
            </a:extLst>
          </p:cNvPr>
          <p:cNvSpPr/>
          <p:nvPr userDrawn="1"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19399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V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B2B09D-D81C-4260-912F-CB531B07FB99}"/>
              </a:ext>
            </a:extLst>
          </p:cNvPr>
          <p:cNvCxnSpPr>
            <a:cxnSpLocks/>
          </p:cNvCxnSpPr>
          <p:nvPr userDrawn="1"/>
        </p:nvCxnSpPr>
        <p:spPr>
          <a:xfrm>
            <a:off x="431800" y="2748472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A143F75-F1B4-412B-A3E2-850CC3D2A5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2872581"/>
            <a:ext cx="3456517" cy="184666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/>
            </a:lvl1pPr>
            <a:lvl2pPr>
              <a:spcBef>
                <a:spcPts val="800"/>
              </a:spcBef>
              <a:spcAft>
                <a:spcPts val="0"/>
              </a:spcAft>
              <a:defRPr sz="1867"/>
            </a:lvl2pPr>
            <a:lvl3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867"/>
            </a:lvl3pPr>
            <a:lvl4pPr marL="284913" indent="-279958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67"/>
            </a:lvl4pPr>
            <a:lvl5pPr marL="559914" indent="-279958">
              <a:spcBef>
                <a:spcPts val="800"/>
              </a:spcBef>
              <a:spcAft>
                <a:spcPts val="0"/>
              </a:spcAft>
              <a:defRPr sz="18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988D91BD-83E2-4D8E-A9D9-FB230B58F4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1802" y="1416001"/>
            <a:ext cx="1119716" cy="12170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82E8DE-D700-4FDB-B492-FBBE73708601}"/>
              </a:ext>
            </a:extLst>
          </p:cNvPr>
          <p:cNvCxnSpPr>
            <a:cxnSpLocks/>
          </p:cNvCxnSpPr>
          <p:nvPr userDrawn="1"/>
        </p:nvCxnSpPr>
        <p:spPr>
          <a:xfrm>
            <a:off x="4368800" y="2748472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797DDDD-D10E-4826-9799-F77851FA3A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68800" y="2872581"/>
            <a:ext cx="3456517" cy="184666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/>
            </a:lvl1pPr>
            <a:lvl2pPr>
              <a:spcBef>
                <a:spcPts val="800"/>
              </a:spcBef>
              <a:spcAft>
                <a:spcPts val="0"/>
              </a:spcAft>
              <a:defRPr sz="1867"/>
            </a:lvl2pPr>
            <a:lvl3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867"/>
            </a:lvl3pPr>
            <a:lvl4pPr marL="284913" indent="-279958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67"/>
            </a:lvl4pPr>
            <a:lvl5pPr marL="559914" indent="-279958">
              <a:spcBef>
                <a:spcPts val="800"/>
              </a:spcBef>
              <a:spcAft>
                <a:spcPts val="0"/>
              </a:spcAft>
              <a:defRPr sz="18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BE7E812B-C0C2-4E15-A5E1-88C87117715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368802" y="1416001"/>
            <a:ext cx="1119716" cy="12170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E4984C-A870-48D7-A38E-4D226B28CF21}"/>
              </a:ext>
            </a:extLst>
          </p:cNvPr>
          <p:cNvCxnSpPr>
            <a:cxnSpLocks/>
          </p:cNvCxnSpPr>
          <p:nvPr userDrawn="1"/>
        </p:nvCxnSpPr>
        <p:spPr>
          <a:xfrm>
            <a:off x="8303683" y="2748472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D3ACC50D-43D4-45A0-975F-9B408E6BD14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03683" y="2872581"/>
            <a:ext cx="3456517" cy="184666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/>
            </a:lvl1pPr>
            <a:lvl2pPr>
              <a:spcBef>
                <a:spcPts val="800"/>
              </a:spcBef>
              <a:spcAft>
                <a:spcPts val="0"/>
              </a:spcAft>
              <a:defRPr sz="1867"/>
            </a:lvl2pPr>
            <a:lvl3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867"/>
            </a:lvl3pPr>
            <a:lvl4pPr marL="284913" indent="-279958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67"/>
            </a:lvl4pPr>
            <a:lvl5pPr marL="559914" indent="-279958">
              <a:spcBef>
                <a:spcPts val="800"/>
              </a:spcBef>
              <a:spcAft>
                <a:spcPts val="0"/>
              </a:spcAft>
              <a:defRPr sz="18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B3C3C8F3-419D-4EF9-BB29-AE7F1F1732D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03685" y="1416001"/>
            <a:ext cx="1119716" cy="12170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B4D65-DB5D-4395-AECD-E4A4DD1D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D674DDD-BACE-4633-A51D-B34FB33EEC8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38300" y="1416001"/>
            <a:ext cx="2250019" cy="138518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467"/>
            </a:lvl1pPr>
            <a:lvl2pPr>
              <a:spcBef>
                <a:spcPts val="0"/>
              </a:spcBef>
              <a:spcAft>
                <a:spcPts val="267"/>
              </a:spcAft>
              <a:defRPr sz="14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01DDDCC-04BF-4981-893E-E22AFEDF5AC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75300" y="1416001"/>
            <a:ext cx="2250019" cy="138518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467"/>
            </a:lvl1pPr>
            <a:lvl2pPr>
              <a:spcBef>
                <a:spcPts val="0"/>
              </a:spcBef>
              <a:spcAft>
                <a:spcPts val="267"/>
              </a:spcAft>
              <a:defRPr sz="14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15142A3-375C-45DF-AF42-2245E24CD4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12300" y="1416001"/>
            <a:ext cx="2250019" cy="138518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467"/>
            </a:lvl1pPr>
            <a:lvl2pPr>
              <a:spcBef>
                <a:spcPts val="0"/>
              </a:spcBef>
              <a:spcAft>
                <a:spcPts val="267"/>
              </a:spcAft>
              <a:defRPr sz="14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45A0E1D1-8595-4E45-A401-A475018540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15125D-7568-4091-BEEB-35B82C7A282E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44" name="Guidance note">
              <a:extLst>
                <a:ext uri="{FF2B5EF4-FFF2-40B4-BE49-F238E27FC236}">
                  <a16:creationId xmlns:a16="http://schemas.microsoft.com/office/drawing/2014/main" id="{05DADCA8-9F14-4D3E-AEA6-3968A4B99D52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567F3E-A867-493E-9CDF-6C283ED69F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46" name="Picture 3">
                <a:extLst>
                  <a:ext uri="{FF2B5EF4-FFF2-40B4-BE49-F238E27FC236}">
                    <a16:creationId xmlns:a16="http://schemas.microsoft.com/office/drawing/2014/main" id="{EF71D8E4-9AAD-42D4-BB7D-BD4FF105C4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0">
                <a:extLst>
                  <a:ext uri="{FF2B5EF4-FFF2-40B4-BE49-F238E27FC236}">
                    <a16:creationId xmlns:a16="http://schemas.microsoft.com/office/drawing/2014/main" id="{F43BCCBD-E91E-4385-9D1C-933F4A1EFF49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Round Diagonal Corner Rectangle 4">
            <a:extLst>
              <a:ext uri="{FF2B5EF4-FFF2-40B4-BE49-F238E27FC236}">
                <a16:creationId xmlns:a16="http://schemas.microsoft.com/office/drawing/2014/main" id="{DCC9EC93-F46B-4A7B-8A65-57D85F810085}"/>
              </a:ext>
            </a:extLst>
          </p:cNvPr>
          <p:cNvSpPr/>
          <p:nvPr userDrawn="1"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652737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984479-1823-4BDB-AAA8-6F7D67888FD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88815" y="1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BD2EEFA-8252-4979-8B48-D13EEB8A4E1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A49F27C-7E3B-4D20-B431-E1FC318DDF6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 userDrawn="1"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7814648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984479-1823-4BDB-AAA8-6F7D67888FD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88815" y="1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BD2EEFA-8252-4979-8B48-D13EEB8A4E1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A49F27C-7E3B-4D20-B431-E1FC318DDF6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 userDrawn="1"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40132705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88815" y="1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71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442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88815" y="1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6" name="Round Diagonal Corner Rectangle 4">
            <a:extLst>
              <a:ext uri="{FF2B5EF4-FFF2-40B4-BE49-F238E27FC236}">
                <a16:creationId xmlns:a16="http://schemas.microsoft.com/office/drawing/2014/main" id="{A8CD0164-38F9-45E8-BBCE-ACF9D4084AC5}"/>
              </a:ext>
            </a:extLst>
          </p:cNvPr>
          <p:cNvSpPr/>
          <p:nvPr userDrawn="1"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5BF049-76A9-444A-BE2F-250E57294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71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3345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88815" y="1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172" y="340801"/>
            <a:ext cx="2063109" cy="61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9732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88815" y="1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7EF46B65-58C7-4BF4-B402-D21DCC45562C}"/>
              </a:ext>
            </a:extLst>
          </p:cNvPr>
          <p:cNvSpPr/>
          <p:nvPr userDrawn="1"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769A89-F694-4BC2-B8EA-1E2093D69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71" y="277364"/>
            <a:ext cx="1537609" cy="68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5779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2C8DA23-E484-4D16-8C50-77D951B51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8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5C1225E-7A2B-4204-8951-1CD60FF30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68417C5-1CE5-43E5-9448-0B5FEF92AE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1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72A00B0-5109-4795-B6DD-671C71DA144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4132615" y="-12668"/>
            <a:ext cx="8074880" cy="6877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7" name="Round Diagonal Corner Rectangle 4">
            <a:extLst>
              <a:ext uri="{FF2B5EF4-FFF2-40B4-BE49-F238E27FC236}">
                <a16:creationId xmlns:a16="http://schemas.microsoft.com/office/drawing/2014/main" id="{231B8D91-3113-4251-BBA5-C25AE54B04E5}"/>
              </a:ext>
            </a:extLst>
          </p:cNvPr>
          <p:cNvSpPr/>
          <p:nvPr userDrawn="1"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813236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3685" y="1416051"/>
            <a:ext cx="343619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7"/>
            <a:ext cx="3456319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8800" y="1416667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155585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8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1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4132615" y="-12668"/>
            <a:ext cx="8074880" cy="6877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499534-3473-4E22-AB07-600AA3C32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71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287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8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1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4132615" y="-12668"/>
            <a:ext cx="8074880" cy="6877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9" name="Round Diagonal Corner Rectangle 4">
            <a:extLst>
              <a:ext uri="{FF2B5EF4-FFF2-40B4-BE49-F238E27FC236}">
                <a16:creationId xmlns:a16="http://schemas.microsoft.com/office/drawing/2014/main" id="{DE53115C-105A-4CE7-BEF2-2D7D7A9604F8}"/>
              </a:ext>
            </a:extLst>
          </p:cNvPr>
          <p:cNvSpPr/>
          <p:nvPr userDrawn="1"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A4C1D0B-5407-4DAA-8724-B6778E12A9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71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9787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8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1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4132615" y="-12668"/>
            <a:ext cx="8074880" cy="6877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172" y="340801"/>
            <a:ext cx="2063109" cy="61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083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340861" y="6371168"/>
            <a:ext cx="851140" cy="486833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800" smtClean="0"/>
              <a:pPr/>
              <a:t>‹#›</a:t>
            </a:fld>
            <a:endParaRPr lang="en-GB" sz="8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806700" y="2735713"/>
            <a:ext cx="6578600" cy="1386576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184395764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74" y="1411820"/>
            <a:ext cx="11331253" cy="2503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46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271FF-8B1C-DD30-22E6-A73600563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51028-D22D-7912-B5A4-A084957B2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1D615-7DDE-3700-8EA9-7D7B497F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4DEF-BEF5-45DA-AB6E-FF7FA73EDA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BC754-C95D-EF07-F991-D376AE7F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8C00F-3C30-1B4D-8D6B-C9A9C319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6BA-6A83-460D-A9A4-3145FB21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10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7155-6073-BFCC-AB3B-192ED448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5A901-94AD-34A7-9DF1-7B97BD23F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02954-EDFD-FFCA-FF24-0AC6E6ED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4DEF-BEF5-45DA-AB6E-FF7FA73EDA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C4696-F33E-0E3A-DD66-CC0C481A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5ABD0-758B-DAF3-6583-3B80FC558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6BA-6A83-460D-A9A4-3145FB21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42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77DE-8B61-8FFD-567F-699010C2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3505C-33B9-EF84-AEDB-F3F0424EC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FB9E6-5D75-B871-A7E3-689DB06AC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4DEF-BEF5-45DA-AB6E-FF7FA73EDA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3B508-3CA5-D908-143F-C07B9C95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89C45-23DF-ADAB-40D7-5E8ECE7C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6BA-6A83-460D-A9A4-3145FB21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9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8CB6-81EC-36F1-B0C3-B9A4FEB0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84FA-B8A5-DDC2-489D-E870CA846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0F138-A1F4-1329-AD06-BB3BF989F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0C7C6-9405-593A-9CFB-69C18CE5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4DEF-BEF5-45DA-AB6E-FF7FA73EDA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CAB2F-C068-F33B-2CE7-FA06C176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E8DF-70FF-23EA-8B29-7707B0E7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6BA-6A83-460D-A9A4-3145FB21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31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8D8A-F2C5-3B8C-7845-C9FFD01A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FC263-B81F-0971-FDC7-4894D452B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5425C-E4C5-17D6-96F2-CAB996615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86956-C248-3CCC-E7E9-222D43D11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6CDA6-81B6-FA51-F5AD-63FE2D63C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4A13C4-CEEC-1E14-A4AB-D89B51708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4DEF-BEF5-45DA-AB6E-FF7FA73EDA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C69D3-1A20-40E0-ADE8-5B2B3991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820F98-5121-C133-41AF-1BABEEB8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6BA-6A83-460D-A9A4-3145FB21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1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7"/>
            <a:ext cx="3456319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800" y="1416667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5281" y="1416667"/>
            <a:ext cx="3456000" cy="2092880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401A2-6451-4E45-96E0-C555AE38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1993E21-89C4-43F1-B0DA-3D71670B0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C9A99-CBD6-4BA5-A71D-10F2DFE9CFA1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6ADE5D12-11A2-4CCE-81CB-203511BF5C3F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81217D-4EA5-40B0-9EA6-FAD35195E17C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464DB892-B193-4994-87A1-F3005D1BE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id="{4CE544B9-8DF2-4C6C-B878-A4384379E280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8045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2CE21-40E5-5399-6579-FCED032E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89953-789C-A119-AC42-8FAF50CD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4DEF-BEF5-45DA-AB6E-FF7FA73EDA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7E9FE-1854-6C7B-8704-B4AEB508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664B9-13B5-D400-CCAF-4C50C3B3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6BA-6A83-460D-A9A4-3145FB21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11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27540-8902-E6A9-0B3A-F7987DE02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4DEF-BEF5-45DA-AB6E-FF7FA73EDA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5DD21-BF01-48CF-050B-CF113CBDF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FE0F4-45A9-A0EF-127B-A9B12160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6BA-6A83-460D-A9A4-3145FB21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8E6D-83CC-63AE-F2EA-C9111CE30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9E9B1-B2B3-03FF-5399-F7AB1A35B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947F6-CB0C-F736-B012-5897C8BF8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5CF00-2617-D66F-06B3-BC9B015D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4DEF-BEF5-45DA-AB6E-FF7FA73EDA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45232-C7E0-1BD7-D7B4-8882DBCC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83E20-3813-6008-ECE6-8B9195ED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6BA-6A83-460D-A9A4-3145FB21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93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4EC2-79CD-BFB9-7F0F-AA3482D8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7A865-360F-4621-60DF-BBB2FA590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813FD-B361-9DE3-7188-D02D8DCDD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0FEC8-8497-6BD6-6BB4-868343E3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4DEF-BEF5-45DA-AB6E-FF7FA73EDA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20DF7-AE5A-6495-B65E-7D61875D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1E38E-8AF0-20D2-428F-78B2913C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6BA-6A83-460D-A9A4-3145FB21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21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842F-99C6-355A-6148-B3E86248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5F1AD-30AE-CACF-1363-12E78B5EC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C479E-D7B6-D93C-7D96-E4A418B49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4DEF-BEF5-45DA-AB6E-FF7FA73EDA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2D338-7A12-C2B7-0921-3E0A9CEBE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FBDA0-E1E7-BFE2-AC60-47CE147D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6BA-6A83-460D-A9A4-3145FB21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D3D9E-C697-8A64-00E4-F437C304B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AC317-A613-4AB2-558F-BC1D2335B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AC8C3-5553-FCB3-BF67-8F74C625B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4DEF-BEF5-45DA-AB6E-FF7FA73EDA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49995-3B44-7F9D-19D2-0618C72A2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177EC-F1D8-EA3D-C783-52B905FCB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6BA-6A83-460D-A9A4-3145FB21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6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messag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7"/>
            <a:ext cx="3456000" cy="3552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8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2133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213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000" y="1416667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4000" y="1416667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6A342-D873-47FF-A0CB-ED762BAF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1F48095-532B-4817-BFFB-AF6AF6A81C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F101B0-C15C-4E8B-BCD8-94C6F9FA8B71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7" name="Guidance note">
              <a:extLst>
                <a:ext uri="{FF2B5EF4-FFF2-40B4-BE49-F238E27FC236}">
                  <a16:creationId xmlns:a16="http://schemas.microsoft.com/office/drawing/2014/main" id="{5019EF20-6B36-43C9-BDEB-3621A64EB545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21C0FE1-B9EF-4B93-932D-4FD8C477B3AE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9" name="Picture 3">
                <a:extLst>
                  <a:ext uri="{FF2B5EF4-FFF2-40B4-BE49-F238E27FC236}">
                    <a16:creationId xmlns:a16="http://schemas.microsoft.com/office/drawing/2014/main" id="{7C1D4B64-6112-4E50-93D6-4D6DF530D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20">
                <a:extLst>
                  <a:ext uri="{FF2B5EF4-FFF2-40B4-BE49-F238E27FC236}">
                    <a16:creationId xmlns:a16="http://schemas.microsoft.com/office/drawing/2014/main" id="{4E55863B-5F7C-47FB-BB27-4E84CB7B252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2465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message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000" y="1416667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AFD44EC-D9DC-4A2D-91EF-9F07DE3F1C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999" y="1416667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6B893-85E5-4E35-9461-E7E97ADE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2177FB2-8BB7-4D7D-AD52-7C859E8DFE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4000" y="1416667"/>
            <a:ext cx="3456000" cy="3552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800"/>
              </a:spcAft>
              <a:defRPr sz="24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2133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213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C0BFDE7-E46E-4D15-A8FA-219C8CB4D4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F0B578-E378-46F0-A4C9-1552A629C76D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F2DEB423-320E-404F-8B3B-CCFAFB4B5554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3BE6250-E57A-419B-A962-5A85632A71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0" name="Picture 3">
                <a:extLst>
                  <a:ext uri="{FF2B5EF4-FFF2-40B4-BE49-F238E27FC236}">
                    <a16:creationId xmlns:a16="http://schemas.microsoft.com/office/drawing/2014/main" id="{3815D591-B560-4B71-ACE3-786F10B3ED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0">
                <a:extLst>
                  <a:ext uri="{FF2B5EF4-FFF2-40B4-BE49-F238E27FC236}">
                    <a16:creationId xmlns:a16="http://schemas.microsoft.com/office/drawing/2014/main" id="{D9C85BF9-7030-4B6C-A627-472B55A9DB3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7979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7"/>
            <a:ext cx="7392828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188648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3EBF3A2-2E7C-4F57-BC5D-3417991A9CB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304000" y="1416667"/>
            <a:ext cx="3456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845B65-2392-4819-94E4-E3EB31C4C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7"/>
            <a:ext cx="7392000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748E-1187-40E6-90FF-F8CB13BA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1060961F-7E65-4122-8275-120EE663A9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1AD628-1E99-41AE-A4DE-E8D47E3F2A00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6" name="Guidance note">
              <a:extLst>
                <a:ext uri="{FF2B5EF4-FFF2-40B4-BE49-F238E27FC236}">
                  <a16:creationId xmlns:a16="http://schemas.microsoft.com/office/drawing/2014/main" id="{C3AD16BC-865F-4730-B576-3924C11BBB5C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18825A-E661-4165-AFAF-DF026ACCBF7D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8" name="Picture 3">
                <a:extLst>
                  <a:ext uri="{FF2B5EF4-FFF2-40B4-BE49-F238E27FC236}">
                    <a16:creationId xmlns:a16="http://schemas.microsoft.com/office/drawing/2014/main" id="{D670EEFD-71A1-460B-93B0-010CABE4F6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0">
                <a:extLst>
                  <a:ext uri="{FF2B5EF4-FFF2-40B4-BE49-F238E27FC236}">
                    <a16:creationId xmlns:a16="http://schemas.microsoft.com/office/drawing/2014/main" id="{518490A9-DA83-4553-86AD-17100E2D20A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Guidance note">
            <a:extLst>
              <a:ext uri="{FF2B5EF4-FFF2-40B4-BE49-F238E27FC236}">
                <a16:creationId xmlns:a16="http://schemas.microsoft.com/office/drawing/2014/main" id="{00BC0673-5213-4DA3-BE67-C1DB97C4A10F}"/>
              </a:ext>
            </a:extLst>
          </p:cNvPr>
          <p:cNvSpPr/>
          <p:nvPr userDrawn="1"/>
        </p:nvSpPr>
        <p:spPr>
          <a:xfrm>
            <a:off x="12275233" y="289020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56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FC37DAF-12F7-4FE3-99E2-B1BC731C4C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7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EC6E2C5-7988-4109-B04E-4C5B434E0D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8000" y="1416667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hart Placeholder 5">
            <a:extLst>
              <a:ext uri="{FF2B5EF4-FFF2-40B4-BE49-F238E27FC236}">
                <a16:creationId xmlns:a16="http://schemas.microsoft.com/office/drawing/2014/main" id="{59BB4BB1-10D0-4A42-B2B1-1F058F0E599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304000" y="1416667"/>
            <a:ext cx="3456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03B18-A6C4-48D8-9A57-624954E4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03A40AB7-029F-4311-80FC-0AAAE2F69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78705A-DCC5-4C39-8BC7-0071FE0B6E9D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C6E2522F-9DAA-41D3-8636-CA2AD6DF26DE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F8CA62A-2C50-48E5-8954-5C3104C2B475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37ACEAC6-5EC9-49C5-A059-7A0DC1FCC3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13E90BA5-7852-4BC3-A7C6-1D57B4B4776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Guidance note">
            <a:extLst>
              <a:ext uri="{FF2B5EF4-FFF2-40B4-BE49-F238E27FC236}">
                <a16:creationId xmlns:a16="http://schemas.microsoft.com/office/drawing/2014/main" id="{395CA386-D2EE-45ED-B3EB-20DC32FFECC9}"/>
              </a:ext>
            </a:extLst>
          </p:cNvPr>
          <p:cNvSpPr/>
          <p:nvPr userDrawn="1"/>
        </p:nvSpPr>
        <p:spPr>
          <a:xfrm>
            <a:off x="12275233" y="289020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21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1800" y="1416667"/>
            <a:ext cx="11328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12275233" y="1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856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0373" y="356765"/>
            <a:ext cx="11329827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74" y="1411818"/>
            <a:ext cx="11331253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49250" y="6320502"/>
            <a:ext cx="7123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467" smtClean="0">
                <a:solidFill>
                  <a:schemeClr val="accent1"/>
                </a:solidFill>
              </a:rPr>
              <a:pPr/>
              <a:t>‹#›</a:t>
            </a:fld>
            <a:endParaRPr lang="en-GB" sz="1467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6451" y="6320502"/>
            <a:ext cx="959388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467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430374" y="6320501"/>
            <a:ext cx="12160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1318651" algn="l"/>
              </a:tabLst>
            </a:pPr>
            <a:r>
              <a:rPr lang="fr-FR" sz="1467" b="1"/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23309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90" r:id="rId24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14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28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43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57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4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133">
          <a:solidFill>
            <a:schemeClr val="tx1"/>
          </a:solidFill>
          <a:latin typeface="+mn-lt"/>
          <a:ea typeface="+mn-ea"/>
        </a:defRPr>
      </a:lvl2pPr>
      <a:lvl3pPr marL="359991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  <a:ea typeface="+mn-ea"/>
        </a:defRPr>
      </a:lvl3pPr>
      <a:lvl4pPr marL="719982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-"/>
        <a:defRPr sz="2133">
          <a:solidFill>
            <a:schemeClr val="tx1"/>
          </a:solidFill>
          <a:latin typeface="+mn-lt"/>
          <a:ea typeface="+mn-ea"/>
        </a:defRPr>
      </a:lvl4pPr>
      <a:lvl5pPr marL="1079973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◦"/>
        <a:defRPr sz="2133">
          <a:solidFill>
            <a:schemeClr val="tx1"/>
          </a:solidFill>
          <a:latin typeface="+mn-lt"/>
          <a:ea typeface="+mn-ea"/>
        </a:defRPr>
      </a:lvl5pPr>
      <a:lvl6pPr marL="0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rabicPeriod"/>
        <a:defRPr sz="2133">
          <a:solidFill>
            <a:schemeClr val="tx1"/>
          </a:solidFill>
          <a:latin typeface="+mn-lt"/>
          <a:ea typeface="+mn-ea"/>
        </a:defRPr>
      </a:lvl6pPr>
      <a:lvl7pPr marL="719982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lphaLcPeriod"/>
        <a:defRPr sz="2133">
          <a:solidFill>
            <a:schemeClr val="tx1"/>
          </a:solidFill>
          <a:latin typeface="+mn-lt"/>
          <a:ea typeface="+mn-ea"/>
        </a:defRPr>
      </a:lvl7pPr>
      <a:lvl8pPr marL="1079973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romanLcPeriod"/>
        <a:defRPr sz="2133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32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39994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479988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719982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239994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479988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719982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2767">
          <p15:clr>
            <a:srgbClr val="F26B43"/>
          </p15:clr>
        </p15:guide>
        <p15:guide id="4" pos="5556">
          <p15:clr>
            <a:srgbClr val="F26B43"/>
          </p15:clr>
        </p15:guide>
        <p15:guide id="6" orient="horz" pos="2845">
          <p15:clr>
            <a:srgbClr val="F26B43"/>
          </p15:clr>
        </p15:guide>
        <p15:guide id="8" pos="204">
          <p15:clr>
            <a:srgbClr val="F26B43"/>
          </p15:clr>
        </p15:guide>
        <p15:guide id="13" pos="2993">
          <p15:clr>
            <a:srgbClr val="F26B43"/>
          </p15:clr>
        </p15:guide>
        <p15:guide id="14" orient="horz" pos="350">
          <p15:clr>
            <a:srgbClr val="F26B43"/>
          </p15:clr>
        </p15:guide>
        <p15:guide id="15" orient="horz" pos="667">
          <p15:clr>
            <a:srgbClr val="F26B43"/>
          </p15:clr>
        </p15:guide>
        <p15:guide id="16" pos="2064">
          <p15:clr>
            <a:srgbClr val="F26B43"/>
          </p15:clr>
        </p15:guide>
        <p15:guide id="17" pos="3923">
          <p15:clr>
            <a:srgbClr val="F26B43"/>
          </p15:clr>
        </p15:guide>
        <p15:guide id="18" pos="3696">
          <p15:clr>
            <a:srgbClr val="F26B43"/>
          </p15:clr>
        </p15:guide>
        <p15:guide id="19" pos="183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9F3322-F2B3-A596-4041-4DC9702D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62705-A747-270D-EF4F-02D7DE3A9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57CE3-C3C0-5E98-147B-2FFC29145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14DEF-BEF5-45DA-AB6E-FF7FA73EDA5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5F5FE-2BE3-D176-B561-B7B6B8067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52798-603C-B31E-6941-AC986CE7F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66BA-6A83-460D-A9A4-3145FB21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4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ridus.com/ma-home/energy-saving-programs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nationalgridus.com/electric-vehicle-hub/Programs/Massachusetts/Off-Peak-Charging-Progra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nationalgridus.com/MA-Home/Energy-Saving-Programs/ConnectedSolutions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EB25BD6-3097-4AEA-90FF-354DD2ADE6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965" r="31318"/>
          <a:stretch/>
        </p:blipFill>
        <p:spPr bwMode="gray">
          <a:xfrm>
            <a:off x="6461380" y="2468831"/>
            <a:ext cx="1920000" cy="1920000"/>
          </a:xfrm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D11F48BE-96B2-4B10-82E2-0149C7A9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 dirty="0"/>
              <a:t>NECPUC Symposium</a:t>
            </a:r>
            <a:br>
              <a:rPr lang="en-US" sz="4250" dirty="0"/>
            </a:br>
            <a:br>
              <a:rPr lang="en-US" sz="4250" dirty="0"/>
            </a:br>
            <a:r>
              <a:rPr lang="en-US" sz="2800" b="0" i="1" dirty="0"/>
              <a:t>Demand-side considerations</a:t>
            </a:r>
            <a:endParaRPr lang="en-GB" b="0" i="1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D606F69-44F1-45F4-B0E8-B3ECBFA14A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261" y="4867986"/>
            <a:ext cx="5378452" cy="328231"/>
          </a:xfrm>
        </p:spPr>
        <p:txBody>
          <a:bodyPr/>
          <a:lstStyle/>
          <a:p>
            <a:pPr lvl="1"/>
            <a:r>
              <a:rPr lang="en-US" sz="2100" i="1" dirty="0"/>
              <a:t>May 21, 2024</a:t>
            </a:r>
            <a:endParaRPr lang="en-US" sz="2100" i="1" dirty="0">
              <a:cs typeface="Arial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12644" r="-218" b="21151"/>
          <a:stretch/>
        </p:blipFill>
        <p:spPr>
          <a:xfrm>
            <a:off x="3039545" y="3542617"/>
            <a:ext cx="6614400" cy="3307200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20514" r="-297" b="4797"/>
          <a:stretch/>
        </p:blipFill>
        <p:spPr/>
      </p:pic>
    </p:spTree>
    <p:extLst>
      <p:ext uri="{BB962C8B-B14F-4D97-AF65-F5344CB8AC3E}">
        <p14:creationId xmlns:p14="http://schemas.microsoft.com/office/powerpoint/2010/main" val="340987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9566-2CA3-7879-A7E1-C3990432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programs do we offer in MA </a:t>
            </a:r>
            <a:r>
              <a:rPr lang="en-US" sz="2800" dirty="0">
                <a:solidFill>
                  <a:schemeClr val="accent5"/>
                </a:solidFill>
              </a:rPr>
              <a:t>today</a:t>
            </a:r>
            <a:r>
              <a:rPr lang="en-US" sz="2800" dirty="0"/>
              <a:t> as demand-side resources to help mitigate peak load growth?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4ACAC53-68F0-01AE-5854-BCBBE16F5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25431"/>
              </p:ext>
            </p:extLst>
          </p:nvPr>
        </p:nvGraphicFramePr>
        <p:xfrm>
          <a:off x="430374" y="1369461"/>
          <a:ext cx="8660465" cy="463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838">
                  <a:extLst>
                    <a:ext uri="{9D8B030D-6E8A-4147-A177-3AD203B41FA5}">
                      <a16:colId xmlns:a16="http://schemas.microsoft.com/office/drawing/2014/main" val="156348996"/>
                    </a:ext>
                  </a:extLst>
                </a:gridCol>
                <a:gridCol w="4627536">
                  <a:extLst>
                    <a:ext uri="{9D8B030D-6E8A-4147-A177-3AD203B41FA5}">
                      <a16:colId xmlns:a16="http://schemas.microsoft.com/office/drawing/2014/main" val="4216241131"/>
                    </a:ext>
                  </a:extLst>
                </a:gridCol>
                <a:gridCol w="2571091">
                  <a:extLst>
                    <a:ext uri="{9D8B030D-6E8A-4147-A177-3AD203B41FA5}">
                      <a16:colId xmlns:a16="http://schemas.microsoft.com/office/drawing/2014/main" val="3190870981"/>
                    </a:ext>
                  </a:extLst>
                </a:gridCol>
              </a:tblGrid>
              <a:tr h="472132"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405936"/>
                  </a:ext>
                </a:extLst>
              </a:tr>
              <a:tr h="94426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Energy Efficiency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Incentives to customers to install measures that improve the energy efficiency of their homes or businesses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3"/>
                        </a:rPr>
                        <a:t>NG MA Energy Efficiency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361499"/>
                  </a:ext>
                </a:extLst>
              </a:tr>
              <a:tr h="94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EV Managed Charging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Enrollment incentive and rebates to customers for charging during off-peak hours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4"/>
                        </a:rPr>
                        <a:t>EV Managed Charging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578533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C51F53F-2B14-87D0-1EED-19F88EDDD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970" y="4044534"/>
            <a:ext cx="2097604" cy="2087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5D6DE5-E6DE-1B37-1EAF-289622F746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660" y="2584233"/>
            <a:ext cx="2562225" cy="1343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6715BE-FF79-3632-D0BF-579C33D3D2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4373" y="1885932"/>
            <a:ext cx="18288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4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9566-2CA3-7879-A7E1-C3990432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programs do we offer in MA </a:t>
            </a:r>
            <a:r>
              <a:rPr lang="en-US" sz="2800" dirty="0">
                <a:solidFill>
                  <a:schemeClr val="accent5"/>
                </a:solidFill>
              </a:rPr>
              <a:t>today</a:t>
            </a:r>
            <a:r>
              <a:rPr lang="en-US" sz="2800" dirty="0"/>
              <a:t> as demand-side resources to help mitigate peak load growth?</a:t>
            </a:r>
          </a:p>
        </p:txBody>
      </p:sp>
      <p:pic>
        <p:nvPicPr>
          <p:cNvPr id="3" name="Picture 2" descr="Image result for wifi thermostats">
            <a:extLst>
              <a:ext uri="{FF2B5EF4-FFF2-40B4-BE49-F238E27FC236}">
                <a16:creationId xmlns:a16="http://schemas.microsoft.com/office/drawing/2014/main" id="{EE181723-3CA7-0D85-6DB3-37C37133C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22" y="2926245"/>
            <a:ext cx="2803509" cy="83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Placeholder 5" descr="A group of boxes on a wall&#10;&#10;Description automatically generated">
            <a:extLst>
              <a:ext uri="{FF2B5EF4-FFF2-40B4-BE49-F238E27FC236}">
                <a16:creationId xmlns:a16="http://schemas.microsoft.com/office/drawing/2014/main" id="{0629D36B-5070-132C-67E6-82404063B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r="34113"/>
          <a:stretch>
            <a:fillRect/>
          </a:stretch>
        </p:blipFill>
        <p:spPr>
          <a:xfrm>
            <a:off x="8931349" y="1506703"/>
            <a:ext cx="2424255" cy="2114481"/>
          </a:xfrm>
          <a:prstGeom prst="rect">
            <a:avLst/>
          </a:prstGeom>
        </p:spPr>
      </p:pic>
      <p:pic>
        <p:nvPicPr>
          <p:cNvPr id="6" name="Picture 5" descr="Image result for utility scale energy storage">
            <a:extLst>
              <a:ext uri="{FF2B5EF4-FFF2-40B4-BE49-F238E27FC236}">
                <a16:creationId xmlns:a16="http://schemas.microsoft.com/office/drawing/2014/main" id="{E13AB536-CB3A-ED77-88BA-BD0870CBD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16"/>
          <a:stretch/>
        </p:blipFill>
        <p:spPr bwMode="auto">
          <a:xfrm>
            <a:off x="8818468" y="3957115"/>
            <a:ext cx="2803509" cy="18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88B6B9D-C574-65C1-2C48-3859C3F18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494216"/>
              </p:ext>
            </p:extLst>
          </p:nvPr>
        </p:nvGraphicFramePr>
        <p:xfrm>
          <a:off x="430373" y="1418441"/>
          <a:ext cx="8025409" cy="1498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95">
                  <a:extLst>
                    <a:ext uri="{9D8B030D-6E8A-4147-A177-3AD203B41FA5}">
                      <a16:colId xmlns:a16="http://schemas.microsoft.com/office/drawing/2014/main" val="156348996"/>
                    </a:ext>
                  </a:extLst>
                </a:gridCol>
                <a:gridCol w="4642882">
                  <a:extLst>
                    <a:ext uri="{9D8B030D-6E8A-4147-A177-3AD203B41FA5}">
                      <a16:colId xmlns:a16="http://schemas.microsoft.com/office/drawing/2014/main" val="4216241131"/>
                    </a:ext>
                  </a:extLst>
                </a:gridCol>
                <a:gridCol w="1839432">
                  <a:extLst>
                    <a:ext uri="{9D8B030D-6E8A-4147-A177-3AD203B41FA5}">
                      <a16:colId xmlns:a16="http://schemas.microsoft.com/office/drawing/2014/main" val="3190870981"/>
                    </a:ext>
                  </a:extLst>
                </a:gridCol>
              </a:tblGrid>
              <a:tr h="472132">
                <a:tc>
                  <a:txBody>
                    <a:bodyPr/>
                    <a:lstStyle/>
                    <a:p>
                      <a:r>
                        <a:rPr lang="en-US" sz="1200" dirty="0"/>
                        <a:t>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Summary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405936"/>
                  </a:ext>
                </a:extLst>
              </a:tr>
              <a:tr h="94426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Demand Response programs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/>
                        <a:t>Incentives to customers to reduce peak load (residential thermostats, batteries, C&amp;I technology-agnostic curtailment)</a:t>
                      </a:r>
                    </a:p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hlinkClick r:id="rId6"/>
                        </a:rPr>
                        <a:t>ConnectedSolutions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36149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7566F31-160F-1563-0E43-5B209AD38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420202"/>
              </p:ext>
            </p:extLst>
          </p:nvPr>
        </p:nvGraphicFramePr>
        <p:xfrm>
          <a:off x="430375" y="3798685"/>
          <a:ext cx="8025407" cy="2105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242">
                  <a:extLst>
                    <a:ext uri="{9D8B030D-6E8A-4147-A177-3AD203B41FA5}">
                      <a16:colId xmlns:a16="http://schemas.microsoft.com/office/drawing/2014/main" val="3476577930"/>
                    </a:ext>
                  </a:extLst>
                </a:gridCol>
                <a:gridCol w="1590242">
                  <a:extLst>
                    <a:ext uri="{9D8B030D-6E8A-4147-A177-3AD203B41FA5}">
                      <a16:colId xmlns:a16="http://schemas.microsoft.com/office/drawing/2014/main" val="2525606261"/>
                    </a:ext>
                  </a:extLst>
                </a:gridCol>
                <a:gridCol w="1628409">
                  <a:extLst>
                    <a:ext uri="{9D8B030D-6E8A-4147-A177-3AD203B41FA5}">
                      <a16:colId xmlns:a16="http://schemas.microsoft.com/office/drawing/2014/main" val="152661131"/>
                    </a:ext>
                  </a:extLst>
                </a:gridCol>
                <a:gridCol w="1645462">
                  <a:extLst>
                    <a:ext uri="{9D8B030D-6E8A-4147-A177-3AD203B41FA5}">
                      <a16:colId xmlns:a16="http://schemas.microsoft.com/office/drawing/2014/main" val="2141163959"/>
                    </a:ext>
                  </a:extLst>
                </a:gridCol>
                <a:gridCol w="1571052">
                  <a:extLst>
                    <a:ext uri="{9D8B030D-6E8A-4147-A177-3AD203B41FA5}">
                      <a16:colId xmlns:a16="http://schemas.microsoft.com/office/drawing/2014/main" val="3854264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Residential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Commercial &amp; Industrial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0704493"/>
                  </a:ext>
                </a:extLst>
              </a:tr>
              <a:tr h="527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Wi-Fi Thermostats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Batteries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Summer Targeted Dispatch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Daily Dispatch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0802291"/>
                  </a:ext>
                </a:extLst>
              </a:tr>
              <a:tr h="527156">
                <a:tc>
                  <a:txBody>
                    <a:bodyPr/>
                    <a:lstStyle/>
                    <a:p>
                      <a:r>
                        <a:rPr lang="en-US" sz="1200" dirty="0"/>
                        <a:t>Incentive Structure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$50 for signing up and $20/year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~$1,500/year depending on the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$35/kW – summer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$200/kW – summer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8909017"/>
                  </a:ext>
                </a:extLst>
              </a:tr>
              <a:tr h="66345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# of Events/Year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30-60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30-60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26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97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9566-2CA3-7879-A7E1-C3990432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can we “bend the curve” with demand-side resources to mitigate </a:t>
            </a:r>
            <a:r>
              <a:rPr lang="en-US" sz="2800" dirty="0">
                <a:solidFill>
                  <a:schemeClr val="accent5"/>
                </a:solidFill>
              </a:rPr>
              <a:t>future</a:t>
            </a:r>
            <a:r>
              <a:rPr lang="en-US" sz="2800" dirty="0"/>
              <a:t> winter peaking challenges?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DCF402-35F2-7E57-8D79-F19CAD666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72" y="1610201"/>
            <a:ext cx="11196946" cy="432939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1800" dirty="0"/>
              <a:t>Continuation of EE programs (e.g., weatherization) to permanently reduce peak load</a:t>
            </a:r>
          </a:p>
          <a:p>
            <a:pPr marL="457200" indent="-457200">
              <a:buAutoNum type="arabicParenR"/>
            </a:pPr>
            <a:r>
              <a:rPr lang="en-US" sz="1800" dirty="0"/>
              <a:t>Drive more adoption and program enrollment in resources that could support load flexibility for future winter peaks through:</a:t>
            </a:r>
          </a:p>
          <a:p>
            <a:pPr marL="817191" lvl="2" indent="-457200">
              <a:buFont typeface="+mj-lt"/>
              <a:buAutoNum type="alphaLcParenR"/>
            </a:pPr>
            <a:r>
              <a:rPr lang="en-US" sz="1600" dirty="0"/>
              <a:t>Continued growth of system-wide DR and EV managed charging programs </a:t>
            </a:r>
          </a:p>
          <a:p>
            <a:pPr marL="817191" lvl="2" indent="-457200">
              <a:buFont typeface="+mj-lt"/>
              <a:buAutoNum type="alphaLcParenR"/>
            </a:pPr>
            <a:r>
              <a:rPr lang="en-US" sz="1600" dirty="0"/>
              <a:t>Generac Grid Services DOE Grant project – provide 2K heat pumps, thermostats and batteries to income-eligible customers to mitigate peak demand during summer </a:t>
            </a:r>
            <a:r>
              <a:rPr lang="en-US" sz="1600" i="1" dirty="0"/>
              <a:t>and </a:t>
            </a:r>
            <a:r>
              <a:rPr lang="en-US" sz="1600" dirty="0"/>
              <a:t>future winter peaks (across MA w/ other utilities)</a:t>
            </a:r>
          </a:p>
          <a:p>
            <a:pPr marL="817191" lvl="2" indent="-457200">
              <a:buAutoNum type="alphaLcParenR"/>
            </a:pPr>
            <a:r>
              <a:rPr lang="en-US" sz="1600" dirty="0"/>
              <a:t>New local grid services / offerings to leverage customer and third-party DER flexibility to help address distribution grid constraints (proposed in National Grid’s Future Grid Plan)</a:t>
            </a:r>
          </a:p>
          <a:p>
            <a:pPr marL="457200" indent="-457200">
              <a:buFontTx/>
              <a:buAutoNum type="arabicParenR"/>
            </a:pPr>
            <a:r>
              <a:rPr lang="en-US" sz="1800" dirty="0"/>
              <a:t>Price signals via time-varying rates</a:t>
            </a:r>
          </a:p>
          <a:p>
            <a:pPr marL="457200" indent="-457200">
              <a:buAutoNum type="arabicParenR"/>
            </a:pPr>
            <a:r>
              <a:rPr lang="en-US" sz="1800" dirty="0"/>
              <a:t>Future cost-effective winter DR</a:t>
            </a:r>
          </a:p>
          <a:p>
            <a:pPr marL="457200" indent="-457200">
              <a:buAutoNum type="arabicParenR"/>
            </a:pPr>
            <a:r>
              <a:rPr lang="en-US" sz="1800" dirty="0"/>
              <a:t>Explore innovative technologies</a:t>
            </a:r>
          </a:p>
        </p:txBody>
      </p:sp>
    </p:spTree>
    <p:extLst>
      <p:ext uri="{BB962C8B-B14F-4D97-AF65-F5344CB8AC3E}">
        <p14:creationId xmlns:p14="http://schemas.microsoft.com/office/powerpoint/2010/main" val="152783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0196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S NG 2018 PPT Tempalte 16x9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0148C"/>
      </a:hlink>
      <a:folHlink>
        <a:srgbClr val="00148C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resentation1" id="{F23320CD-16AA-4AB1-9E80-9E49EBDE654E}" vid="{B2A63B16-134F-4AAF-AD68-13824AEA96B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237F9ED8A60F41B1C88C20CBD073A0" ma:contentTypeVersion="13" ma:contentTypeDescription="Create a new document." ma:contentTypeScope="" ma:versionID="9c7d79a87df4747cbeb2928b02fda0fd">
  <xsd:schema xmlns:xsd="http://www.w3.org/2001/XMLSchema" xmlns:xs="http://www.w3.org/2001/XMLSchema" xmlns:p="http://schemas.microsoft.com/office/2006/metadata/properties" xmlns:ns2="ff605f53-b785-48ab-86c7-c9f27317bc7c" xmlns:ns3="6c6d7874-8ed0-41bd-9f18-01aec2a2b78c" targetNamespace="http://schemas.microsoft.com/office/2006/metadata/properties" ma:root="true" ma:fieldsID="14c11df430879f8eeae118e430adc725" ns2:_="" ns3:_="">
    <xsd:import namespace="ff605f53-b785-48ab-86c7-c9f27317bc7c"/>
    <xsd:import namespace="6c6d7874-8ed0-41bd-9f18-01aec2a2b7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605f53-b785-48ab-86c7-c9f27317bc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571c05a-9bf0-4b0b-ad97-e13aed49ba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d7874-8ed0-41bd-9f18-01aec2a2b78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07b2ee0-e3c2-42b1-bdc3-044c2b247621}" ma:internalName="TaxCatchAll" ma:showField="CatchAllData" ma:web="6c6d7874-8ed0-41bd-9f18-01aec2a2b7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6d7874-8ed0-41bd-9f18-01aec2a2b78c" xsi:nil="true"/>
    <lcf76f155ced4ddcb4097134ff3c332f xmlns="ff605f53-b785-48ab-86c7-c9f27317bc7c">
      <Terms xmlns="http://schemas.microsoft.com/office/infopath/2007/PartnerControls"/>
    </lcf76f155ced4ddcb4097134ff3c332f>
    <SharedWithUsers xmlns="6c6d7874-8ed0-41bd-9f18-01aec2a2b78c">
      <UserInfo>
        <DisplayName>Carlos Nouel</DisplayName>
        <AccountId>22</AccountId>
        <AccountType/>
      </UserInfo>
      <UserInfo>
        <DisplayName>Nate Boyce</DisplayName>
        <AccountId>48</AccountId>
        <AccountType/>
      </UserInfo>
      <UserInfo>
        <DisplayName>Michael Mokey</DisplayName>
        <AccountId>50</AccountId>
        <AccountType/>
      </UserInfo>
      <UserInfo>
        <DisplayName>Tanya Moniz-Witten</DisplayName>
        <AccountId>115</AccountId>
        <AccountType/>
      </UserInfo>
      <UserInfo>
        <DisplayName>Josh Brown</DisplayName>
        <AccountId>13</AccountId>
        <AccountType/>
      </UserInfo>
      <UserInfo>
        <DisplayName>Matthew Barnett</DisplayName>
        <AccountId>119</AccountId>
        <AccountType/>
      </UserInfo>
      <UserInfo>
        <DisplayName>Josh Tom</DisplayName>
        <AccountId>18</AccountId>
        <AccountType/>
      </UserInfo>
      <UserInfo>
        <DisplayName>Kyle Bentley</DisplayName>
        <AccountId>258</AccountId>
        <AccountType/>
      </UserInfo>
      <UserInfo>
        <DisplayName>Mark Thompson</DisplayName>
        <AccountId>95</AccountId>
        <AccountType/>
      </UserInfo>
      <UserInfo>
        <DisplayName>Daniel Cammarata</DisplayName>
        <AccountId>267</AccountId>
        <AccountType/>
      </UserInfo>
      <UserInfo>
        <DisplayName>Natasha Deschene</DisplayName>
        <AccountId>268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53CFC1-1B51-4E15-AD54-64F646FBE66A}">
  <ds:schemaRefs>
    <ds:schemaRef ds:uri="6c6d7874-8ed0-41bd-9f18-01aec2a2b78c"/>
    <ds:schemaRef ds:uri="ff605f53-b785-48ab-86c7-c9f27317bc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04E14B8-B318-4E89-9E82-9D0CBCB9E6A7}">
  <ds:schemaRefs>
    <ds:schemaRef ds:uri="6c6d7874-8ed0-41bd-9f18-01aec2a2b78c"/>
    <ds:schemaRef ds:uri="ff605f53-b785-48ab-86c7-c9f27317bc7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E74C05-C7E1-4D84-B621-A119F8BFB2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310</Words>
  <Application>Microsoft Office PowerPoint</Application>
  <PresentationFormat>Widescreen</PresentationFormat>
  <Paragraphs>53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US NG 2018 PPT Tempalte 16x9</vt:lpstr>
      <vt:lpstr>Custom Design</vt:lpstr>
      <vt:lpstr>NECPUC Symposium  Demand-side considerations</vt:lpstr>
      <vt:lpstr>What programs do we offer in MA today as demand-side resources to help mitigate peak load growth?</vt:lpstr>
      <vt:lpstr>What programs do we offer in MA today as demand-side resources to help mitigate peak load growth?</vt:lpstr>
      <vt:lpstr>How can we “bend the curve” with demand-side resources to mitigate future winter peaking challenges?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 Roadmap Effort Overview</dc:title>
  <dc:creator>Josh Brown</dc:creator>
  <cp:lastModifiedBy>Christopher McCusker</cp:lastModifiedBy>
  <cp:revision>8</cp:revision>
  <dcterms:created xsi:type="dcterms:W3CDTF">2023-11-22T14:30:03Z</dcterms:created>
  <dcterms:modified xsi:type="dcterms:W3CDTF">2024-05-17T10:06:27Z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0x01010090237F9ED8A60F41B1C88C20CBD073A0</vt:lpwstr>
  </property>
  <property fmtid="{D5CDD505-2E9C-101B-9397-08002B2CF9AE}" pid="3" name="MediaServiceImageTags">
    <vt:lpwstr/>
  </property>
</Properties>
</file>