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"/>
  </p:notesMasterIdLst>
  <p:sldIdLst>
    <p:sldId id="1057" r:id="rId2"/>
    <p:sldId id="263" r:id="rId3"/>
    <p:sldId id="270" r:id="rId4"/>
    <p:sldId id="1070" r:id="rId5"/>
    <p:sldId id="1060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6D956F-CC51-BAB3-6B72-D729436E53C9}" name="Julia Selker" initials="JS" userId="S::jselker@gridstrategiesllc.com::7f4d5162-432f-4416-af90-fc3ba361b7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26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37463-454B-C34B-9800-3A0FC4A7B478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AE4A9-ABB8-8E48-A59F-BAFC1C32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C359-8364-483B-8779-11983D0518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AE4A9-ABB8-8E48-A59F-BAFC1C327B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6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AE4A9-ABB8-8E48-A59F-BAFC1C327B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AE4A9-ABB8-8E48-A59F-BAFC1C327B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AE4A9-ABB8-8E48-A59F-BAFC1C327B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5A42B0-251C-D03E-4F1A-8FB88548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4090"/>
            <a:ext cx="6967194" cy="9610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7844977-528D-DFE2-008A-7F535183C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8599"/>
            <a:ext cx="6967194" cy="79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Grid Strategies Logo">
            <a:extLst>
              <a:ext uri="{FF2B5EF4-FFF2-40B4-BE49-F238E27FC236}">
                <a16:creationId xmlns:a16="http://schemas.microsoft.com/office/drawing/2014/main" id="{F26FB2C9-E58E-CCF0-BD30-8079F6FCD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5" y="2273459"/>
            <a:ext cx="5950256" cy="13780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982921-3C32-2F06-DD1A-CF781576A854}"/>
              </a:ext>
            </a:extLst>
          </p:cNvPr>
          <p:cNvCxnSpPr>
            <a:cxnSpLocks/>
          </p:cNvCxnSpPr>
          <p:nvPr/>
        </p:nvCxnSpPr>
        <p:spPr>
          <a:xfrm>
            <a:off x="838200" y="3747938"/>
            <a:ext cx="2621868" cy="0"/>
          </a:xfrm>
          <a:prstGeom prst="line">
            <a:avLst/>
          </a:prstGeom>
          <a:ln w="12700"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59" y="1758205"/>
            <a:ext cx="10847613" cy="1146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9" y="3263154"/>
            <a:ext cx="10847613" cy="2202122"/>
          </a:xfrm>
          <a:prstGeom prst="rect">
            <a:avLst/>
          </a:prstGeom>
        </p:spPr>
        <p:txBody>
          <a:bodyPr/>
          <a:lstStyle>
            <a:lvl1pPr>
              <a:buClr>
                <a:srgbClr val="F5B21F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F5B21F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F5B21F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F5B21F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F5B21F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D478D6-7186-A6B2-7DC3-1FDAC19F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E9178F-A8A4-B71A-056B-314D75A5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C40D6-082F-E139-D807-7BA7E1CA693A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AC5F10-07A3-1389-66A7-86166F632791}"/>
              </a:ext>
            </a:extLst>
          </p:cNvPr>
          <p:cNvCxnSpPr>
            <a:cxnSpLocks/>
          </p:cNvCxnSpPr>
          <p:nvPr/>
        </p:nvCxnSpPr>
        <p:spPr>
          <a:xfrm>
            <a:off x="520959" y="2999792"/>
            <a:ext cx="2621868" cy="0"/>
          </a:xfrm>
          <a:prstGeom prst="line">
            <a:avLst/>
          </a:prstGeom>
          <a:ln w="12700"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8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56" y="365126"/>
            <a:ext cx="11202888" cy="7091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556" y="1728012"/>
            <a:ext cx="547063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56" y="2617241"/>
            <a:ext cx="5470631" cy="3111759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rgbClr val="1F1E1E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1F1E1E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1F1E1E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1F1E1E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1F1E1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871" y="1718487"/>
            <a:ext cx="549757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871" y="2607716"/>
            <a:ext cx="5497573" cy="3111759"/>
          </a:xfrm>
          <a:prstGeom prst="rect">
            <a:avLst/>
          </a:prstGeom>
        </p:spPr>
        <p:txBody>
          <a:bodyPr/>
          <a:lstStyle>
            <a:lvl1pPr>
              <a:buClr>
                <a:srgbClr val="F5B21F"/>
              </a:buClr>
              <a:defRPr>
                <a:solidFill>
                  <a:srgbClr val="1F1E1E"/>
                </a:solidFill>
              </a:defRPr>
            </a:lvl1pPr>
            <a:lvl2pPr>
              <a:buClr>
                <a:srgbClr val="F5B21F"/>
              </a:buClr>
              <a:defRPr>
                <a:solidFill>
                  <a:srgbClr val="1F1E1E"/>
                </a:solidFill>
              </a:defRPr>
            </a:lvl2pPr>
            <a:lvl3pPr>
              <a:buClr>
                <a:srgbClr val="F5B21F"/>
              </a:buClr>
              <a:defRPr>
                <a:solidFill>
                  <a:srgbClr val="1F1E1E"/>
                </a:solidFill>
              </a:defRPr>
            </a:lvl3pPr>
            <a:lvl4pPr>
              <a:buClr>
                <a:srgbClr val="F5B21F"/>
              </a:buClr>
              <a:defRPr>
                <a:solidFill>
                  <a:srgbClr val="1F1E1E"/>
                </a:solidFill>
              </a:defRPr>
            </a:lvl4pPr>
            <a:lvl5pPr>
              <a:buClr>
                <a:srgbClr val="F5B21F"/>
              </a:buClr>
              <a:defRPr>
                <a:solidFill>
                  <a:srgbClr val="1F1E1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7295A72-9B7A-1A14-3382-0BB162C3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17F285-B16B-ED9F-218B-E8EDC745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AEC996-5A3A-EC0B-AAB4-05EA12686C0C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31A8DC-A653-9DDA-6406-23AE404E8C4E}"/>
              </a:ext>
            </a:extLst>
          </p:cNvPr>
          <p:cNvCxnSpPr>
            <a:cxnSpLocks/>
          </p:cNvCxnSpPr>
          <p:nvPr/>
        </p:nvCxnSpPr>
        <p:spPr>
          <a:xfrm>
            <a:off x="494556" y="1073128"/>
            <a:ext cx="2621868" cy="0"/>
          </a:xfrm>
          <a:prstGeom prst="line">
            <a:avLst/>
          </a:prstGeom>
          <a:ln w="12700"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457200"/>
            <a:ext cx="4249511" cy="132494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36811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1F1E1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514" y="2057400"/>
            <a:ext cx="424951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F1E1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7D3024-ECAB-7525-B749-34369F97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F089F4-DB02-6839-0682-9880C23B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D7898-FE11-88DD-1D84-84F7B0D5323B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5C48D5-C5DF-E43A-D1AA-035412DF4C19}"/>
              </a:ext>
            </a:extLst>
          </p:cNvPr>
          <p:cNvCxnSpPr>
            <a:cxnSpLocks/>
          </p:cNvCxnSpPr>
          <p:nvPr/>
        </p:nvCxnSpPr>
        <p:spPr>
          <a:xfrm>
            <a:off x="522514" y="1912775"/>
            <a:ext cx="2621868" cy="0"/>
          </a:xfrm>
          <a:prstGeom prst="line">
            <a:avLst/>
          </a:prstGeom>
          <a:ln w="12700"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1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5" y="2078182"/>
            <a:ext cx="11142308" cy="2169622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5FE3B-4936-47EC-DFBB-C9B6CEB6B6BD}"/>
              </a:ext>
            </a:extLst>
          </p:cNvPr>
          <p:cNvCxnSpPr>
            <a:cxnSpLocks/>
          </p:cNvCxnSpPr>
          <p:nvPr/>
        </p:nvCxnSpPr>
        <p:spPr>
          <a:xfrm>
            <a:off x="464975" y="1670180"/>
            <a:ext cx="11142308" cy="0"/>
          </a:xfrm>
          <a:prstGeom prst="line">
            <a:avLst/>
          </a:prstGeom>
          <a:ln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6D9F77-4B02-5413-C331-7472B74F5C63}"/>
              </a:ext>
            </a:extLst>
          </p:cNvPr>
          <p:cNvCxnSpPr>
            <a:cxnSpLocks/>
          </p:cNvCxnSpPr>
          <p:nvPr/>
        </p:nvCxnSpPr>
        <p:spPr>
          <a:xfrm>
            <a:off x="464975" y="4556448"/>
            <a:ext cx="11142308" cy="0"/>
          </a:xfrm>
          <a:prstGeom prst="line">
            <a:avLst/>
          </a:prstGeom>
          <a:ln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8AFE3DE-3DCA-819E-4665-AC41B38C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C26C6A-25D9-B5B0-F70C-220DA4FD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0DE69A-EE9D-B7B1-5F07-E280AB6BC1B0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2C2ECB-AB0D-6BD4-B060-7E346F77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79A850-0ABA-DD1C-2B4F-030B0B94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E6B730-8145-F470-83AD-71350B071856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274320"/>
            <a:ext cx="10847821" cy="71404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>
                <a:solidFill>
                  <a:srgbClr val="09529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861" y="1152605"/>
            <a:ext cx="10363200" cy="4882435"/>
          </a:xfrm>
        </p:spPr>
        <p:txBody>
          <a:bodyPr lIns="18288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6240" y="988360"/>
            <a:ext cx="11399520" cy="0"/>
          </a:xfrm>
          <a:prstGeom prst="line">
            <a:avLst/>
          </a:prstGeom>
          <a:ln w="38100">
            <a:solidFill>
              <a:srgbClr val="0952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7959" y="6356351"/>
            <a:ext cx="3860800" cy="365125"/>
          </a:xfrm>
        </p:spPr>
        <p:txBody>
          <a:bodyPr/>
          <a:lstStyle/>
          <a:p>
            <a:r>
              <a:rPr lang="en-US"/>
              <a:t>© 2017 WATT Coalition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D7640A5-FB12-334C-A067-4A5A64E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974" y="2242068"/>
            <a:ext cx="11142307" cy="335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9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5" r:id="rId4"/>
    <p:sldLayoutId id="2147483702" r:id="rId5"/>
    <p:sldLayoutId id="2147483703" r:id="rId6"/>
    <p:sldLayoutId id="214748370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F1E1E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rc.gov/media/pablo-ruiz-newgrid-somerville-ma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smartwires.com/2023/05/31/central-hudson-leeds-hurley-avenue-projec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evisioninc.com/news/duquesne-light-company-further-enhances-transmission-capacity-reliability-with-grid-enhancing-technology" TargetMode="External"/><Relationship Id="rId5" Type="http://schemas.openxmlformats.org/officeDocument/2006/relationships/hyperlink" Target="https://www.ferc.gov/sites/default/files/2020-06/W3-1_Ruiz_et_al.pdf" TargetMode="External"/><Relationship Id="rId4" Type="http://schemas.openxmlformats.org/officeDocument/2006/relationships/hyperlink" Target="https://www.smartwires.com/global-impact/regional-story-united-kingdom/" TargetMode="External"/><Relationship Id="rId9" Type="http://schemas.openxmlformats.org/officeDocument/2006/relationships/hyperlink" Target="https://www.utilitydive.com/spons/unlocking-grid-potential-paving-the-way-for-renewable-energy/69371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public.tableau.com/app/profile/abby.sherman/viz/WATTCoalitionGlobalDeploymentsofGrid-EnhancingTechnologies/Dashboard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645" y="274320"/>
            <a:ext cx="10984417" cy="714040"/>
          </a:xfrm>
        </p:spPr>
        <p:txBody>
          <a:bodyPr/>
          <a:lstStyle/>
          <a:p>
            <a:r>
              <a:rPr lang="en-US"/>
              <a:t>WATT Coalition</a:t>
            </a:r>
          </a:p>
        </p:txBody>
      </p:sp>
      <p:sp>
        <p:nvSpPr>
          <p:cNvPr id="52" name="Subtitle 8"/>
          <p:cNvSpPr txBox="1">
            <a:spLocks/>
          </p:cNvSpPr>
          <p:nvPr/>
        </p:nvSpPr>
        <p:spPr>
          <a:xfrm>
            <a:off x="937783" y="5435025"/>
            <a:ext cx="10359341" cy="436555"/>
          </a:xfrm>
          <a:prstGeom prst="rect">
            <a:avLst/>
          </a:prstGeom>
        </p:spPr>
        <p:txBody>
          <a:bodyPr/>
          <a:lstStyle>
            <a:lvl1pPr marL="342892" indent="-342892" algn="l" defTabSz="1371566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18" indent="-342892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44" indent="-254789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8771" indent="-342892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7396" indent="-233166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806" indent="-342892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588" indent="-342892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372" indent="-342892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155" indent="-342892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/>
              <a:t>GETs complement traditional transmission expansion</a:t>
            </a:r>
          </a:p>
        </p:txBody>
      </p:sp>
      <p:sp>
        <p:nvSpPr>
          <p:cNvPr id="72" name="Title 3"/>
          <p:cNvSpPr txBox="1">
            <a:spLocks/>
          </p:cNvSpPr>
          <p:nvPr/>
        </p:nvSpPr>
        <p:spPr>
          <a:xfrm>
            <a:off x="1821181" y="274321"/>
            <a:ext cx="8592548" cy="7140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rgbClr val="09529F"/>
                </a:solidFill>
                <a:latin typeface="+mj-lt"/>
                <a:ea typeface="+mj-ea"/>
                <a:cs typeface="Verdana"/>
              </a:defRPr>
            </a:lvl1pPr>
          </a:lstStyle>
          <a:p>
            <a:endParaRPr lang="en-US" sz="5824"/>
          </a:p>
        </p:txBody>
      </p:sp>
      <p:sp>
        <p:nvSpPr>
          <p:cNvPr id="73" name="Rectangle 72"/>
          <p:cNvSpPr/>
          <p:nvPr/>
        </p:nvSpPr>
        <p:spPr>
          <a:xfrm>
            <a:off x="4457403" y="421211"/>
            <a:ext cx="6371492" cy="41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17" u="sng"/>
              <a:t>W</a:t>
            </a:r>
            <a:r>
              <a:rPr lang="en-US" sz="2117"/>
              <a:t>orking for </a:t>
            </a:r>
            <a:r>
              <a:rPr lang="en-US" sz="2117" u="sng"/>
              <a:t>A</a:t>
            </a:r>
            <a:r>
              <a:rPr lang="en-US" sz="2117"/>
              <a:t>dvanced </a:t>
            </a:r>
            <a:r>
              <a:rPr lang="en-US" sz="2117" u="sng"/>
              <a:t>T</a:t>
            </a:r>
            <a:r>
              <a:rPr lang="en-US" sz="2117"/>
              <a:t>ransmission </a:t>
            </a:r>
            <a:r>
              <a:rPr lang="en-US" sz="2117" u="sng"/>
              <a:t>T</a:t>
            </a:r>
            <a:r>
              <a:rPr lang="en-US" sz="2117"/>
              <a:t>echnologies</a:t>
            </a:r>
            <a:endParaRPr lang="en-US" sz="1765"/>
          </a:p>
        </p:txBody>
      </p:sp>
      <p:pic>
        <p:nvPicPr>
          <p:cNvPr id="8" name="Picture 7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8F63CDC6-9764-ED74-C148-5E1FEECFD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BCF6-F96E-F284-C52B-1A737BD6C281}"/>
              </a:ext>
            </a:extLst>
          </p:cNvPr>
          <p:cNvSpPr txBox="1">
            <a:spLocks/>
          </p:cNvSpPr>
          <p:nvPr/>
        </p:nvSpPr>
        <p:spPr>
          <a:xfrm>
            <a:off x="427781" y="197680"/>
            <a:ext cx="5192260" cy="11650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High-Performance Conductors</a:t>
            </a:r>
          </a:p>
        </p:txBody>
      </p:sp>
      <p:pic>
        <p:nvPicPr>
          <p:cNvPr id="4" name="Graphic 3" descr="Electric Tower with solid fill">
            <a:extLst>
              <a:ext uri="{FF2B5EF4-FFF2-40B4-BE49-F238E27FC236}">
                <a16:creationId xmlns:a16="http://schemas.microsoft.com/office/drawing/2014/main" id="{2DD7E0E8-0D74-7898-382E-245CB700B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274" y="1509084"/>
            <a:ext cx="914400" cy="914400"/>
          </a:xfrm>
          <a:prstGeom prst="rect">
            <a:avLst/>
          </a:prstGeom>
        </p:spPr>
      </p:pic>
      <p:pic>
        <p:nvPicPr>
          <p:cNvPr id="10" name="Graphic 9" descr="Leaf with solid fill">
            <a:extLst>
              <a:ext uri="{FF2B5EF4-FFF2-40B4-BE49-F238E27FC236}">
                <a16:creationId xmlns:a16="http://schemas.microsoft.com/office/drawing/2014/main" id="{D9700423-AADA-9E4E-CC0B-B7796235D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07019" y="1573507"/>
            <a:ext cx="914400" cy="914400"/>
          </a:xfrm>
          <a:prstGeom prst="rect">
            <a:avLst/>
          </a:prstGeom>
        </p:spPr>
      </p:pic>
      <p:pic>
        <p:nvPicPr>
          <p:cNvPr id="12" name="Graphic 11" descr="Fire with solid fill">
            <a:extLst>
              <a:ext uri="{FF2B5EF4-FFF2-40B4-BE49-F238E27FC236}">
                <a16:creationId xmlns:a16="http://schemas.microsoft.com/office/drawing/2014/main" id="{FE2B2241-91FE-77E6-A5B6-DFF70CB70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6776" y="1973394"/>
            <a:ext cx="503011" cy="503011"/>
          </a:xfrm>
          <a:prstGeom prst="rect">
            <a:avLst/>
          </a:prstGeom>
        </p:spPr>
      </p:pic>
      <p:pic>
        <p:nvPicPr>
          <p:cNvPr id="14" name="Graphic 13" descr="Lightning with solid fill">
            <a:extLst>
              <a:ext uri="{FF2B5EF4-FFF2-40B4-BE49-F238E27FC236}">
                <a16:creationId xmlns:a16="http://schemas.microsoft.com/office/drawing/2014/main" id="{8EDA93B4-D165-D007-E3D8-EAB37CAA42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9275" y="1797089"/>
            <a:ext cx="793013" cy="793013"/>
          </a:xfrm>
          <a:prstGeom prst="rect">
            <a:avLst/>
          </a:prstGeom>
        </p:spPr>
      </p:pic>
      <p:pic>
        <p:nvPicPr>
          <p:cNvPr id="16" name="Graphic 15" descr="Windy with solid fill">
            <a:extLst>
              <a:ext uri="{FF2B5EF4-FFF2-40B4-BE49-F238E27FC236}">
                <a16:creationId xmlns:a16="http://schemas.microsoft.com/office/drawing/2014/main" id="{381EDDA8-07FF-CCB3-1E0D-149CA1EEC0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2267" y="1481204"/>
            <a:ext cx="686508" cy="686508"/>
          </a:xfrm>
          <a:prstGeom prst="rect">
            <a:avLst/>
          </a:prstGeom>
        </p:spPr>
      </p:pic>
      <p:pic>
        <p:nvPicPr>
          <p:cNvPr id="18" name="Graphic 17" descr="Lightbulb with solid fill">
            <a:extLst>
              <a:ext uri="{FF2B5EF4-FFF2-40B4-BE49-F238E27FC236}">
                <a16:creationId xmlns:a16="http://schemas.microsoft.com/office/drawing/2014/main" id="{CE8BE894-9C81-DA59-0FFA-3F21F2B787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28505" y="155730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36D0C9-D71F-3E9F-5484-F3B9CD0B9840}"/>
              </a:ext>
            </a:extLst>
          </p:cNvPr>
          <p:cNvSpPr txBox="1"/>
          <p:nvPr/>
        </p:nvSpPr>
        <p:spPr>
          <a:xfrm>
            <a:off x="780681" y="2674431"/>
            <a:ext cx="152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Increased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Capacity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86A1DE-891E-B6D9-5928-837943CCB2D2}"/>
              </a:ext>
            </a:extLst>
          </p:cNvPr>
          <p:cNvSpPr txBox="1"/>
          <p:nvPr/>
        </p:nvSpPr>
        <p:spPr>
          <a:xfrm>
            <a:off x="3749719" y="2670457"/>
            <a:ext cx="152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Greater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Efficiency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5075D5-3F62-1A4D-06C3-B07DB0EEA4FA}"/>
              </a:ext>
            </a:extLst>
          </p:cNvPr>
          <p:cNvSpPr txBox="1"/>
          <p:nvPr/>
        </p:nvSpPr>
        <p:spPr>
          <a:xfrm>
            <a:off x="6661143" y="2669928"/>
            <a:ext cx="1571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Additional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Resilience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0BB28-CF2E-75D1-FB09-71B147453096}"/>
              </a:ext>
            </a:extLst>
          </p:cNvPr>
          <p:cNvSpPr txBox="1"/>
          <p:nvPr/>
        </p:nvSpPr>
        <p:spPr>
          <a:xfrm>
            <a:off x="8788640" y="2668093"/>
            <a:ext cx="3351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Reduced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Land Impacts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5DDAA-DE99-1BB2-A177-968230BA9C9C}"/>
              </a:ext>
            </a:extLst>
          </p:cNvPr>
          <p:cNvSpPr txBox="1"/>
          <p:nvPr/>
        </p:nvSpPr>
        <p:spPr>
          <a:xfrm>
            <a:off x="256940" y="3772476"/>
            <a:ext cx="27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~2x for composite core conductors</a:t>
            </a:r>
          </a:p>
          <a:p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~5x for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superconductors 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conventional conductors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F049C8-B5D4-D8AA-1FE4-1B723668804E}"/>
              </a:ext>
            </a:extLst>
          </p:cNvPr>
          <p:cNvSpPr txBox="1"/>
          <p:nvPr/>
        </p:nvSpPr>
        <p:spPr>
          <a:xfrm>
            <a:off x="3198204" y="3802254"/>
            <a:ext cx="27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Composite core conductors can reduce energy losses by 30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</a:p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uperconductors can reduce losses by 50-80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9F09F-F364-E491-8782-B9E8B9A40229}"/>
              </a:ext>
            </a:extLst>
          </p:cNvPr>
          <p:cNvSpPr txBox="1"/>
          <p:nvPr/>
        </p:nvSpPr>
        <p:spPr>
          <a:xfrm>
            <a:off x="6226827" y="3772476"/>
            <a:ext cx="261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Composite core conductors are stronger and sag less. Superconductors are actively cooled, meaning the say does not vary with ambient temperatures. </a:t>
            </a: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031555-A44B-022A-DC72-CF05CE4842C7}"/>
              </a:ext>
            </a:extLst>
          </p:cNvPr>
          <p:cNvSpPr txBox="1"/>
          <p:nvPr/>
        </p:nvSpPr>
        <p:spPr>
          <a:xfrm>
            <a:off x="9103091" y="3772476"/>
            <a:ext cx="305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Reconductoring and rebuilds utilize existing ROWs and high-performance conductors can reduce the number of transmission towers for new builds.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609D18-7C61-E6C9-E9C0-C3055E1E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CDB2-12C2-4AFA-BC91-6BA99646959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C45A7-1D7F-9CDE-0AB2-8624E39338AB}"/>
              </a:ext>
            </a:extLst>
          </p:cNvPr>
          <p:cNvSpPr txBox="1"/>
          <p:nvPr/>
        </p:nvSpPr>
        <p:spPr>
          <a:xfrm>
            <a:off x="5965175" y="168643"/>
            <a:ext cx="6100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Carbon and composite core, </a:t>
            </a:r>
            <a:r>
              <a:rPr lang="en-US" sz="1800" kern="1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verhead, bare conductors that use a trapezoid shaped wire of annealed aluminum.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Superconductors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use a class of metallic compounds with negligible resistive losses cooled using liquid nitrogen.</a:t>
            </a:r>
          </a:p>
        </p:txBody>
      </p:sp>
    </p:spTree>
    <p:extLst>
      <p:ext uri="{BB962C8B-B14F-4D97-AF65-F5344CB8AC3E}">
        <p14:creationId xmlns:p14="http://schemas.microsoft.com/office/powerpoint/2010/main" val="126302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9FB0-9E03-04B5-559E-D1F36BDE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56" y="44555"/>
            <a:ext cx="11202888" cy="709198"/>
          </a:xfrm>
        </p:spPr>
        <p:txBody>
          <a:bodyPr lIns="91440" tIns="45720" rIns="91440" bIns="45720" anchor="t"/>
          <a:lstStyle/>
          <a:p>
            <a:br>
              <a:rPr lang="en-US" dirty="0"/>
            </a:br>
            <a:r>
              <a:rPr lang="en-US" dirty="0"/>
              <a:t>US Federal Policies in Effect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70683-3CF7-021D-C787-F998BDB6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56" y="1127343"/>
            <a:ext cx="11697444" cy="49275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ea typeface="Roboto Light"/>
              </a:rPr>
              <a:t>Federal Power Act Section 219(b)3 (2005)</a:t>
            </a:r>
            <a:endParaRPr lang="en-US" sz="20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Roboto Light"/>
              </a:rPr>
              <a:t>"[FERC] shall establish, by rule, incentive-based (including performance-based) rate treatments" to “Encourage deployment of transmission technologies and other measures to increase the capacity and efficiency of existing transmission facilities and improve the operation of the facilities”</a:t>
            </a:r>
            <a:endParaRPr lang="en-US" sz="2000" b="1" dirty="0">
              <a:solidFill>
                <a:schemeClr val="tx2"/>
              </a:solidFill>
              <a:latin typeface="+mn-lt"/>
              <a:ea typeface="Roboto Light"/>
              <a:cs typeface="Robot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Roboto Light"/>
                <a:cs typeface="Roboto"/>
              </a:rPr>
              <a:t>Yet to be specifically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+mn-lt"/>
                <a:ea typeface="Roboto Light"/>
                <a:cs typeface="Roboto"/>
              </a:rPr>
              <a:t>FERC Order No. 881 (2021)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Roboto Light"/>
                <a:cs typeface="Roboto"/>
              </a:rPr>
              <a:t>–Line ratings</a:t>
            </a:r>
            <a:endParaRPr lang="en-US" sz="2000" dirty="0">
              <a:solidFill>
                <a:schemeClr val="tx2"/>
              </a:solidFill>
              <a:latin typeface="+mn-lt"/>
              <a:ea typeface="Roboto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Roboto Light"/>
                <a:cs typeface="Roboto Light"/>
              </a:rPr>
              <a:t>Ambient adjusted ratings (AAR) requirement</a:t>
            </a:r>
            <a:endParaRPr lang="en-US" sz="2000" b="1" dirty="0">
              <a:solidFill>
                <a:schemeClr val="tx2"/>
              </a:solidFill>
              <a:latin typeface="+mn-lt"/>
              <a:cs typeface="Robot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Roboto Light"/>
                <a:cs typeface="Roboto Light"/>
              </a:rPr>
              <a:t>RTO/ISOs to accept Dynamic Line Ratings (DLR) by July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chemeClr val="tx2"/>
                </a:solidFill>
                <a:effectLst/>
                <a:latin typeface="+mn-lt"/>
                <a:ea typeface="Roboto Light"/>
                <a:cs typeface="Roboto Light"/>
              </a:rPr>
              <a:t>(FERC considering DLR next)</a:t>
            </a:r>
            <a:endParaRPr lang="en-US" sz="2000" i="0" u="none" strike="noStrike" dirty="0">
              <a:solidFill>
                <a:schemeClr val="tx2"/>
              </a:solidFill>
              <a:effectLst/>
              <a:latin typeface="+mn-lt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+mn-lt"/>
                <a:ea typeface="Roboto Light"/>
              </a:rPr>
              <a:t>FERC Order</a:t>
            </a:r>
            <a:r>
              <a:rPr lang="en-US" sz="2000" b="1" i="0" u="none" strike="noStrike" dirty="0">
                <a:solidFill>
                  <a:schemeClr val="tx2"/>
                </a:solidFill>
                <a:effectLst/>
                <a:latin typeface="+mn-lt"/>
                <a:ea typeface="Roboto Light"/>
              </a:rPr>
              <a:t> No. 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Roboto Light"/>
              </a:rPr>
              <a:t>2023 (2023)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Roboto Light"/>
              </a:rPr>
              <a:t>–Generator interconnection</a:t>
            </a:r>
            <a:endParaRPr lang="en-US" sz="2000" i="0" u="none" strike="noStrike" dirty="0">
              <a:solidFill>
                <a:schemeClr val="tx2"/>
              </a:solidFill>
              <a:effectLst/>
              <a:latin typeface="+mn-lt"/>
              <a:ea typeface="Roboto Light"/>
              <a:cs typeface="Robot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Roboto Light"/>
              </a:rPr>
              <a:t>Requires transmission providers to evaluate GETs and advanced conductors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+mn-lt"/>
                <a:ea typeface="Roboto Light"/>
              </a:rPr>
              <a:t>FERC Order</a:t>
            </a:r>
            <a:r>
              <a:rPr lang="en-US" sz="2000" b="1" i="0" u="none" strike="noStrike" dirty="0">
                <a:solidFill>
                  <a:schemeClr val="tx2"/>
                </a:solidFill>
                <a:effectLst/>
                <a:latin typeface="+mn-lt"/>
                <a:ea typeface="Roboto Light"/>
              </a:rPr>
              <a:t> No. 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Roboto Light"/>
              </a:rPr>
              <a:t>1920 (2024)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Roboto Light"/>
              </a:rPr>
              <a:t>–Regional transmission planning and cost allocation</a:t>
            </a:r>
            <a:endParaRPr lang="en-US" sz="2000" i="0" u="none" strike="noStrike" dirty="0">
              <a:solidFill>
                <a:schemeClr val="tx2"/>
              </a:solidFill>
              <a:effectLst/>
              <a:latin typeface="+mn-lt"/>
              <a:ea typeface="Roboto Light"/>
              <a:cs typeface="Robot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Roboto Light"/>
              </a:rPr>
              <a:t>Requires transmission providers to consider DLR, power flow control, advanced conductors.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highlight>
                <a:srgbClr val="FFFF00"/>
              </a:highlight>
              <a:latin typeface="+mn-lt"/>
              <a:ea typeface="Robot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0" dirty="0">
              <a:solidFill>
                <a:schemeClr val="tx2"/>
              </a:solidFill>
              <a:effectLst/>
              <a:highlight>
                <a:srgbClr val="FFFF00"/>
              </a:highlight>
              <a:latin typeface="+mn-lt"/>
              <a:cs typeface="Roboto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4F424-B784-D691-BD13-B3DBB4E9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CDB2-12C2-4AFA-BC91-6BA9964695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F356-5D21-2437-CF0B-BA8D7A0C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GETs Deployment Benefits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9F98-997F-5F7E-8301-B06484C2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CDB2-12C2-4AFA-BC91-6BA99646959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A white background with blue and green colors&#10;&#10;Description automatically generated with medium confidence">
            <a:extLst>
              <a:ext uri="{FF2B5EF4-FFF2-40B4-BE49-F238E27FC236}">
                <a16:creationId xmlns:a16="http://schemas.microsoft.com/office/drawing/2014/main" id="{975F96A9-BFF6-1BB5-3D66-2C66098FE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9" y="1398380"/>
            <a:ext cx="3632200" cy="6223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E6FD81-51E9-C7F9-FF03-F3976B7C1610}"/>
              </a:ext>
            </a:extLst>
          </p:cNvPr>
          <p:cNvGraphicFramePr>
            <a:graphicFrameLocks noGrp="1"/>
          </p:cNvGraphicFramePr>
          <p:nvPr/>
        </p:nvGraphicFramePr>
        <p:xfrm>
          <a:off x="1042504" y="1132982"/>
          <a:ext cx="10106991" cy="477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997">
                  <a:extLst>
                    <a:ext uri="{9D8B030D-6E8A-4147-A177-3AD203B41FA5}">
                      <a16:colId xmlns:a16="http://schemas.microsoft.com/office/drawing/2014/main" val="1052030157"/>
                    </a:ext>
                  </a:extLst>
                </a:gridCol>
                <a:gridCol w="3368997">
                  <a:extLst>
                    <a:ext uri="{9D8B030D-6E8A-4147-A177-3AD203B41FA5}">
                      <a16:colId xmlns:a16="http://schemas.microsoft.com/office/drawing/2014/main" val="3307818916"/>
                    </a:ext>
                  </a:extLst>
                </a:gridCol>
                <a:gridCol w="3368997">
                  <a:extLst>
                    <a:ext uri="{9D8B030D-6E8A-4147-A177-3AD203B41FA5}">
                      <a16:colId xmlns:a16="http://schemas.microsoft.com/office/drawing/2014/main" val="682189367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Advanced Power Flow Control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Topology Optimization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Dynamic Line Ratings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965428"/>
                  </a:ext>
                </a:extLst>
              </a:tr>
              <a:tr h="1777103"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2022 UK:</a:t>
                      </a:r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2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Unlocked 1.7 GW network capacity in UK, saving ratepayers $500M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2016 PJM analysis: </a:t>
                      </a:r>
                      <a:r>
                        <a:rPr lang="en-US" sz="2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could reduce day-ahead energy costs by $145m/year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2022 Pennsylvania: </a:t>
                      </a:r>
                      <a:endParaRPr lang="en-US" sz="2200" b="1">
                        <a:solidFill>
                          <a:schemeClr val="accent1">
                            <a:lumMod val="75000"/>
                          </a:schemeClr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r>
                        <a:rPr lang="en-US" sz="2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DLR increases line capacity by 25% on average.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10081"/>
                  </a:ext>
                </a:extLst>
              </a:tr>
              <a:tr h="21440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2023 New York:</a:t>
                      </a:r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2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Unlocked capacity for 185 MW of generation, with $10M+ savings over legacy tech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2022 SPP ex-post:</a:t>
                      </a:r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2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could resolve 98% of overloads in utility’s territory</a:t>
                      </a:r>
                      <a:endParaRPr lang="en-US" sz="2200" b="1">
                        <a:solidFill>
                          <a:schemeClr val="accent1">
                            <a:lumMod val="75000"/>
                          </a:schemeClr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2012 Belgium: </a:t>
                      </a:r>
                      <a:endParaRPr lang="en-US" sz="2200" b="1">
                        <a:solidFill>
                          <a:schemeClr val="accent1">
                            <a:lumMod val="75000"/>
                          </a:schemeClr>
                        </a:solidFill>
                        <a:latin typeface="Roboto"/>
                        <a:ea typeface="Roboto"/>
                        <a:cs typeface="Roboto"/>
                      </a:endParaRPr>
                    </a:p>
                    <a:p>
                      <a:pPr algn="l"/>
                      <a:r>
                        <a:rPr lang="en-US" sz="2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oboto"/>
                          <a:ea typeface="Roboto"/>
                          <a:cs typeface="Roboto"/>
                        </a:rPr>
                        <a:t>DLR increases capacity by 20%+ over 90% of the time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8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47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139AC-1E5D-9A01-989B-2D19FD09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40A5-FB12-334C-A067-4A5A64E1E9F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C59393AC-177E-E882-C02F-50488642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38" y="1447470"/>
            <a:ext cx="5920921" cy="44497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01240F-F260-F3AF-32B8-7CA5380EA8D7}"/>
              </a:ext>
            </a:extLst>
          </p:cNvPr>
          <p:cNvSpPr txBox="1">
            <a:spLocks/>
          </p:cNvSpPr>
          <p:nvPr/>
        </p:nvSpPr>
        <p:spPr>
          <a:xfrm>
            <a:off x="0" y="274320"/>
            <a:ext cx="12192000" cy="714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D72B9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US" sz="3600" dirty="0">
                <a:hlinkClick r:id="rId4"/>
              </a:rPr>
              <a:t>GETs adoption in the US – many pilots, few in operations</a:t>
            </a:r>
            <a:endParaRPr lang="en-US" sz="3600" dirty="0"/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CE41F3E-C394-1550-E29D-00AB01893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506" y="2869426"/>
            <a:ext cx="2509252" cy="111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C84D63-A6E7-5A99-D6CE-4F5CEB8A2E50}"/>
              </a:ext>
            </a:extLst>
          </p:cNvPr>
          <p:cNvSpPr/>
          <p:nvPr/>
        </p:nvSpPr>
        <p:spPr>
          <a:xfrm>
            <a:off x="9900129" y="2885343"/>
            <a:ext cx="513348" cy="29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48981759"/>
      </p:ext>
    </p:extLst>
  </p:cSld>
  <p:clrMapOvr>
    <a:masterClrMapping/>
  </p:clrMapOvr>
</p:sld>
</file>

<file path=ppt/theme/theme1.xml><?xml version="1.0" encoding="utf-8"?>
<a:theme xmlns:a="http://schemas.openxmlformats.org/drawingml/2006/main" name="Grid Strategies Theme">
  <a:themeElements>
    <a:clrScheme name="Grid Strategies">
      <a:dk1>
        <a:srgbClr val="1B4489"/>
      </a:dk1>
      <a:lt1>
        <a:sysClr val="window" lastClr="FFFFFF"/>
      </a:lt1>
      <a:dk2>
        <a:srgbClr val="0C0C0C"/>
      </a:dk2>
      <a:lt2>
        <a:srgbClr val="E7E6E6"/>
      </a:lt2>
      <a:accent1>
        <a:srgbClr val="1B4489"/>
      </a:accent1>
      <a:accent2>
        <a:srgbClr val="0070C0"/>
      </a:accent2>
      <a:accent3>
        <a:srgbClr val="F5B21F"/>
      </a:accent3>
      <a:accent4>
        <a:srgbClr val="BF8709"/>
      </a:accent4>
      <a:accent5>
        <a:srgbClr val="3A1B77"/>
      </a:accent5>
      <a:accent6>
        <a:srgbClr val="7030A0"/>
      </a:accent6>
      <a:hlink>
        <a:srgbClr val="F5B21F"/>
      </a:hlink>
      <a:folHlink>
        <a:srgbClr val="976A07"/>
      </a:folHlink>
    </a:clrScheme>
    <a:fontScheme name="Main Fon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d Strategies Theme" id="{2EEB1DB4-85D8-42AD-BC4A-F99126B5332E}" vid="{9601EE02-F159-4565-B004-702C977D5E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 Strategies Theme</Template>
  <TotalTime>67</TotalTime>
  <Words>408</Words>
  <Application>Microsoft Office PowerPoint</Application>
  <PresentationFormat>Widescreen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Roboto Light</vt:lpstr>
      <vt:lpstr>Grid Strategies Theme</vt:lpstr>
      <vt:lpstr>WATT Coalition</vt:lpstr>
      <vt:lpstr>PowerPoint Presentation</vt:lpstr>
      <vt:lpstr> US Federal Policies in Effect</vt:lpstr>
      <vt:lpstr>GETs Deployment Benefits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Zimmerman</dc:creator>
  <cp:lastModifiedBy>Twigg George</cp:lastModifiedBy>
  <cp:revision>5</cp:revision>
  <cp:lastPrinted>2024-04-18T11:29:34Z</cp:lastPrinted>
  <dcterms:created xsi:type="dcterms:W3CDTF">2023-03-13T18:52:45Z</dcterms:created>
  <dcterms:modified xsi:type="dcterms:W3CDTF">2024-05-19T15:08:56Z</dcterms:modified>
</cp:coreProperties>
</file>