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tags/tag1.xml" ContentType="application/vnd.openxmlformats-officedocument.presentationml.tags+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tags/tag2.xml" ContentType="application/vnd.openxmlformats-officedocument.presentationml.tags+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2.xml" ContentType="application/vnd.openxmlformats-officedocument.drawingml.chartshapes+xml"/>
  <Override PartName="/ppt/tags/tag3.xml" ContentType="application/vnd.openxmlformats-officedocument.presentationml.tags+xml"/>
  <Override PartName="/ppt/notesSlides/notesSlide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5.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6.xml" ContentType="application/vnd.openxmlformats-officedocument.themeOverride+xml"/>
  <Override PartName="/ppt/tags/tag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6"/>
  </p:notesMasterIdLst>
  <p:sldIdLst>
    <p:sldId id="256" r:id="rId5"/>
    <p:sldId id="298" r:id="rId6"/>
    <p:sldId id="378" r:id="rId7"/>
    <p:sldId id="2134804850" r:id="rId8"/>
    <p:sldId id="2134804848" r:id="rId9"/>
    <p:sldId id="2134804847" r:id="rId10"/>
    <p:sldId id="2134804849" r:id="rId11"/>
    <p:sldId id="2134804830" r:id="rId12"/>
    <p:sldId id="377" r:id="rId13"/>
    <p:sldId id="382" r:id="rId14"/>
    <p:sldId id="285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C6CF45-742C-4395-B06C-917B3852728B}" v="10" dt="2024-05-18T14:33:38.7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368" autoAdjust="0"/>
    <p:restoredTop sz="94249" autoAdjust="0"/>
  </p:normalViewPr>
  <p:slideViewPr>
    <p:cSldViewPr snapToGrid="0">
      <p:cViewPr>
        <p:scale>
          <a:sx n="80" d="100"/>
          <a:sy n="80" d="100"/>
        </p:scale>
        <p:origin x="45"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nett, Mason M:(Constellation)" userId="02616e4e-ebe4-403f-80ad-9ae69cb1f1b9" providerId="ADAL" clId="{CCC6CF45-742C-4395-B06C-917B3852728B}"/>
    <pc:docChg chg="undo redo custSel addSld delSld modSld sldOrd">
      <pc:chgData name="Emnett, Mason M:(Constellation)" userId="02616e4e-ebe4-403f-80ad-9ae69cb1f1b9" providerId="ADAL" clId="{CCC6CF45-742C-4395-B06C-917B3852728B}" dt="2024-05-18T14:42:33.535" v="1581" actId="478"/>
      <pc:docMkLst>
        <pc:docMk/>
      </pc:docMkLst>
      <pc:sldChg chg="modSp mod">
        <pc:chgData name="Emnett, Mason M:(Constellation)" userId="02616e4e-ebe4-403f-80ad-9ae69cb1f1b9" providerId="ADAL" clId="{CCC6CF45-742C-4395-B06C-917B3852728B}" dt="2024-05-18T12:59:27.066" v="25" actId="20577"/>
        <pc:sldMkLst>
          <pc:docMk/>
          <pc:sldMk cId="3167391592" sldId="298"/>
        </pc:sldMkLst>
        <pc:spChg chg="mod">
          <ac:chgData name="Emnett, Mason M:(Constellation)" userId="02616e4e-ebe4-403f-80ad-9ae69cb1f1b9" providerId="ADAL" clId="{CCC6CF45-742C-4395-B06C-917B3852728B}" dt="2024-05-18T12:59:27.066" v="25" actId="20577"/>
          <ac:spMkLst>
            <pc:docMk/>
            <pc:sldMk cId="3167391592" sldId="298"/>
            <ac:spMk id="11" creationId="{7E1051B1-A0E5-47A3-818C-2571E3608E62}"/>
          </ac:spMkLst>
        </pc:spChg>
      </pc:sldChg>
      <pc:sldChg chg="delSp modSp add mod ord">
        <pc:chgData name="Emnett, Mason M:(Constellation)" userId="02616e4e-ebe4-403f-80ad-9ae69cb1f1b9" providerId="ADAL" clId="{CCC6CF45-742C-4395-B06C-917B3852728B}" dt="2024-05-18T14:32:19.435" v="1350" actId="20577"/>
        <pc:sldMkLst>
          <pc:docMk/>
          <pc:sldMk cId="2910564038" sldId="377"/>
        </pc:sldMkLst>
        <pc:spChg chg="mod">
          <ac:chgData name="Emnett, Mason M:(Constellation)" userId="02616e4e-ebe4-403f-80ad-9ae69cb1f1b9" providerId="ADAL" clId="{CCC6CF45-742C-4395-B06C-917B3852728B}" dt="2024-05-18T14:32:19.435" v="1350" actId="20577"/>
          <ac:spMkLst>
            <pc:docMk/>
            <pc:sldMk cId="2910564038" sldId="377"/>
            <ac:spMk id="3" creationId="{4B9393C5-84D3-8094-56C5-6FED7C6A0076}"/>
          </ac:spMkLst>
        </pc:spChg>
        <pc:spChg chg="del">
          <ac:chgData name="Emnett, Mason M:(Constellation)" userId="02616e4e-ebe4-403f-80ad-9ae69cb1f1b9" providerId="ADAL" clId="{CCC6CF45-742C-4395-B06C-917B3852728B}" dt="2024-05-18T13:07:37.430" v="50" actId="478"/>
          <ac:spMkLst>
            <pc:docMk/>
            <pc:sldMk cId="2910564038" sldId="377"/>
            <ac:spMk id="4" creationId="{1C08E94D-A5D9-97A0-57B6-DF56DB7B187D}"/>
          </ac:spMkLst>
        </pc:spChg>
      </pc:sldChg>
      <pc:sldChg chg="addSp delSp modSp add mod ord">
        <pc:chgData name="Emnett, Mason M:(Constellation)" userId="02616e4e-ebe4-403f-80ad-9ae69cb1f1b9" providerId="ADAL" clId="{CCC6CF45-742C-4395-B06C-917B3852728B}" dt="2024-05-18T13:10:34.592" v="245"/>
        <pc:sldMkLst>
          <pc:docMk/>
          <pc:sldMk cId="3192582293" sldId="378"/>
        </pc:sldMkLst>
        <pc:spChg chg="del">
          <ac:chgData name="Emnett, Mason M:(Constellation)" userId="02616e4e-ebe4-403f-80ad-9ae69cb1f1b9" providerId="ADAL" clId="{CCC6CF45-742C-4395-B06C-917B3852728B}" dt="2024-05-18T13:07:42.691" v="51" actId="478"/>
          <ac:spMkLst>
            <pc:docMk/>
            <pc:sldMk cId="3192582293" sldId="378"/>
            <ac:spMk id="2" creationId="{D1190270-FBB4-386F-C528-02D7465B5512}"/>
          </ac:spMkLst>
        </pc:spChg>
        <pc:spChg chg="mod">
          <ac:chgData name="Emnett, Mason M:(Constellation)" userId="02616e4e-ebe4-403f-80ad-9ae69cb1f1b9" providerId="ADAL" clId="{CCC6CF45-742C-4395-B06C-917B3852728B}" dt="2024-05-18T13:09:46.671" v="211" actId="20577"/>
          <ac:spMkLst>
            <pc:docMk/>
            <pc:sldMk cId="3192582293" sldId="378"/>
            <ac:spMk id="4" creationId="{C25A07AE-2D2C-4FF9-91FD-AC5464B427A4}"/>
          </ac:spMkLst>
        </pc:spChg>
        <pc:spChg chg="del mod">
          <ac:chgData name="Emnett, Mason M:(Constellation)" userId="02616e4e-ebe4-403f-80ad-9ae69cb1f1b9" providerId="ADAL" clId="{CCC6CF45-742C-4395-B06C-917B3852728B}" dt="2024-05-18T13:07:14.878" v="47" actId="478"/>
          <ac:spMkLst>
            <pc:docMk/>
            <pc:sldMk cId="3192582293" sldId="378"/>
            <ac:spMk id="5" creationId="{3510FDE6-C56A-17D8-DE66-FD4B595ED0BB}"/>
          </ac:spMkLst>
        </pc:spChg>
        <pc:spChg chg="del">
          <ac:chgData name="Emnett, Mason M:(Constellation)" userId="02616e4e-ebe4-403f-80ad-9ae69cb1f1b9" providerId="ADAL" clId="{CCC6CF45-742C-4395-B06C-917B3852728B}" dt="2024-05-18T13:07:22.033" v="49" actId="478"/>
          <ac:spMkLst>
            <pc:docMk/>
            <pc:sldMk cId="3192582293" sldId="378"/>
            <ac:spMk id="8" creationId="{E2491DCF-B7BE-BEAF-2D84-B0AC3D85AB12}"/>
          </ac:spMkLst>
        </pc:spChg>
        <pc:spChg chg="del">
          <ac:chgData name="Emnett, Mason M:(Constellation)" userId="02616e4e-ebe4-403f-80ad-9ae69cb1f1b9" providerId="ADAL" clId="{CCC6CF45-742C-4395-B06C-917B3852728B}" dt="2024-05-18T13:07:22.033" v="49" actId="478"/>
          <ac:spMkLst>
            <pc:docMk/>
            <pc:sldMk cId="3192582293" sldId="378"/>
            <ac:spMk id="9" creationId="{8861DE79-609E-B7B5-0054-85442FE0A922}"/>
          </ac:spMkLst>
        </pc:spChg>
        <pc:spChg chg="add del mod">
          <ac:chgData name="Emnett, Mason M:(Constellation)" userId="02616e4e-ebe4-403f-80ad-9ae69cb1f1b9" providerId="ADAL" clId="{CCC6CF45-742C-4395-B06C-917B3852728B}" dt="2024-05-18T13:07:18.137" v="48" actId="478"/>
          <ac:spMkLst>
            <pc:docMk/>
            <pc:sldMk cId="3192582293" sldId="378"/>
            <ac:spMk id="11" creationId="{2A11605A-8382-28CB-1DD4-CF80F1345A0C}"/>
          </ac:spMkLst>
        </pc:spChg>
        <pc:spChg chg="add mod">
          <ac:chgData name="Emnett, Mason M:(Constellation)" userId="02616e4e-ebe4-403f-80ad-9ae69cb1f1b9" providerId="ADAL" clId="{CCC6CF45-742C-4395-B06C-917B3852728B}" dt="2024-05-18T13:10:01.443" v="243" actId="1037"/>
          <ac:spMkLst>
            <pc:docMk/>
            <pc:sldMk cId="3192582293" sldId="378"/>
            <ac:spMk id="13" creationId="{2CCA87C1-AE8E-4CAD-8DE9-670FE0F5F5E4}"/>
          </ac:spMkLst>
        </pc:spChg>
        <pc:spChg chg="add del mod">
          <ac:chgData name="Emnett, Mason M:(Constellation)" userId="02616e4e-ebe4-403f-80ad-9ae69cb1f1b9" providerId="ADAL" clId="{CCC6CF45-742C-4395-B06C-917B3852728B}" dt="2024-05-18T13:09:23.885" v="130" actId="478"/>
          <ac:spMkLst>
            <pc:docMk/>
            <pc:sldMk cId="3192582293" sldId="378"/>
            <ac:spMk id="14" creationId="{10474BB7-BFDD-2A13-A4B9-DA6EDC4D58CB}"/>
          </ac:spMkLst>
        </pc:spChg>
        <pc:spChg chg="add del mod">
          <ac:chgData name="Emnett, Mason M:(Constellation)" userId="02616e4e-ebe4-403f-80ad-9ae69cb1f1b9" providerId="ADAL" clId="{CCC6CF45-742C-4395-B06C-917B3852728B}" dt="2024-05-18T13:09:49.265" v="212" actId="478"/>
          <ac:spMkLst>
            <pc:docMk/>
            <pc:sldMk cId="3192582293" sldId="378"/>
            <ac:spMk id="15" creationId="{F3A888A0-FC75-1652-B861-64349BCE67BC}"/>
          </ac:spMkLst>
        </pc:spChg>
        <pc:spChg chg="add mod">
          <ac:chgData name="Emnett, Mason M:(Constellation)" userId="02616e4e-ebe4-403f-80ad-9ae69cb1f1b9" providerId="ADAL" clId="{CCC6CF45-742C-4395-B06C-917B3852728B}" dt="2024-05-18T13:10:01.443" v="243" actId="1037"/>
          <ac:spMkLst>
            <pc:docMk/>
            <pc:sldMk cId="3192582293" sldId="378"/>
            <ac:spMk id="16" creationId="{D3532A74-9F15-92CD-B1F4-BA9186C07FD2}"/>
          </ac:spMkLst>
        </pc:spChg>
        <pc:spChg chg="add mod">
          <ac:chgData name="Emnett, Mason M:(Constellation)" userId="02616e4e-ebe4-403f-80ad-9ae69cb1f1b9" providerId="ADAL" clId="{CCC6CF45-742C-4395-B06C-917B3852728B}" dt="2024-05-18T13:10:01.443" v="243" actId="1037"/>
          <ac:spMkLst>
            <pc:docMk/>
            <pc:sldMk cId="3192582293" sldId="378"/>
            <ac:spMk id="18" creationId="{621A9358-BF99-B60B-4D68-39395A97F7A3}"/>
          </ac:spMkLst>
        </pc:spChg>
        <pc:spChg chg="add mod">
          <ac:chgData name="Emnett, Mason M:(Constellation)" userId="02616e4e-ebe4-403f-80ad-9ae69cb1f1b9" providerId="ADAL" clId="{CCC6CF45-742C-4395-B06C-917B3852728B}" dt="2024-05-18T13:10:01.443" v="243" actId="1037"/>
          <ac:spMkLst>
            <pc:docMk/>
            <pc:sldMk cId="3192582293" sldId="378"/>
            <ac:spMk id="19" creationId="{E8512B66-37F6-16A4-FBAD-B8776FD5DB09}"/>
          </ac:spMkLst>
        </pc:spChg>
        <pc:spChg chg="add mod">
          <ac:chgData name="Emnett, Mason M:(Constellation)" userId="02616e4e-ebe4-403f-80ad-9ae69cb1f1b9" providerId="ADAL" clId="{CCC6CF45-742C-4395-B06C-917B3852728B}" dt="2024-05-18T13:10:01.443" v="243" actId="1037"/>
          <ac:spMkLst>
            <pc:docMk/>
            <pc:sldMk cId="3192582293" sldId="378"/>
            <ac:spMk id="22" creationId="{6E281832-79E5-313B-13E9-3D6925CEED28}"/>
          </ac:spMkLst>
        </pc:spChg>
        <pc:graphicFrameChg chg="del">
          <ac:chgData name="Emnett, Mason M:(Constellation)" userId="02616e4e-ebe4-403f-80ad-9ae69cb1f1b9" providerId="ADAL" clId="{CCC6CF45-742C-4395-B06C-917B3852728B}" dt="2024-05-18T13:07:22.033" v="49" actId="478"/>
          <ac:graphicFrameMkLst>
            <pc:docMk/>
            <pc:sldMk cId="3192582293" sldId="378"/>
            <ac:graphicFrameMk id="6" creationId="{90EA1262-5803-57D1-12C1-25B4068D3B01}"/>
          </ac:graphicFrameMkLst>
        </pc:graphicFrameChg>
        <pc:graphicFrameChg chg="del">
          <ac:chgData name="Emnett, Mason M:(Constellation)" userId="02616e4e-ebe4-403f-80ad-9ae69cb1f1b9" providerId="ADAL" clId="{CCC6CF45-742C-4395-B06C-917B3852728B}" dt="2024-05-18T13:07:22.033" v="49" actId="478"/>
          <ac:graphicFrameMkLst>
            <pc:docMk/>
            <pc:sldMk cId="3192582293" sldId="378"/>
            <ac:graphicFrameMk id="7" creationId="{A268B6E9-6C38-1853-26ED-CCD5AA78FEFF}"/>
          </ac:graphicFrameMkLst>
        </pc:graphicFrameChg>
        <pc:picChg chg="add mod">
          <ac:chgData name="Emnett, Mason M:(Constellation)" userId="02616e4e-ebe4-403f-80ad-9ae69cb1f1b9" providerId="ADAL" clId="{CCC6CF45-742C-4395-B06C-917B3852728B}" dt="2024-05-18T13:10:01.443" v="243" actId="1037"/>
          <ac:picMkLst>
            <pc:docMk/>
            <pc:sldMk cId="3192582293" sldId="378"/>
            <ac:picMk id="17" creationId="{5243BF15-E7A9-CC8E-4897-EC20A83770D0}"/>
          </ac:picMkLst>
        </pc:picChg>
        <pc:picChg chg="add mod">
          <ac:chgData name="Emnett, Mason M:(Constellation)" userId="02616e4e-ebe4-403f-80ad-9ae69cb1f1b9" providerId="ADAL" clId="{CCC6CF45-742C-4395-B06C-917B3852728B}" dt="2024-05-18T13:10:01.443" v="243" actId="1037"/>
          <ac:picMkLst>
            <pc:docMk/>
            <pc:sldMk cId="3192582293" sldId="378"/>
            <ac:picMk id="20" creationId="{526EA8F1-52CD-5550-C07D-13553379967D}"/>
          </ac:picMkLst>
        </pc:picChg>
        <pc:picChg chg="add mod">
          <ac:chgData name="Emnett, Mason M:(Constellation)" userId="02616e4e-ebe4-403f-80ad-9ae69cb1f1b9" providerId="ADAL" clId="{CCC6CF45-742C-4395-B06C-917B3852728B}" dt="2024-05-18T13:10:01.443" v="243" actId="1037"/>
          <ac:picMkLst>
            <pc:docMk/>
            <pc:sldMk cId="3192582293" sldId="378"/>
            <ac:picMk id="21" creationId="{52DBB5F1-60F3-3844-AF30-F321906AA278}"/>
          </ac:picMkLst>
        </pc:picChg>
        <pc:cxnChg chg="add mod">
          <ac:chgData name="Emnett, Mason M:(Constellation)" userId="02616e4e-ebe4-403f-80ad-9ae69cb1f1b9" providerId="ADAL" clId="{CCC6CF45-742C-4395-B06C-917B3852728B}" dt="2024-05-18T13:10:01.443" v="243" actId="1037"/>
          <ac:cxnSpMkLst>
            <pc:docMk/>
            <pc:sldMk cId="3192582293" sldId="378"/>
            <ac:cxnSpMk id="12" creationId="{93B47AC1-F5A6-CA34-1C3E-CF010AC317DF}"/>
          </ac:cxnSpMkLst>
        </pc:cxnChg>
      </pc:sldChg>
      <pc:sldChg chg="addSp delSp modSp add mod">
        <pc:chgData name="Emnett, Mason M:(Constellation)" userId="02616e4e-ebe4-403f-80ad-9ae69cb1f1b9" providerId="ADAL" clId="{CCC6CF45-742C-4395-B06C-917B3852728B}" dt="2024-05-18T14:42:33.535" v="1581" actId="478"/>
        <pc:sldMkLst>
          <pc:docMk/>
          <pc:sldMk cId="4073126436" sldId="382"/>
        </pc:sldMkLst>
        <pc:spChg chg="add mod">
          <ac:chgData name="Emnett, Mason M:(Constellation)" userId="02616e4e-ebe4-403f-80ad-9ae69cb1f1b9" providerId="ADAL" clId="{CCC6CF45-742C-4395-B06C-917B3852728B}" dt="2024-05-18T14:42:29.794" v="1580" actId="1035"/>
          <ac:spMkLst>
            <pc:docMk/>
            <pc:sldMk cId="4073126436" sldId="382"/>
            <ac:spMk id="2" creationId="{307350B8-0AB8-4CB5-B6C8-7AE006D89CC6}"/>
          </ac:spMkLst>
        </pc:spChg>
        <pc:spChg chg="del">
          <ac:chgData name="Emnett, Mason M:(Constellation)" userId="02616e4e-ebe4-403f-80ad-9ae69cb1f1b9" providerId="ADAL" clId="{CCC6CF45-742C-4395-B06C-917B3852728B}" dt="2024-05-18T14:42:33.535" v="1581" actId="478"/>
          <ac:spMkLst>
            <pc:docMk/>
            <pc:sldMk cId="4073126436" sldId="382"/>
            <ac:spMk id="4" creationId="{C3048235-1C39-BBDE-1640-07BD01FC7629}"/>
          </ac:spMkLst>
        </pc:spChg>
      </pc:sldChg>
      <pc:sldChg chg="ord">
        <pc:chgData name="Emnett, Mason M:(Constellation)" userId="02616e4e-ebe4-403f-80ad-9ae69cb1f1b9" providerId="ADAL" clId="{CCC6CF45-742C-4395-B06C-917B3852728B}" dt="2024-05-18T13:21:11.192" v="654"/>
        <pc:sldMkLst>
          <pc:docMk/>
          <pc:sldMk cId="395681910" sldId="2134804830"/>
        </pc:sldMkLst>
      </pc:sldChg>
      <pc:sldChg chg="addSp delSp modSp del mod ord">
        <pc:chgData name="Emnett, Mason M:(Constellation)" userId="02616e4e-ebe4-403f-80ad-9ae69cb1f1b9" providerId="ADAL" clId="{CCC6CF45-742C-4395-B06C-917B3852728B}" dt="2024-05-18T14:17:35.816" v="730" actId="47"/>
        <pc:sldMkLst>
          <pc:docMk/>
          <pc:sldMk cId="310961855" sldId="2134804845"/>
        </pc:sldMkLst>
        <pc:spChg chg="mod">
          <ac:chgData name="Emnett, Mason M:(Constellation)" userId="02616e4e-ebe4-403f-80ad-9ae69cb1f1b9" providerId="ADAL" clId="{CCC6CF45-742C-4395-B06C-917B3852728B}" dt="2024-05-18T14:17:13.507" v="679" actId="21"/>
          <ac:spMkLst>
            <pc:docMk/>
            <pc:sldMk cId="310961855" sldId="2134804845"/>
            <ac:spMk id="2" creationId="{8A5639F4-ED96-49FD-3278-0ECAD36CBDE9}"/>
          </ac:spMkLst>
        </pc:spChg>
        <pc:spChg chg="mod">
          <ac:chgData name="Emnett, Mason M:(Constellation)" userId="02616e4e-ebe4-403f-80ad-9ae69cb1f1b9" providerId="ADAL" clId="{CCC6CF45-742C-4395-B06C-917B3852728B}" dt="2024-05-18T13:14:45.037" v="376" actId="1035"/>
          <ac:spMkLst>
            <pc:docMk/>
            <pc:sldMk cId="310961855" sldId="2134804845"/>
            <ac:spMk id="4" creationId="{CE23D6F0-D17E-4E12-BD62-BF66CE02EF72}"/>
          </ac:spMkLst>
        </pc:spChg>
        <pc:spChg chg="add del mod">
          <ac:chgData name="Emnett, Mason M:(Constellation)" userId="02616e4e-ebe4-403f-80ad-9ae69cb1f1b9" providerId="ADAL" clId="{CCC6CF45-742C-4395-B06C-917B3852728B}" dt="2024-05-18T13:14:47.784" v="383"/>
          <ac:spMkLst>
            <pc:docMk/>
            <pc:sldMk cId="310961855" sldId="2134804845"/>
            <ac:spMk id="9" creationId="{2301E697-8156-A1A8-66B0-524F121CC797}"/>
          </ac:spMkLst>
        </pc:spChg>
        <pc:spChg chg="add del">
          <ac:chgData name="Emnett, Mason M:(Constellation)" userId="02616e4e-ebe4-403f-80ad-9ae69cb1f1b9" providerId="ADAL" clId="{CCC6CF45-742C-4395-B06C-917B3852728B}" dt="2024-05-18T13:14:48.223" v="384" actId="478"/>
          <ac:spMkLst>
            <pc:docMk/>
            <pc:sldMk cId="310961855" sldId="2134804845"/>
            <ac:spMk id="10" creationId="{2B7B5594-DDD7-8FA9-C3EB-87EB2A218B03}"/>
          </ac:spMkLst>
        </pc:spChg>
        <pc:spChg chg="add del mod">
          <ac:chgData name="Emnett, Mason M:(Constellation)" userId="02616e4e-ebe4-403f-80ad-9ae69cb1f1b9" providerId="ADAL" clId="{CCC6CF45-742C-4395-B06C-917B3852728B}" dt="2024-05-18T13:14:47.784" v="383"/>
          <ac:spMkLst>
            <pc:docMk/>
            <pc:sldMk cId="310961855" sldId="2134804845"/>
            <ac:spMk id="12" creationId="{86C25561-0D1C-1DF1-8238-37C95D18DD77}"/>
          </ac:spMkLst>
        </pc:spChg>
        <pc:spChg chg="mod">
          <ac:chgData name="Emnett, Mason M:(Constellation)" userId="02616e4e-ebe4-403f-80ad-9ae69cb1f1b9" providerId="ADAL" clId="{CCC6CF45-742C-4395-B06C-917B3852728B}" dt="2024-05-18T13:14:45.037" v="376" actId="1035"/>
          <ac:spMkLst>
            <pc:docMk/>
            <pc:sldMk cId="310961855" sldId="2134804845"/>
            <ac:spMk id="98" creationId="{B15CFCAA-15FE-42BA-8692-FCD85026EEF5}"/>
          </ac:spMkLst>
        </pc:spChg>
        <pc:graphicFrameChg chg="add del mod">
          <ac:chgData name="Emnett, Mason M:(Constellation)" userId="02616e4e-ebe4-403f-80ad-9ae69cb1f1b9" providerId="ADAL" clId="{CCC6CF45-742C-4395-B06C-917B3852728B}" dt="2024-05-18T13:14:47.784" v="383"/>
          <ac:graphicFrameMkLst>
            <pc:docMk/>
            <pc:sldMk cId="310961855" sldId="2134804845"/>
            <ac:graphicFrameMk id="6" creationId="{27812C61-6DF5-7172-E4A5-60BA8A92D9A7}"/>
          </ac:graphicFrameMkLst>
        </pc:graphicFrameChg>
        <pc:graphicFrameChg chg="add del mod">
          <ac:chgData name="Emnett, Mason M:(Constellation)" userId="02616e4e-ebe4-403f-80ad-9ae69cb1f1b9" providerId="ADAL" clId="{CCC6CF45-742C-4395-B06C-917B3852728B}" dt="2024-05-18T13:14:47.784" v="383"/>
          <ac:graphicFrameMkLst>
            <pc:docMk/>
            <pc:sldMk cId="310961855" sldId="2134804845"/>
            <ac:graphicFrameMk id="7" creationId="{8C853140-5711-C57A-4A55-08E61C706DA4}"/>
          </ac:graphicFrameMkLst>
        </pc:graphicFrameChg>
        <pc:graphicFrameChg chg="add del">
          <ac:chgData name="Emnett, Mason M:(Constellation)" userId="02616e4e-ebe4-403f-80ad-9ae69cb1f1b9" providerId="ADAL" clId="{CCC6CF45-742C-4395-B06C-917B3852728B}" dt="2024-05-18T13:14:48.223" v="384" actId="478"/>
          <ac:graphicFrameMkLst>
            <pc:docMk/>
            <pc:sldMk cId="310961855" sldId="2134804845"/>
            <ac:graphicFrameMk id="11" creationId="{0FCC0113-4958-4039-A80F-365F1BEAB2E9}"/>
          </ac:graphicFrameMkLst>
        </pc:graphicFrameChg>
        <pc:picChg chg="add del">
          <ac:chgData name="Emnett, Mason M:(Constellation)" userId="02616e4e-ebe4-403f-80ad-9ae69cb1f1b9" providerId="ADAL" clId="{CCC6CF45-742C-4395-B06C-917B3852728B}" dt="2024-05-18T13:14:48.223" v="384" actId="478"/>
          <ac:picMkLst>
            <pc:docMk/>
            <pc:sldMk cId="310961855" sldId="2134804845"/>
            <ac:picMk id="5" creationId="{983C1BDF-6C97-EFB0-38DB-0DE030F2A7A1}"/>
          </ac:picMkLst>
        </pc:picChg>
        <pc:picChg chg="add del">
          <ac:chgData name="Emnett, Mason M:(Constellation)" userId="02616e4e-ebe4-403f-80ad-9ae69cb1f1b9" providerId="ADAL" clId="{CCC6CF45-742C-4395-B06C-917B3852728B}" dt="2024-05-18T13:14:48.223" v="384" actId="478"/>
          <ac:picMkLst>
            <pc:docMk/>
            <pc:sldMk cId="310961855" sldId="2134804845"/>
            <ac:picMk id="8" creationId="{14FBD063-D12B-4E26-860F-260803005B95}"/>
          </ac:picMkLst>
        </pc:picChg>
      </pc:sldChg>
      <pc:sldChg chg="del ord">
        <pc:chgData name="Emnett, Mason M:(Constellation)" userId="02616e4e-ebe4-403f-80ad-9ae69cb1f1b9" providerId="ADAL" clId="{CCC6CF45-742C-4395-B06C-917B3852728B}" dt="2024-05-18T13:01:49.769" v="29" actId="47"/>
        <pc:sldMkLst>
          <pc:docMk/>
          <pc:sldMk cId="1327775666" sldId="2134804846"/>
        </pc:sldMkLst>
      </pc:sldChg>
      <pc:sldChg chg="addSp delSp modSp mod ord">
        <pc:chgData name="Emnett, Mason M:(Constellation)" userId="02616e4e-ebe4-403f-80ad-9ae69cb1f1b9" providerId="ADAL" clId="{CCC6CF45-742C-4395-B06C-917B3852728B}" dt="2024-05-18T14:23:36.746" v="1098" actId="14100"/>
        <pc:sldMkLst>
          <pc:docMk/>
          <pc:sldMk cId="2863897712" sldId="2134804847"/>
        </pc:sldMkLst>
        <pc:spChg chg="add mod">
          <ac:chgData name="Emnett, Mason M:(Constellation)" userId="02616e4e-ebe4-403f-80ad-9ae69cb1f1b9" providerId="ADAL" clId="{CCC6CF45-742C-4395-B06C-917B3852728B}" dt="2024-05-18T14:23:36.746" v="1098" actId="14100"/>
          <ac:spMkLst>
            <pc:docMk/>
            <pc:sldMk cId="2863897712" sldId="2134804847"/>
            <ac:spMk id="2" creationId="{F53165F8-1D13-B431-94CB-B2201611EED3}"/>
          </ac:spMkLst>
        </pc:spChg>
        <pc:spChg chg="add mod">
          <ac:chgData name="Emnett, Mason M:(Constellation)" userId="02616e4e-ebe4-403f-80ad-9ae69cb1f1b9" providerId="ADAL" clId="{CCC6CF45-742C-4395-B06C-917B3852728B}" dt="2024-05-18T13:19:51.395" v="591" actId="1038"/>
          <ac:spMkLst>
            <pc:docMk/>
            <pc:sldMk cId="2863897712" sldId="2134804847"/>
            <ac:spMk id="5" creationId="{EF45B413-618C-C3F2-2567-7691533FC423}"/>
          </ac:spMkLst>
        </pc:spChg>
        <pc:spChg chg="add mod">
          <ac:chgData name="Emnett, Mason M:(Constellation)" userId="02616e4e-ebe4-403f-80ad-9ae69cb1f1b9" providerId="ADAL" clId="{CCC6CF45-742C-4395-B06C-917B3852728B}" dt="2024-05-18T13:17:13.872" v="442"/>
          <ac:spMkLst>
            <pc:docMk/>
            <pc:sldMk cId="2863897712" sldId="2134804847"/>
            <ac:spMk id="7" creationId="{EC8A4A41-9A36-D356-327E-9516C3250CAB}"/>
          </ac:spMkLst>
        </pc:spChg>
        <pc:spChg chg="del">
          <ac:chgData name="Emnett, Mason M:(Constellation)" userId="02616e4e-ebe4-403f-80ad-9ae69cb1f1b9" providerId="ADAL" clId="{CCC6CF45-742C-4395-B06C-917B3852728B}" dt="2024-05-18T13:16:31.525" v="392" actId="478"/>
          <ac:spMkLst>
            <pc:docMk/>
            <pc:sldMk cId="2863897712" sldId="2134804847"/>
            <ac:spMk id="14" creationId="{44696DCC-106A-7588-D328-DD163E22F6FE}"/>
          </ac:spMkLst>
        </pc:spChg>
        <pc:spChg chg="del">
          <ac:chgData name="Emnett, Mason M:(Constellation)" userId="02616e4e-ebe4-403f-80ad-9ae69cb1f1b9" providerId="ADAL" clId="{CCC6CF45-742C-4395-B06C-917B3852728B}" dt="2024-05-18T13:16:33.733" v="393" actId="478"/>
          <ac:spMkLst>
            <pc:docMk/>
            <pc:sldMk cId="2863897712" sldId="2134804847"/>
            <ac:spMk id="15" creationId="{1A6F7533-8DF5-D396-4069-312E41CC9868}"/>
          </ac:spMkLst>
        </pc:spChg>
        <pc:spChg chg="mod">
          <ac:chgData name="Emnett, Mason M:(Constellation)" userId="02616e4e-ebe4-403f-80ad-9ae69cb1f1b9" providerId="ADAL" clId="{CCC6CF45-742C-4395-B06C-917B3852728B}" dt="2024-05-18T13:17:12.008" v="441" actId="20577"/>
          <ac:spMkLst>
            <pc:docMk/>
            <pc:sldMk cId="2863897712" sldId="2134804847"/>
            <ac:spMk id="27" creationId="{7B43E338-F5ED-4531-867E-5E423EFCE324}"/>
          </ac:spMkLst>
        </pc:spChg>
        <pc:graphicFrameChg chg="add mod">
          <ac:chgData name="Emnett, Mason M:(Constellation)" userId="02616e4e-ebe4-403f-80ad-9ae69cb1f1b9" providerId="ADAL" clId="{CCC6CF45-742C-4395-B06C-917B3852728B}" dt="2024-05-18T13:19:51.395" v="591" actId="1038"/>
          <ac:graphicFrameMkLst>
            <pc:docMk/>
            <pc:sldMk cId="2863897712" sldId="2134804847"/>
            <ac:graphicFrameMk id="4" creationId="{E9A38798-A8D4-480D-9884-A8D59BF43BA3}"/>
          </ac:graphicFrameMkLst>
        </pc:graphicFrameChg>
        <pc:graphicFrameChg chg="add mod">
          <ac:chgData name="Emnett, Mason M:(Constellation)" userId="02616e4e-ebe4-403f-80ad-9ae69cb1f1b9" providerId="ADAL" clId="{CCC6CF45-742C-4395-B06C-917B3852728B}" dt="2024-05-18T13:20:02.702" v="629" actId="1038"/>
          <ac:graphicFrameMkLst>
            <pc:docMk/>
            <pc:sldMk cId="2863897712" sldId="2134804847"/>
            <ac:graphicFrameMk id="6" creationId="{27EB0E70-C28B-8AD5-595D-DE74978277F6}"/>
          </ac:graphicFrameMkLst>
        </pc:graphicFrameChg>
        <pc:picChg chg="del">
          <ac:chgData name="Emnett, Mason M:(Constellation)" userId="02616e4e-ebe4-403f-80ad-9ae69cb1f1b9" providerId="ADAL" clId="{CCC6CF45-742C-4395-B06C-917B3852728B}" dt="2024-05-18T13:16:36.113" v="394" actId="478"/>
          <ac:picMkLst>
            <pc:docMk/>
            <pc:sldMk cId="2863897712" sldId="2134804847"/>
            <ac:picMk id="13" creationId="{CB65B4F1-3CDF-C6E6-79F7-851C5A11EF80}"/>
          </ac:picMkLst>
        </pc:picChg>
      </pc:sldChg>
      <pc:sldChg chg="modSp mod ord">
        <pc:chgData name="Emnett, Mason M:(Constellation)" userId="02616e4e-ebe4-403f-80ad-9ae69cb1f1b9" providerId="ADAL" clId="{CCC6CF45-742C-4395-B06C-917B3852728B}" dt="2024-05-18T14:22:11.465" v="1058" actId="14100"/>
        <pc:sldMkLst>
          <pc:docMk/>
          <pc:sldMk cId="266024099" sldId="2134804848"/>
        </pc:sldMkLst>
        <pc:spChg chg="mod">
          <ac:chgData name="Emnett, Mason M:(Constellation)" userId="02616e4e-ebe4-403f-80ad-9ae69cb1f1b9" providerId="ADAL" clId="{CCC6CF45-742C-4395-B06C-917B3852728B}" dt="2024-05-18T14:22:11.465" v="1058" actId="14100"/>
          <ac:spMkLst>
            <pc:docMk/>
            <pc:sldMk cId="266024099" sldId="2134804848"/>
            <ac:spMk id="5" creationId="{3B7A746C-AA33-D2D0-01A3-6C68319608F3}"/>
          </ac:spMkLst>
        </pc:spChg>
      </pc:sldChg>
      <pc:sldChg chg="modSp mod ord">
        <pc:chgData name="Emnett, Mason M:(Constellation)" userId="02616e4e-ebe4-403f-80ad-9ae69cb1f1b9" providerId="ADAL" clId="{CCC6CF45-742C-4395-B06C-917B3852728B}" dt="2024-05-18T14:31:49.119" v="1342" actId="1035"/>
        <pc:sldMkLst>
          <pc:docMk/>
          <pc:sldMk cId="263613762" sldId="2134804849"/>
        </pc:sldMkLst>
        <pc:spChg chg="mod">
          <ac:chgData name="Emnett, Mason M:(Constellation)" userId="02616e4e-ebe4-403f-80ad-9ae69cb1f1b9" providerId="ADAL" clId="{CCC6CF45-742C-4395-B06C-917B3852728B}" dt="2024-05-18T14:31:35.094" v="1284" actId="1036"/>
          <ac:spMkLst>
            <pc:docMk/>
            <pc:sldMk cId="263613762" sldId="2134804849"/>
            <ac:spMk id="2" creationId="{3361CA8E-CA34-4BA3-B385-D49821796593}"/>
          </ac:spMkLst>
        </pc:spChg>
        <pc:spChg chg="mod">
          <ac:chgData name="Emnett, Mason M:(Constellation)" userId="02616e4e-ebe4-403f-80ad-9ae69cb1f1b9" providerId="ADAL" clId="{CCC6CF45-742C-4395-B06C-917B3852728B}" dt="2024-05-18T14:31:49.119" v="1342" actId="1035"/>
          <ac:spMkLst>
            <pc:docMk/>
            <pc:sldMk cId="263613762" sldId="2134804849"/>
            <ac:spMk id="10" creationId="{334165D2-AB26-4833-86CE-394A10304595}"/>
          </ac:spMkLst>
        </pc:spChg>
        <pc:spChg chg="mod">
          <ac:chgData name="Emnett, Mason M:(Constellation)" userId="02616e4e-ebe4-403f-80ad-9ae69cb1f1b9" providerId="ADAL" clId="{CCC6CF45-742C-4395-B06C-917B3852728B}" dt="2024-05-18T14:31:49.119" v="1342" actId="1035"/>
          <ac:spMkLst>
            <pc:docMk/>
            <pc:sldMk cId="263613762" sldId="2134804849"/>
            <ac:spMk id="11" creationId="{7735A387-68FE-4EFF-8B3E-97D15E5C289E}"/>
          </ac:spMkLst>
        </pc:spChg>
        <pc:graphicFrameChg chg="mod">
          <ac:chgData name="Emnett, Mason M:(Constellation)" userId="02616e4e-ebe4-403f-80ad-9ae69cb1f1b9" providerId="ADAL" clId="{CCC6CF45-742C-4395-B06C-917B3852728B}" dt="2024-05-18T14:31:49.119" v="1342" actId="1035"/>
          <ac:graphicFrameMkLst>
            <pc:docMk/>
            <pc:sldMk cId="263613762" sldId="2134804849"/>
            <ac:graphicFrameMk id="8" creationId="{153C7D66-33EA-4057-AD29-4045FC86930C}"/>
          </ac:graphicFrameMkLst>
        </pc:graphicFrameChg>
        <pc:graphicFrameChg chg="mod">
          <ac:chgData name="Emnett, Mason M:(Constellation)" userId="02616e4e-ebe4-403f-80ad-9ae69cb1f1b9" providerId="ADAL" clId="{CCC6CF45-742C-4395-B06C-917B3852728B}" dt="2024-05-18T14:31:49.119" v="1342" actId="1035"/>
          <ac:graphicFrameMkLst>
            <pc:docMk/>
            <pc:sldMk cId="263613762" sldId="2134804849"/>
            <ac:graphicFrameMk id="9" creationId="{ED692670-EAD2-4502-AF8E-B3849C2A7554}"/>
          </ac:graphicFrameMkLst>
        </pc:graphicFrameChg>
      </pc:sldChg>
      <pc:sldChg chg="addSp delSp modSp add mod ord">
        <pc:chgData name="Emnett, Mason M:(Constellation)" userId="02616e4e-ebe4-403f-80ad-9ae69cb1f1b9" providerId="ADAL" clId="{CCC6CF45-742C-4395-B06C-917B3852728B}" dt="2024-05-18T14:21:59.008" v="1056" actId="14100"/>
        <pc:sldMkLst>
          <pc:docMk/>
          <pc:sldMk cId="3599131891" sldId="2134804850"/>
        </pc:sldMkLst>
        <pc:spChg chg="del">
          <ac:chgData name="Emnett, Mason M:(Constellation)" userId="02616e4e-ebe4-403f-80ad-9ae69cb1f1b9" providerId="ADAL" clId="{CCC6CF45-742C-4395-B06C-917B3852728B}" dt="2024-05-18T13:07:48.585" v="52" actId="478"/>
          <ac:spMkLst>
            <pc:docMk/>
            <pc:sldMk cId="3599131891" sldId="2134804850"/>
            <ac:spMk id="2" creationId="{D1190270-FBB4-386F-C528-02D7465B5512}"/>
          </ac:spMkLst>
        </pc:spChg>
        <pc:spChg chg="mod">
          <ac:chgData name="Emnett, Mason M:(Constellation)" userId="02616e4e-ebe4-403f-80ad-9ae69cb1f1b9" providerId="ADAL" clId="{CCC6CF45-742C-4395-B06C-917B3852728B}" dt="2024-05-18T14:17:50.822" v="739" actId="20577"/>
          <ac:spMkLst>
            <pc:docMk/>
            <pc:sldMk cId="3599131891" sldId="2134804850"/>
            <ac:spMk id="4" creationId="{C25A07AE-2D2C-4FF9-91FD-AC5464B427A4}"/>
          </ac:spMkLst>
        </pc:spChg>
        <pc:spChg chg="mod">
          <ac:chgData name="Emnett, Mason M:(Constellation)" userId="02616e4e-ebe4-403f-80ad-9ae69cb1f1b9" providerId="ADAL" clId="{CCC6CF45-742C-4395-B06C-917B3852728B}" dt="2024-05-18T14:21:59.008" v="1056" actId="14100"/>
          <ac:spMkLst>
            <pc:docMk/>
            <pc:sldMk cId="3599131891" sldId="2134804850"/>
            <ac:spMk id="5" creationId="{3510FDE6-C56A-17D8-DE66-FD4B595ED0BB}"/>
          </ac:spMkLst>
        </pc:spChg>
        <pc:spChg chg="add del mod">
          <ac:chgData name="Emnett, Mason M:(Constellation)" userId="02616e4e-ebe4-403f-80ad-9ae69cb1f1b9" providerId="ADAL" clId="{CCC6CF45-742C-4395-B06C-917B3852728B}" dt="2024-05-18T14:17:30.890" v="729" actId="1036"/>
          <ac:spMkLst>
            <pc:docMk/>
            <pc:sldMk cId="3599131891" sldId="2134804850"/>
            <ac:spMk id="8" creationId="{E2491DCF-B7BE-BEAF-2D84-B0AC3D85AB12}"/>
          </ac:spMkLst>
        </pc:spChg>
        <pc:spChg chg="add del mod">
          <ac:chgData name="Emnett, Mason M:(Constellation)" userId="02616e4e-ebe4-403f-80ad-9ae69cb1f1b9" providerId="ADAL" clId="{CCC6CF45-742C-4395-B06C-917B3852728B}" dt="2024-05-18T14:17:30.890" v="729" actId="1036"/>
          <ac:spMkLst>
            <pc:docMk/>
            <pc:sldMk cId="3599131891" sldId="2134804850"/>
            <ac:spMk id="9" creationId="{8861DE79-609E-B7B5-0054-85442FE0A922}"/>
          </ac:spMkLst>
        </pc:spChg>
        <pc:graphicFrameChg chg="add del mod">
          <ac:chgData name="Emnett, Mason M:(Constellation)" userId="02616e4e-ebe4-403f-80ad-9ae69cb1f1b9" providerId="ADAL" clId="{CCC6CF45-742C-4395-B06C-917B3852728B}" dt="2024-05-18T14:17:30.890" v="729" actId="1036"/>
          <ac:graphicFrameMkLst>
            <pc:docMk/>
            <pc:sldMk cId="3599131891" sldId="2134804850"/>
            <ac:graphicFrameMk id="6" creationId="{90EA1262-5803-57D1-12C1-25B4068D3B01}"/>
          </ac:graphicFrameMkLst>
        </pc:graphicFrameChg>
        <pc:graphicFrameChg chg="add del mod">
          <ac:chgData name="Emnett, Mason M:(Constellation)" userId="02616e4e-ebe4-403f-80ad-9ae69cb1f1b9" providerId="ADAL" clId="{CCC6CF45-742C-4395-B06C-917B3852728B}" dt="2024-05-18T14:17:30.890" v="729" actId="1036"/>
          <ac:graphicFrameMkLst>
            <pc:docMk/>
            <pc:sldMk cId="3599131891" sldId="2134804850"/>
            <ac:graphicFrameMk id="7" creationId="{A268B6E9-6C38-1853-26ED-CCD5AA78FEFF}"/>
          </ac:graphicFrameMkLst>
        </pc:graphicFrameChg>
      </pc:sldChg>
      <pc:sldChg chg="add del">
        <pc:chgData name="Emnett, Mason M:(Constellation)" userId="02616e4e-ebe4-403f-80ad-9ae69cb1f1b9" providerId="ADAL" clId="{CCC6CF45-742C-4395-B06C-917B3852728B}" dt="2024-05-18T13:07:04.540" v="45"/>
        <pc:sldMkLst>
          <pc:docMk/>
          <pc:sldMk cId="3354871109" sldId="2147472680"/>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2.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8347449226715268E-2"/>
          <c:y val="5.8286096700681495E-2"/>
          <c:w val="0.94330510154656944"/>
          <c:h val="0.65762870807414586"/>
        </c:manualLayout>
      </c:layout>
      <c:areaChart>
        <c:grouping val="standard"/>
        <c:varyColors val="0"/>
        <c:ser>
          <c:idx val="3"/>
          <c:order val="3"/>
          <c:tx>
            <c:strRef>
              <c:f>'Wind+Solar'!$O$1</c:f>
              <c:strCache>
                <c:ptCount val="1"/>
                <c:pt idx="0">
                  <c:v>Solar Gen (MWh)</c:v>
                </c:pt>
              </c:strCache>
            </c:strRef>
          </c:tx>
          <c:spPr>
            <a:solidFill>
              <a:schemeClr val="accent4"/>
            </a:solidFill>
            <a:ln>
              <a:noFill/>
            </a:ln>
            <a:effectLst/>
          </c:spPr>
          <c:val>
            <c:numRef>
              <c:f>'Wind+Solar'!$O$2:$O$25</c:f>
              <c:numCache>
                <c:formatCode>_(* #,##0.00_);_(* \(#,##0.00\);_(* "-"??_);_(@_)</c:formatCode>
                <c:ptCount val="24"/>
                <c:pt idx="0">
                  <c:v>0</c:v>
                </c:pt>
                <c:pt idx="1">
                  <c:v>0</c:v>
                </c:pt>
                <c:pt idx="2">
                  <c:v>0</c:v>
                </c:pt>
                <c:pt idx="3">
                  <c:v>0</c:v>
                </c:pt>
                <c:pt idx="4">
                  <c:v>0</c:v>
                </c:pt>
                <c:pt idx="5">
                  <c:v>0</c:v>
                </c:pt>
                <c:pt idx="6">
                  <c:v>0</c:v>
                </c:pt>
                <c:pt idx="7">
                  <c:v>0</c:v>
                </c:pt>
                <c:pt idx="8">
                  <c:v>2</c:v>
                </c:pt>
                <c:pt idx="9">
                  <c:v>4</c:v>
                </c:pt>
                <c:pt idx="10">
                  <c:v>4</c:v>
                </c:pt>
                <c:pt idx="11">
                  <c:v>2</c:v>
                </c:pt>
                <c:pt idx="12">
                  <c:v>4</c:v>
                </c:pt>
                <c:pt idx="13">
                  <c:v>2</c:v>
                </c:pt>
                <c:pt idx="14">
                  <c:v>2</c:v>
                </c:pt>
                <c:pt idx="15">
                  <c:v>2</c:v>
                </c:pt>
                <c:pt idx="16">
                  <c:v>0</c:v>
                </c:pt>
                <c:pt idx="17">
                  <c:v>2</c:v>
                </c:pt>
                <c:pt idx="18">
                  <c:v>0</c:v>
                </c:pt>
                <c:pt idx="19">
                  <c:v>0</c:v>
                </c:pt>
                <c:pt idx="20">
                  <c:v>0</c:v>
                </c:pt>
                <c:pt idx="21">
                  <c:v>0</c:v>
                </c:pt>
                <c:pt idx="22">
                  <c:v>0</c:v>
                </c:pt>
                <c:pt idx="23">
                  <c:v>0</c:v>
                </c:pt>
              </c:numCache>
            </c:numRef>
          </c:val>
          <c:extLst>
            <c:ext xmlns:c16="http://schemas.microsoft.com/office/drawing/2014/chart" uri="{C3380CC4-5D6E-409C-BE32-E72D297353CC}">
              <c16:uniqueId val="{00000000-64F7-4BDD-B7CA-9FCC889E91FA}"/>
            </c:ext>
          </c:extLst>
        </c:ser>
        <c:ser>
          <c:idx val="2"/>
          <c:order val="2"/>
          <c:tx>
            <c:strRef>
              <c:f>'Wind+Solar'!$N$1</c:f>
              <c:strCache>
                <c:ptCount val="1"/>
                <c:pt idx="0">
                  <c:v>Wind Gen (MWh)</c:v>
                </c:pt>
              </c:strCache>
            </c:strRef>
          </c:tx>
          <c:spPr>
            <a:solidFill>
              <a:schemeClr val="accent3"/>
            </a:solidFill>
            <a:ln>
              <a:noFill/>
            </a:ln>
            <a:effectLst/>
          </c:spPr>
          <c:val>
            <c:numRef>
              <c:f>'Wind+Solar'!$N$2:$N$25</c:f>
              <c:numCache>
                <c:formatCode>_(* #,##0.00_);_(* \(#,##0.00\);_(* "-"??_);_(@_)</c:formatCode>
                <c:ptCount val="24"/>
                <c:pt idx="0">
                  <c:v>4.3049999999999997</c:v>
                </c:pt>
                <c:pt idx="1">
                  <c:v>0.98599999999999999</c:v>
                </c:pt>
                <c:pt idx="2">
                  <c:v>0.65900000000000003</c:v>
                </c:pt>
                <c:pt idx="3">
                  <c:v>0.33300000000000002</c:v>
                </c:pt>
                <c:pt idx="4">
                  <c:v>6.0000000000000001E-3</c:v>
                </c:pt>
                <c:pt idx="5">
                  <c:v>0.192</c:v>
                </c:pt>
                <c:pt idx="6">
                  <c:v>0.84699999999999998</c:v>
                </c:pt>
                <c:pt idx="7">
                  <c:v>2.5019999999999998</c:v>
                </c:pt>
                <c:pt idx="8">
                  <c:v>2.9590000000000001</c:v>
                </c:pt>
                <c:pt idx="9">
                  <c:v>2.3420000000000001</c:v>
                </c:pt>
                <c:pt idx="10">
                  <c:v>1.097</c:v>
                </c:pt>
                <c:pt idx="11">
                  <c:v>0.69899999999999995</c:v>
                </c:pt>
                <c:pt idx="12">
                  <c:v>0.50800000000000001</c:v>
                </c:pt>
                <c:pt idx="13">
                  <c:v>0.754</c:v>
                </c:pt>
                <c:pt idx="14">
                  <c:v>0.94699999999999995</c:v>
                </c:pt>
                <c:pt idx="15">
                  <c:v>1.278</c:v>
                </c:pt>
                <c:pt idx="16">
                  <c:v>1.7689999999999999</c:v>
                </c:pt>
                <c:pt idx="17">
                  <c:v>3.1339999999999999</c:v>
                </c:pt>
                <c:pt idx="18">
                  <c:v>3.677</c:v>
                </c:pt>
                <c:pt idx="19">
                  <c:v>3.3759999999999999</c:v>
                </c:pt>
                <c:pt idx="20">
                  <c:v>4.17</c:v>
                </c:pt>
                <c:pt idx="21">
                  <c:v>3.0489999999999999</c:v>
                </c:pt>
                <c:pt idx="22">
                  <c:v>1.3</c:v>
                </c:pt>
                <c:pt idx="23">
                  <c:v>0.14899999999999999</c:v>
                </c:pt>
              </c:numCache>
            </c:numRef>
          </c:val>
          <c:extLst>
            <c:ext xmlns:c16="http://schemas.microsoft.com/office/drawing/2014/chart" uri="{C3380CC4-5D6E-409C-BE32-E72D297353CC}">
              <c16:uniqueId val="{00000001-64F7-4BDD-B7CA-9FCC889E91FA}"/>
            </c:ext>
          </c:extLst>
        </c:ser>
        <c:dLbls>
          <c:showLegendKey val="0"/>
          <c:showVal val="0"/>
          <c:showCatName val="0"/>
          <c:showSerName val="0"/>
          <c:showPercent val="0"/>
          <c:showBubbleSize val="0"/>
        </c:dLbls>
        <c:axId val="1860290032"/>
        <c:axId val="1860286704"/>
        <c:extLst>
          <c:ext xmlns:c15="http://schemas.microsoft.com/office/drawing/2012/chart" uri="{02D57815-91ED-43cb-92C2-25804820EDAC}">
            <c15:filteredAreaSeries>
              <c15:ser>
                <c:idx val="0"/>
                <c:order val="0"/>
                <c:tx>
                  <c:strRef>
                    <c:extLst>
                      <c:ext uri="{02D57815-91ED-43cb-92C2-25804820EDAC}">
                        <c15:formulaRef>
                          <c15:sqref>'Wind+Solar'!$L$1</c15:sqref>
                        </c15:formulaRef>
                      </c:ext>
                    </c:extLst>
                    <c:strCache>
                      <c:ptCount val="1"/>
                      <c:pt idx="0">
                        <c:v>Hour</c:v>
                      </c:pt>
                    </c:strCache>
                  </c:strRef>
                </c:tx>
                <c:spPr>
                  <a:solidFill>
                    <a:schemeClr val="accent1"/>
                  </a:solidFill>
                  <a:ln>
                    <a:noFill/>
                  </a:ln>
                  <a:effectLst/>
                </c:spPr>
                <c:val>
                  <c:numRef>
                    <c:extLst>
                      <c:ext uri="{02D57815-91ED-43cb-92C2-25804820EDAC}">
                        <c15:formulaRef>
                          <c15:sqref>'Wind+Solar'!$L$2:$L$25</c15:sqref>
                        </c15:formulaRef>
                      </c:ext>
                    </c:extLst>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val>
                <c:extLst>
                  <c:ext xmlns:c16="http://schemas.microsoft.com/office/drawing/2014/chart" uri="{C3380CC4-5D6E-409C-BE32-E72D297353CC}">
                    <c16:uniqueId val="{00000003-64F7-4BDD-B7CA-9FCC889E91FA}"/>
                  </c:ext>
                </c:extLst>
              </c15:ser>
            </c15:filteredAreaSeries>
          </c:ext>
        </c:extLst>
      </c:areaChart>
      <c:lineChart>
        <c:grouping val="standard"/>
        <c:varyColors val="0"/>
        <c:ser>
          <c:idx val="1"/>
          <c:order val="1"/>
          <c:tx>
            <c:strRef>
              <c:f>'Wind+Solar'!$M$1</c:f>
              <c:strCache>
                <c:ptCount val="1"/>
                <c:pt idx="0">
                  <c:v>Load (MWh)</c:v>
                </c:pt>
              </c:strCache>
            </c:strRef>
          </c:tx>
          <c:spPr>
            <a:ln w="28575" cap="rnd">
              <a:solidFill>
                <a:schemeClr val="accent2"/>
              </a:solidFill>
              <a:round/>
            </a:ln>
            <a:effectLst/>
          </c:spPr>
          <c:marker>
            <c:symbol val="none"/>
          </c:marker>
          <c:val>
            <c:numRef>
              <c:f>'Wind+Solar'!$M$2:$M$25</c:f>
              <c:numCache>
                <c:formatCode>_(* #,##0.00_);_(* \(#,##0.00\);_(* "-"??_);_(@_)</c:formatCode>
                <c:ptCount val="24"/>
                <c:pt idx="0">
                  <c:v>1.3911005778000001</c:v>
                </c:pt>
                <c:pt idx="1">
                  <c:v>1.3885205767</c:v>
                </c:pt>
                <c:pt idx="2">
                  <c:v>1.3896605772000001</c:v>
                </c:pt>
                <c:pt idx="3">
                  <c:v>1.3826705743000001</c:v>
                </c:pt>
                <c:pt idx="4">
                  <c:v>1.3790705728000001</c:v>
                </c:pt>
                <c:pt idx="5">
                  <c:v>1.3805105734000001</c:v>
                </c:pt>
                <c:pt idx="6">
                  <c:v>1.3713305696</c:v>
                </c:pt>
                <c:pt idx="7">
                  <c:v>1.3745105708999998</c:v>
                </c:pt>
                <c:pt idx="8">
                  <c:v>1.3958405798</c:v>
                </c:pt>
                <c:pt idx="9">
                  <c:v>1.4101205857000001</c:v>
                </c:pt>
                <c:pt idx="10">
                  <c:v>1.4383505973999999</c:v>
                </c:pt>
                <c:pt idx="11">
                  <c:v>1.4397305980000001</c:v>
                </c:pt>
                <c:pt idx="12">
                  <c:v>1.4465106007999999</c:v>
                </c:pt>
                <c:pt idx="13">
                  <c:v>1.4569506051000001</c:v>
                </c:pt>
                <c:pt idx="14">
                  <c:v>1.4678406096999999</c:v>
                </c:pt>
                <c:pt idx="15">
                  <c:v>1.4630406077</c:v>
                </c:pt>
                <c:pt idx="16">
                  <c:v>1.4707806109000001</c:v>
                </c:pt>
                <c:pt idx="17">
                  <c:v>1.4669106092999999</c:v>
                </c:pt>
                <c:pt idx="18">
                  <c:v>1.4541606039999999</c:v>
                </c:pt>
                <c:pt idx="19">
                  <c:v>1.4349005959999999</c:v>
                </c:pt>
                <c:pt idx="20">
                  <c:v>1.4328005951</c:v>
                </c:pt>
                <c:pt idx="21">
                  <c:v>1.4197805897</c:v>
                </c:pt>
                <c:pt idx="22">
                  <c:v>1.413240587</c:v>
                </c:pt>
                <c:pt idx="23">
                  <c:v>1.4094605854</c:v>
                </c:pt>
              </c:numCache>
            </c:numRef>
          </c:val>
          <c:smooth val="0"/>
          <c:extLst>
            <c:ext xmlns:c16="http://schemas.microsoft.com/office/drawing/2014/chart" uri="{C3380CC4-5D6E-409C-BE32-E72D297353CC}">
              <c16:uniqueId val="{00000002-64F7-4BDD-B7CA-9FCC889E91FA}"/>
            </c:ext>
          </c:extLst>
        </c:ser>
        <c:dLbls>
          <c:showLegendKey val="0"/>
          <c:showVal val="0"/>
          <c:showCatName val="0"/>
          <c:showSerName val="0"/>
          <c:showPercent val="0"/>
          <c:showBubbleSize val="0"/>
        </c:dLbls>
        <c:marker val="1"/>
        <c:smooth val="0"/>
        <c:axId val="1860290032"/>
        <c:axId val="1860286704"/>
        <c:extLst/>
      </c:lineChart>
      <c:catAx>
        <c:axId val="186029003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860286704"/>
        <c:crosses val="autoZero"/>
        <c:auto val="1"/>
        <c:lblAlgn val="ctr"/>
        <c:lblOffset val="100"/>
        <c:noMultiLvlLbl val="0"/>
      </c:catAx>
      <c:valAx>
        <c:axId val="1860286704"/>
        <c:scaling>
          <c:orientation val="minMax"/>
        </c:scaling>
        <c:delete val="1"/>
        <c:axPos val="l"/>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crossAx val="1860290032"/>
        <c:crosses val="autoZero"/>
        <c:crossBetween val="between"/>
      </c:valAx>
      <c:spPr>
        <a:noFill/>
        <a:ln>
          <a:noFill/>
        </a:ln>
        <a:effectLst/>
      </c:spPr>
    </c:plotArea>
    <c:legend>
      <c:legendPos val="b"/>
      <c:layout>
        <c:manualLayout>
          <c:xMode val="edge"/>
          <c:yMode val="edge"/>
          <c:x val="0.12098841488247172"/>
          <c:y val="0.81605815763160783"/>
          <c:w val="0.75802317023505661"/>
          <c:h val="6.9170632771505244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2"/>
          <c:order val="2"/>
          <c:tx>
            <c:strRef>
              <c:f>'Hourly Matched'!$N$1</c:f>
              <c:strCache>
                <c:ptCount val="1"/>
                <c:pt idx="0">
                  <c:v>Wind Matched (MWh)</c:v>
                </c:pt>
              </c:strCache>
            </c:strRef>
          </c:tx>
          <c:spPr>
            <a:solidFill>
              <a:schemeClr val="accent3"/>
            </a:solidFill>
            <a:ln>
              <a:noFill/>
            </a:ln>
            <a:effectLst/>
          </c:spPr>
          <c:invertIfNegative val="0"/>
          <c:val>
            <c:numRef>
              <c:f>'Hourly Matched'!$N$2:$N$25</c:f>
              <c:numCache>
                <c:formatCode>_(* #,##0.00_);_(* \(#,##0.00\);_(* "-"??_);_(@_)</c:formatCode>
                <c:ptCount val="24"/>
                <c:pt idx="0">
                  <c:v>1.3911005778000001</c:v>
                </c:pt>
                <c:pt idx="1">
                  <c:v>0.98599999999999999</c:v>
                </c:pt>
                <c:pt idx="2">
                  <c:v>0.65900000000000003</c:v>
                </c:pt>
                <c:pt idx="3">
                  <c:v>0.33300000000000002</c:v>
                </c:pt>
                <c:pt idx="4">
                  <c:v>6.0000000000000001E-3</c:v>
                </c:pt>
                <c:pt idx="5">
                  <c:v>0.192</c:v>
                </c:pt>
                <c:pt idx="6">
                  <c:v>0.84699999999999998</c:v>
                </c:pt>
                <c:pt idx="7">
                  <c:v>1.3745105708999998</c:v>
                </c:pt>
                <c:pt idx="8">
                  <c:v>0</c:v>
                </c:pt>
                <c:pt idx="9">
                  <c:v>0</c:v>
                </c:pt>
                <c:pt idx="10">
                  <c:v>0</c:v>
                </c:pt>
                <c:pt idx="11">
                  <c:v>0</c:v>
                </c:pt>
                <c:pt idx="12">
                  <c:v>0</c:v>
                </c:pt>
                <c:pt idx="13">
                  <c:v>0</c:v>
                </c:pt>
                <c:pt idx="14">
                  <c:v>0</c:v>
                </c:pt>
                <c:pt idx="15">
                  <c:v>0</c:v>
                </c:pt>
                <c:pt idx="16">
                  <c:v>1.4707806109000001</c:v>
                </c:pt>
                <c:pt idx="17">
                  <c:v>0</c:v>
                </c:pt>
                <c:pt idx="18">
                  <c:v>1.4541606039999999</c:v>
                </c:pt>
                <c:pt idx="19">
                  <c:v>1.4349005959999999</c:v>
                </c:pt>
                <c:pt idx="20">
                  <c:v>1.4328005951</c:v>
                </c:pt>
                <c:pt idx="21">
                  <c:v>1.4197805897</c:v>
                </c:pt>
                <c:pt idx="22">
                  <c:v>1.3</c:v>
                </c:pt>
                <c:pt idx="23">
                  <c:v>0.14899999999999999</c:v>
                </c:pt>
              </c:numCache>
            </c:numRef>
          </c:val>
          <c:extLst>
            <c:ext xmlns:c16="http://schemas.microsoft.com/office/drawing/2014/chart" uri="{C3380CC4-5D6E-409C-BE32-E72D297353CC}">
              <c16:uniqueId val="{00000000-F5AC-430F-AEF7-168CA08C353B}"/>
            </c:ext>
          </c:extLst>
        </c:ser>
        <c:ser>
          <c:idx val="4"/>
          <c:order val="3"/>
          <c:tx>
            <c:strRef>
              <c:f>'Hourly Matched'!$O$1</c:f>
              <c:strCache>
                <c:ptCount val="1"/>
                <c:pt idx="0">
                  <c:v>Solar Matched (MWh)</c:v>
                </c:pt>
              </c:strCache>
            </c:strRef>
          </c:tx>
          <c:spPr>
            <a:solidFill>
              <a:schemeClr val="accent5"/>
            </a:solidFill>
            <a:ln>
              <a:noFill/>
            </a:ln>
            <a:effectLst/>
          </c:spPr>
          <c:invertIfNegative val="0"/>
          <c:val>
            <c:numRef>
              <c:f>'Hourly Matched'!$O$2:$O$25</c:f>
              <c:numCache>
                <c:formatCode>_(* #,##0.00_);_(* \(#,##0.00\);_(* "-"??_);_(@_)</c:formatCode>
                <c:ptCount val="24"/>
                <c:pt idx="0">
                  <c:v>0</c:v>
                </c:pt>
                <c:pt idx="1">
                  <c:v>0</c:v>
                </c:pt>
                <c:pt idx="2">
                  <c:v>0</c:v>
                </c:pt>
                <c:pt idx="3">
                  <c:v>0</c:v>
                </c:pt>
                <c:pt idx="4">
                  <c:v>0</c:v>
                </c:pt>
                <c:pt idx="5">
                  <c:v>0</c:v>
                </c:pt>
                <c:pt idx="6">
                  <c:v>0</c:v>
                </c:pt>
                <c:pt idx="7">
                  <c:v>0</c:v>
                </c:pt>
                <c:pt idx="8">
                  <c:v>1.3958405798</c:v>
                </c:pt>
                <c:pt idx="9">
                  <c:v>1.4101205857000001</c:v>
                </c:pt>
                <c:pt idx="10">
                  <c:v>1.4383505973999999</c:v>
                </c:pt>
                <c:pt idx="11">
                  <c:v>1.4397305980000001</c:v>
                </c:pt>
                <c:pt idx="12">
                  <c:v>1.4465106007999999</c:v>
                </c:pt>
                <c:pt idx="13">
                  <c:v>1.4569506051000001</c:v>
                </c:pt>
                <c:pt idx="14">
                  <c:v>1.4678406096999999</c:v>
                </c:pt>
                <c:pt idx="15">
                  <c:v>1.4630406077</c:v>
                </c:pt>
                <c:pt idx="16">
                  <c:v>0</c:v>
                </c:pt>
                <c:pt idx="17">
                  <c:v>1.4669106092999999</c:v>
                </c:pt>
                <c:pt idx="18">
                  <c:v>0</c:v>
                </c:pt>
                <c:pt idx="19">
                  <c:v>0</c:v>
                </c:pt>
                <c:pt idx="20">
                  <c:v>0</c:v>
                </c:pt>
                <c:pt idx="21">
                  <c:v>0</c:v>
                </c:pt>
                <c:pt idx="22">
                  <c:v>0</c:v>
                </c:pt>
                <c:pt idx="23">
                  <c:v>0</c:v>
                </c:pt>
              </c:numCache>
            </c:numRef>
          </c:val>
          <c:extLst>
            <c:ext xmlns:c16="http://schemas.microsoft.com/office/drawing/2014/chart" uri="{C3380CC4-5D6E-409C-BE32-E72D297353CC}">
              <c16:uniqueId val="{00000001-F5AC-430F-AEF7-168CA08C353B}"/>
            </c:ext>
          </c:extLst>
        </c:ser>
        <c:ser>
          <c:idx val="5"/>
          <c:order val="4"/>
          <c:tx>
            <c:strRef>
              <c:f>'Hourly Matched'!$P$1</c:f>
              <c:strCache>
                <c:ptCount val="1"/>
                <c:pt idx="0">
                  <c:v>Nuclear Matched (MWh)</c:v>
                </c:pt>
              </c:strCache>
            </c:strRef>
          </c:tx>
          <c:spPr>
            <a:solidFill>
              <a:schemeClr val="accent6"/>
            </a:solidFill>
            <a:ln>
              <a:noFill/>
            </a:ln>
            <a:effectLst/>
          </c:spPr>
          <c:invertIfNegative val="0"/>
          <c:val>
            <c:numRef>
              <c:f>'Hourly Matched'!$P$2:$P$25</c:f>
              <c:numCache>
                <c:formatCode>_(* #,##0.00_);_(* \(#,##0.00\);_(* "-"??_);_(@_)</c:formatCode>
                <c:ptCount val="24"/>
                <c:pt idx="0">
                  <c:v>0</c:v>
                </c:pt>
                <c:pt idx="1">
                  <c:v>0.40252057669999997</c:v>
                </c:pt>
                <c:pt idx="2">
                  <c:v>0.73066057720000011</c:v>
                </c:pt>
                <c:pt idx="3">
                  <c:v>1.0496705743000001</c:v>
                </c:pt>
                <c:pt idx="4">
                  <c:v>1.3730705728000001</c:v>
                </c:pt>
                <c:pt idx="5">
                  <c:v>1.1885105734000001</c:v>
                </c:pt>
                <c:pt idx="6">
                  <c:v>0.52433056960000002</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0.11324058699999995</c:v>
                </c:pt>
                <c:pt idx="23">
                  <c:v>1.2604605853999999</c:v>
                </c:pt>
              </c:numCache>
            </c:numRef>
          </c:val>
          <c:extLst xmlns:c15="http://schemas.microsoft.com/office/drawing/2012/chart">
            <c:ext xmlns:c16="http://schemas.microsoft.com/office/drawing/2014/chart" uri="{C3380CC4-5D6E-409C-BE32-E72D297353CC}">
              <c16:uniqueId val="{00000002-F5AC-430F-AEF7-168CA08C353B}"/>
            </c:ext>
          </c:extLst>
        </c:ser>
        <c:dLbls>
          <c:showLegendKey val="0"/>
          <c:showVal val="0"/>
          <c:showCatName val="0"/>
          <c:showSerName val="0"/>
          <c:showPercent val="0"/>
          <c:showBubbleSize val="0"/>
        </c:dLbls>
        <c:gapWidth val="150"/>
        <c:overlap val="100"/>
        <c:axId val="1860290032"/>
        <c:axId val="1860286704"/>
        <c:extLst>
          <c:ext xmlns:c15="http://schemas.microsoft.com/office/drawing/2012/chart" uri="{02D57815-91ED-43cb-92C2-25804820EDAC}">
            <c15:filteredBarSeries>
              <c15:ser>
                <c:idx val="0"/>
                <c:order val="0"/>
                <c:tx>
                  <c:strRef>
                    <c:extLst>
                      <c:ext uri="{02D57815-91ED-43cb-92C2-25804820EDAC}">
                        <c15:formulaRef>
                          <c15:sqref>'Hourly Matched'!$L$1</c15:sqref>
                        </c15:formulaRef>
                      </c:ext>
                    </c:extLst>
                    <c:strCache>
                      <c:ptCount val="1"/>
                      <c:pt idx="0">
                        <c:v>Hour</c:v>
                      </c:pt>
                    </c:strCache>
                  </c:strRef>
                </c:tx>
                <c:spPr>
                  <a:solidFill>
                    <a:schemeClr val="accent1"/>
                  </a:solidFill>
                  <a:ln>
                    <a:noFill/>
                  </a:ln>
                  <a:effectLst/>
                </c:spPr>
                <c:invertIfNegative val="0"/>
                <c:val>
                  <c:numRef>
                    <c:extLst>
                      <c:ext uri="{02D57815-91ED-43cb-92C2-25804820EDAC}">
                        <c15:formulaRef>
                          <c15:sqref>'Hourly Matched'!$L$2:$L$25</c15:sqref>
                        </c15:formulaRef>
                      </c:ext>
                    </c:extLst>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val>
                <c:extLst>
                  <c:ext xmlns:c16="http://schemas.microsoft.com/office/drawing/2014/chart" uri="{C3380CC4-5D6E-409C-BE32-E72D297353CC}">
                    <c16:uniqueId val="{00000004-F5AC-430F-AEF7-168CA08C353B}"/>
                  </c:ext>
                </c:extLst>
              </c15:ser>
            </c15:filteredBarSeries>
          </c:ext>
        </c:extLst>
      </c:barChart>
      <c:lineChart>
        <c:grouping val="standard"/>
        <c:varyColors val="0"/>
        <c:ser>
          <c:idx val="1"/>
          <c:order val="1"/>
          <c:tx>
            <c:strRef>
              <c:f>'Hourly Matched'!$M$1</c:f>
              <c:strCache>
                <c:ptCount val="1"/>
                <c:pt idx="0">
                  <c:v>Load (MWh)</c:v>
                </c:pt>
              </c:strCache>
            </c:strRef>
          </c:tx>
          <c:spPr>
            <a:ln w="28575" cap="rnd">
              <a:solidFill>
                <a:schemeClr val="accent2"/>
              </a:solidFill>
              <a:round/>
            </a:ln>
            <a:effectLst/>
          </c:spPr>
          <c:marker>
            <c:symbol val="none"/>
          </c:marker>
          <c:val>
            <c:numRef>
              <c:f>'Hourly Matched'!$M$2:$M$25</c:f>
              <c:numCache>
                <c:formatCode>_(* #,##0.00_);_(* \(#,##0.00\);_(* "-"??_);_(@_)</c:formatCode>
                <c:ptCount val="24"/>
                <c:pt idx="0">
                  <c:v>1.3911005778000001</c:v>
                </c:pt>
                <c:pt idx="1">
                  <c:v>1.3885205767</c:v>
                </c:pt>
                <c:pt idx="2">
                  <c:v>1.3896605772000001</c:v>
                </c:pt>
                <c:pt idx="3">
                  <c:v>1.3826705743000001</c:v>
                </c:pt>
                <c:pt idx="4">
                  <c:v>1.3790705728000001</c:v>
                </c:pt>
                <c:pt idx="5">
                  <c:v>1.3805105734000001</c:v>
                </c:pt>
                <c:pt idx="6">
                  <c:v>1.3713305696</c:v>
                </c:pt>
                <c:pt idx="7">
                  <c:v>1.3745105708999998</c:v>
                </c:pt>
                <c:pt idx="8">
                  <c:v>1.3958405798</c:v>
                </c:pt>
                <c:pt idx="9">
                  <c:v>1.4101205857000001</c:v>
                </c:pt>
                <c:pt idx="10">
                  <c:v>1.4383505973999999</c:v>
                </c:pt>
                <c:pt idx="11">
                  <c:v>1.4397305980000001</c:v>
                </c:pt>
                <c:pt idx="12">
                  <c:v>1.4465106007999999</c:v>
                </c:pt>
                <c:pt idx="13">
                  <c:v>1.4569506051000001</c:v>
                </c:pt>
                <c:pt idx="14">
                  <c:v>1.4678406096999999</c:v>
                </c:pt>
                <c:pt idx="15">
                  <c:v>1.4630406077</c:v>
                </c:pt>
                <c:pt idx="16">
                  <c:v>1.4707806109000001</c:v>
                </c:pt>
                <c:pt idx="17">
                  <c:v>1.4669106092999999</c:v>
                </c:pt>
                <c:pt idx="18">
                  <c:v>1.4541606039999999</c:v>
                </c:pt>
                <c:pt idx="19">
                  <c:v>1.4349005959999999</c:v>
                </c:pt>
                <c:pt idx="20">
                  <c:v>1.4328005951</c:v>
                </c:pt>
                <c:pt idx="21">
                  <c:v>1.4197805897</c:v>
                </c:pt>
                <c:pt idx="22">
                  <c:v>1.413240587</c:v>
                </c:pt>
                <c:pt idx="23">
                  <c:v>1.4094605854</c:v>
                </c:pt>
              </c:numCache>
            </c:numRef>
          </c:val>
          <c:smooth val="0"/>
          <c:extLst>
            <c:ext xmlns:c16="http://schemas.microsoft.com/office/drawing/2014/chart" uri="{C3380CC4-5D6E-409C-BE32-E72D297353CC}">
              <c16:uniqueId val="{00000003-F5AC-430F-AEF7-168CA08C353B}"/>
            </c:ext>
          </c:extLst>
        </c:ser>
        <c:dLbls>
          <c:showLegendKey val="0"/>
          <c:showVal val="0"/>
          <c:showCatName val="0"/>
          <c:showSerName val="0"/>
          <c:showPercent val="0"/>
          <c:showBubbleSize val="0"/>
        </c:dLbls>
        <c:marker val="1"/>
        <c:smooth val="0"/>
        <c:axId val="1860290032"/>
        <c:axId val="1860286704"/>
        <c:extLst/>
      </c:lineChart>
      <c:catAx>
        <c:axId val="186029003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860286704"/>
        <c:crosses val="autoZero"/>
        <c:auto val="1"/>
        <c:lblAlgn val="ctr"/>
        <c:lblOffset val="100"/>
        <c:noMultiLvlLbl val="0"/>
      </c:catAx>
      <c:valAx>
        <c:axId val="1860286704"/>
        <c:scaling>
          <c:orientation val="minMax"/>
          <c:min val="1.2"/>
        </c:scaling>
        <c:delete val="1"/>
        <c:axPos val="l"/>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crossAx val="1860290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rgbClr val="000000"/>
                </a:solidFill>
                <a:latin typeface="+mn-lt"/>
                <a:ea typeface="+mn-ea"/>
                <a:cs typeface="+mn-cs"/>
              </a:defRPr>
            </a:pPr>
            <a:r>
              <a:rPr lang="en-US" sz="1400"/>
              <a:t>CAISO 4/27-5/3/22 Hourly Average</a:t>
            </a:r>
          </a:p>
        </c:rich>
      </c:tx>
      <c:overlay val="0"/>
      <c:spPr>
        <a:noFill/>
        <a:ln>
          <a:noFill/>
        </a:ln>
        <a:effectLst/>
      </c:spPr>
      <c:txPr>
        <a:bodyPr rot="0" spcFirstLastPara="1" vertOverflow="ellipsis" vert="horz" wrap="square" anchor="ctr" anchorCtr="1"/>
        <a:lstStyle/>
        <a:p>
          <a:pPr>
            <a:defRPr sz="1400" b="0" i="0" u="none" strike="noStrike" kern="1200" spc="0" baseline="0">
              <a:solidFill>
                <a:srgbClr val="000000"/>
              </a:solidFill>
              <a:latin typeface="+mn-lt"/>
              <a:ea typeface="+mn-ea"/>
              <a:cs typeface="+mn-cs"/>
            </a:defRPr>
          </a:pPr>
          <a:endParaRPr lang="en-US"/>
        </a:p>
      </c:txPr>
    </c:title>
    <c:autoTitleDeleted val="0"/>
    <c:plotArea>
      <c:layout>
        <c:manualLayout>
          <c:layoutTarget val="inner"/>
          <c:xMode val="edge"/>
          <c:yMode val="edge"/>
          <c:x val="0.16059257577562919"/>
          <c:y val="0.13969593675691075"/>
          <c:w val="0.81185196656358893"/>
          <c:h val="0.65239166974774498"/>
        </c:manualLayout>
      </c:layout>
      <c:areaChart>
        <c:grouping val="standard"/>
        <c:varyColors val="0"/>
        <c:ser>
          <c:idx val="2"/>
          <c:order val="3"/>
          <c:tx>
            <c:strRef>
              <c:f>Sheet1!$E$1</c:f>
              <c:strCache>
                <c:ptCount val="1"/>
                <c:pt idx="0">
                  <c:v>Fossil</c:v>
                </c:pt>
              </c:strCache>
            </c:strRef>
          </c:tx>
          <c:spPr>
            <a:solidFill>
              <a:schemeClr val="bg1">
                <a:lumMod val="85000"/>
              </a:schemeClr>
            </a:solidFill>
            <a:ln>
              <a:noFill/>
            </a:ln>
            <a:effectLst/>
          </c:spPr>
          <c:cat>
            <c:numRef>
              <c:f>Sheet1!$A$2:$A$25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Sheet1!$E$2:$E$25</c:f>
              <c:numCache>
                <c:formatCode>#,##0</c:formatCode>
                <c:ptCount val="24"/>
                <c:pt idx="0">
                  <c:v>22608.714285714286</c:v>
                </c:pt>
                <c:pt idx="1">
                  <c:v>21864.125</c:v>
                </c:pt>
                <c:pt idx="2">
                  <c:v>20904.428571428572</c:v>
                </c:pt>
                <c:pt idx="3">
                  <c:v>20390</c:v>
                </c:pt>
                <c:pt idx="4">
                  <c:v>20124.857142857141</c:v>
                </c:pt>
                <c:pt idx="5">
                  <c:v>20282.714285714286</c:v>
                </c:pt>
                <c:pt idx="6">
                  <c:v>21164.428571428572</c:v>
                </c:pt>
                <c:pt idx="7">
                  <c:v>22063</c:v>
                </c:pt>
                <c:pt idx="8">
                  <c:v>22389.571428571428</c:v>
                </c:pt>
                <c:pt idx="9">
                  <c:v>21996.428571428572</c:v>
                </c:pt>
                <c:pt idx="10">
                  <c:v>21193.428571428572</c:v>
                </c:pt>
                <c:pt idx="11">
                  <c:v>20356.714285714286</c:v>
                </c:pt>
                <c:pt idx="12">
                  <c:v>19545.571428571428</c:v>
                </c:pt>
                <c:pt idx="13">
                  <c:v>19055.714285714286</c:v>
                </c:pt>
                <c:pt idx="14">
                  <c:v>19124.857142857141</c:v>
                </c:pt>
                <c:pt idx="15">
                  <c:v>19344.571428571428</c:v>
                </c:pt>
                <c:pt idx="16">
                  <c:v>19965.571428571428</c:v>
                </c:pt>
                <c:pt idx="17">
                  <c:v>21070</c:v>
                </c:pt>
                <c:pt idx="18">
                  <c:v>22876.714285714286</c:v>
                </c:pt>
                <c:pt idx="19">
                  <c:v>24644.285714285714</c:v>
                </c:pt>
                <c:pt idx="20">
                  <c:v>25905.428571428572</c:v>
                </c:pt>
                <c:pt idx="21">
                  <c:v>26375.142857142859</c:v>
                </c:pt>
                <c:pt idx="22">
                  <c:v>25655.285714285714</c:v>
                </c:pt>
                <c:pt idx="23">
                  <c:v>24170.857142857141</c:v>
                </c:pt>
              </c:numCache>
            </c:numRef>
          </c:val>
          <c:extLst>
            <c:ext xmlns:c16="http://schemas.microsoft.com/office/drawing/2014/chart" uri="{C3380CC4-5D6E-409C-BE32-E72D297353CC}">
              <c16:uniqueId val="{00000000-2602-4859-AF3D-690D11FDB601}"/>
            </c:ext>
          </c:extLst>
        </c:ser>
        <c:dLbls>
          <c:showLegendKey val="0"/>
          <c:showVal val="0"/>
          <c:showCatName val="0"/>
          <c:showSerName val="0"/>
          <c:showPercent val="0"/>
          <c:showBubbleSize val="0"/>
        </c:dLbls>
        <c:axId val="586018608"/>
        <c:axId val="586016112"/>
      </c:areaChart>
      <c:areaChart>
        <c:grouping val="stacked"/>
        <c:varyColors val="0"/>
        <c:ser>
          <c:idx val="1"/>
          <c:order val="1"/>
          <c:tx>
            <c:strRef>
              <c:f>Sheet1!$C$1</c:f>
              <c:strCache>
                <c:ptCount val="1"/>
                <c:pt idx="0">
                  <c:v>Clean Gen</c:v>
                </c:pt>
              </c:strCache>
            </c:strRef>
          </c:tx>
          <c:spPr>
            <a:solidFill>
              <a:schemeClr val="accent2"/>
            </a:solidFill>
            <a:ln>
              <a:noFill/>
            </a:ln>
            <a:effectLst/>
          </c:spPr>
          <c:cat>
            <c:numRef>
              <c:f>Sheet1!$A$2:$A$25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Sheet1!$C$2:$C$25</c:f>
              <c:numCache>
                <c:formatCode>#,##0</c:formatCode>
                <c:ptCount val="24"/>
                <c:pt idx="0">
                  <c:v>7791.1428571428596</c:v>
                </c:pt>
                <c:pt idx="1">
                  <c:v>7387</c:v>
                </c:pt>
                <c:pt idx="2">
                  <c:v>7555.8571428571431</c:v>
                </c:pt>
                <c:pt idx="3">
                  <c:v>7633.1428571428569</c:v>
                </c:pt>
                <c:pt idx="4">
                  <c:v>7571.8571428571431</c:v>
                </c:pt>
                <c:pt idx="5">
                  <c:v>7783.2857142857147</c:v>
                </c:pt>
                <c:pt idx="6">
                  <c:v>8055.1428571428569</c:v>
                </c:pt>
                <c:pt idx="7">
                  <c:v>11542.428571428571</c:v>
                </c:pt>
                <c:pt idx="8">
                  <c:v>16026.857142857143</c:v>
                </c:pt>
                <c:pt idx="9">
                  <c:v>17188.285714285714</c:v>
                </c:pt>
                <c:pt idx="10">
                  <c:v>17224.428571428572</c:v>
                </c:pt>
                <c:pt idx="11">
                  <c:v>16989.714285714286</c:v>
                </c:pt>
                <c:pt idx="12">
                  <c:v>16718</c:v>
                </c:pt>
                <c:pt idx="13">
                  <c:v>16887.857142857141</c:v>
                </c:pt>
                <c:pt idx="14">
                  <c:v>17260.428571428572</c:v>
                </c:pt>
                <c:pt idx="15">
                  <c:v>17298.857142857141</c:v>
                </c:pt>
                <c:pt idx="16">
                  <c:v>17287.428571428572</c:v>
                </c:pt>
                <c:pt idx="17">
                  <c:v>17255.142857142859</c:v>
                </c:pt>
                <c:pt idx="18">
                  <c:v>14874.285714285714</c:v>
                </c:pt>
                <c:pt idx="19">
                  <c:v>10026.714285714286</c:v>
                </c:pt>
                <c:pt idx="20">
                  <c:v>9141.5714285714294</c:v>
                </c:pt>
                <c:pt idx="21">
                  <c:v>8912.4285714285706</c:v>
                </c:pt>
                <c:pt idx="22">
                  <c:v>8319.1428571428569</c:v>
                </c:pt>
                <c:pt idx="23">
                  <c:v>7653</c:v>
                </c:pt>
              </c:numCache>
            </c:numRef>
          </c:val>
          <c:extLst>
            <c:ext xmlns:c16="http://schemas.microsoft.com/office/drawing/2014/chart" uri="{C3380CC4-5D6E-409C-BE32-E72D297353CC}">
              <c16:uniqueId val="{00000001-2602-4859-AF3D-690D11FDB601}"/>
            </c:ext>
          </c:extLst>
        </c:ser>
        <c:ser>
          <c:idx val="3"/>
          <c:order val="2"/>
          <c:tx>
            <c:strRef>
              <c:f>Sheet1!$D$1</c:f>
              <c:strCache>
                <c:ptCount val="1"/>
                <c:pt idx="0">
                  <c:v>Solar Curtailment</c:v>
                </c:pt>
              </c:strCache>
            </c:strRef>
          </c:tx>
          <c:spPr>
            <a:noFill/>
            <a:ln w="15875">
              <a:solidFill>
                <a:schemeClr val="accent6"/>
              </a:solidFill>
              <a:prstDash val="sysDash"/>
            </a:ln>
            <a:effectLst/>
          </c:spPr>
          <c:cat>
            <c:numRef>
              <c:f>Sheet1!$A$2:$A$25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Sheet1!$D$2:$D$25</c:f>
              <c:numCache>
                <c:formatCode>#,##0</c:formatCode>
                <c:ptCount val="24"/>
                <c:pt idx="0">
                  <c:v>0</c:v>
                </c:pt>
                <c:pt idx="1">
                  <c:v>0</c:v>
                </c:pt>
                <c:pt idx="2">
                  <c:v>0</c:v>
                </c:pt>
                <c:pt idx="3">
                  <c:v>0</c:v>
                </c:pt>
                <c:pt idx="4">
                  <c:v>0</c:v>
                </c:pt>
                <c:pt idx="5">
                  <c:v>0</c:v>
                </c:pt>
                <c:pt idx="6">
                  <c:v>17.483957270000001</c:v>
                </c:pt>
                <c:pt idx="7">
                  <c:v>282.95692530901925</c:v>
                </c:pt>
                <c:pt idx="8">
                  <c:v>743.08234823736939</c:v>
                </c:pt>
                <c:pt idx="9">
                  <c:v>1207.8951743616101</c:v>
                </c:pt>
                <c:pt idx="10">
                  <c:v>1548.7203624324379</c:v>
                </c:pt>
                <c:pt idx="11">
                  <c:v>1759.1218534714881</c:v>
                </c:pt>
                <c:pt idx="12">
                  <c:v>1704.3681480523844</c:v>
                </c:pt>
                <c:pt idx="13">
                  <c:v>1900.6945414493257</c:v>
                </c:pt>
                <c:pt idx="14">
                  <c:v>1612.5658736962878</c:v>
                </c:pt>
                <c:pt idx="15">
                  <c:v>1292.9139329112511</c:v>
                </c:pt>
                <c:pt idx="16">
                  <c:v>1075.3092738472501</c:v>
                </c:pt>
                <c:pt idx="17">
                  <c:v>378.88299894767147</c:v>
                </c:pt>
                <c:pt idx="18">
                  <c:v>29.38123743297805</c:v>
                </c:pt>
                <c:pt idx="19">
                  <c:v>0</c:v>
                </c:pt>
                <c:pt idx="20">
                  <c:v>0</c:v>
                </c:pt>
                <c:pt idx="21">
                  <c:v>0</c:v>
                </c:pt>
                <c:pt idx="22">
                  <c:v>0</c:v>
                </c:pt>
                <c:pt idx="23">
                  <c:v>0</c:v>
                </c:pt>
              </c:numCache>
            </c:numRef>
          </c:val>
          <c:extLst>
            <c:ext xmlns:c16="http://schemas.microsoft.com/office/drawing/2014/chart" uri="{C3380CC4-5D6E-409C-BE32-E72D297353CC}">
              <c16:uniqueId val="{00000002-2602-4859-AF3D-690D11FDB601}"/>
            </c:ext>
          </c:extLst>
        </c:ser>
        <c:dLbls>
          <c:showLegendKey val="0"/>
          <c:showVal val="0"/>
          <c:showCatName val="0"/>
          <c:showSerName val="0"/>
          <c:showPercent val="0"/>
          <c:showBubbleSize val="0"/>
        </c:dLbls>
        <c:axId val="1997618480"/>
        <c:axId val="1997608912"/>
      </c:areaChart>
      <c:lineChart>
        <c:grouping val="standard"/>
        <c:varyColors val="0"/>
        <c:ser>
          <c:idx val="0"/>
          <c:order val="0"/>
          <c:tx>
            <c:strRef>
              <c:f>Sheet1!$B$1</c:f>
              <c:strCache>
                <c:ptCount val="1"/>
                <c:pt idx="0">
                  <c:v>Load</c:v>
                </c:pt>
              </c:strCache>
            </c:strRef>
          </c:tx>
          <c:spPr>
            <a:ln w="28575" cap="rnd">
              <a:solidFill>
                <a:srgbClr val="000000"/>
              </a:solidFill>
              <a:round/>
            </a:ln>
            <a:effectLst/>
          </c:spPr>
          <c:marker>
            <c:symbol val="none"/>
          </c:marker>
          <c:cat>
            <c:numRef>
              <c:f>Sheet1!$A$2:$A$25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Sheet1!$B$2:$B$25</c:f>
              <c:numCache>
                <c:formatCode>#,##0</c:formatCode>
                <c:ptCount val="24"/>
                <c:pt idx="0">
                  <c:v>22608.714285714286</c:v>
                </c:pt>
                <c:pt idx="1">
                  <c:v>21864.125</c:v>
                </c:pt>
                <c:pt idx="2">
                  <c:v>20904.428571428572</c:v>
                </c:pt>
                <c:pt idx="3">
                  <c:v>20390</c:v>
                </c:pt>
                <c:pt idx="4">
                  <c:v>20124.857142857141</c:v>
                </c:pt>
                <c:pt idx="5">
                  <c:v>20282.714285714286</c:v>
                </c:pt>
                <c:pt idx="6">
                  <c:v>21164.428571428572</c:v>
                </c:pt>
                <c:pt idx="7">
                  <c:v>22063</c:v>
                </c:pt>
                <c:pt idx="8">
                  <c:v>22389.571428571428</c:v>
                </c:pt>
                <c:pt idx="9">
                  <c:v>21996.428571428572</c:v>
                </c:pt>
                <c:pt idx="10">
                  <c:v>21193.428571428572</c:v>
                </c:pt>
                <c:pt idx="11">
                  <c:v>20356.714285714286</c:v>
                </c:pt>
                <c:pt idx="12">
                  <c:v>19545.571428571428</c:v>
                </c:pt>
                <c:pt idx="13">
                  <c:v>19055.714285714286</c:v>
                </c:pt>
                <c:pt idx="14">
                  <c:v>19124.857142857141</c:v>
                </c:pt>
                <c:pt idx="15">
                  <c:v>19344.571428571428</c:v>
                </c:pt>
                <c:pt idx="16">
                  <c:v>19965.571428571428</c:v>
                </c:pt>
                <c:pt idx="17">
                  <c:v>21070</c:v>
                </c:pt>
                <c:pt idx="18">
                  <c:v>22876.714285714286</c:v>
                </c:pt>
                <c:pt idx="19">
                  <c:v>24644.285714285714</c:v>
                </c:pt>
                <c:pt idx="20">
                  <c:v>25905.428571428572</c:v>
                </c:pt>
                <c:pt idx="21">
                  <c:v>26375.142857142859</c:v>
                </c:pt>
                <c:pt idx="22">
                  <c:v>25655.285714285714</c:v>
                </c:pt>
                <c:pt idx="23">
                  <c:v>24170.857142857141</c:v>
                </c:pt>
              </c:numCache>
            </c:numRef>
          </c:val>
          <c:smooth val="0"/>
          <c:extLst>
            <c:ext xmlns:c16="http://schemas.microsoft.com/office/drawing/2014/chart" uri="{C3380CC4-5D6E-409C-BE32-E72D297353CC}">
              <c16:uniqueId val="{00000003-2602-4859-AF3D-690D11FDB601}"/>
            </c:ext>
          </c:extLst>
        </c:ser>
        <c:dLbls>
          <c:showLegendKey val="0"/>
          <c:showVal val="0"/>
          <c:showCatName val="0"/>
          <c:showSerName val="0"/>
          <c:showPercent val="0"/>
          <c:showBubbleSize val="0"/>
        </c:dLbls>
        <c:marker val="1"/>
        <c:smooth val="0"/>
        <c:axId val="1997618480"/>
        <c:axId val="1997608912"/>
      </c:lineChart>
      <c:catAx>
        <c:axId val="586018608"/>
        <c:scaling>
          <c:orientation val="minMax"/>
        </c:scaling>
        <c:delete val="0"/>
        <c:axPos val="b"/>
        <c:title>
          <c:tx>
            <c:rich>
              <a:bodyPr rot="0" spcFirstLastPara="1" vertOverflow="ellipsis" vert="horz" wrap="square" anchor="ctr" anchorCtr="1"/>
              <a:lstStyle/>
              <a:p>
                <a:pPr>
                  <a:defRPr sz="1050" b="0" i="0" u="none" strike="noStrike" kern="1200" baseline="0">
                    <a:solidFill>
                      <a:srgbClr val="000000"/>
                    </a:solidFill>
                    <a:latin typeface="+mn-lt"/>
                    <a:ea typeface="+mn-ea"/>
                    <a:cs typeface="+mn-cs"/>
                  </a:defRPr>
                </a:pPr>
                <a:r>
                  <a:rPr lang="en-US"/>
                  <a:t>Hour</a:t>
                </a:r>
                <a:r>
                  <a:rPr lang="en-US" baseline="0"/>
                  <a:t> Ending</a:t>
                </a:r>
                <a:endParaRPr lang="en-US"/>
              </a:p>
            </c:rich>
          </c:tx>
          <c:overlay val="0"/>
          <c:spPr>
            <a:noFill/>
            <a:ln>
              <a:noFill/>
            </a:ln>
            <a:effectLst/>
          </c:spPr>
          <c:txPr>
            <a:bodyPr rot="0" spcFirstLastPara="1" vertOverflow="ellipsis" vert="horz" wrap="square" anchor="ctr" anchorCtr="1"/>
            <a:lstStyle/>
            <a:p>
              <a:pPr>
                <a:defRPr sz="1050" b="0" i="0" u="none" strike="noStrike" kern="1200" baseline="0">
                  <a:solidFill>
                    <a:srgbClr val="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050" b="0" i="0" u="none" strike="noStrike" kern="1200" baseline="0">
                <a:solidFill>
                  <a:srgbClr val="000000"/>
                </a:solidFill>
                <a:latin typeface="+mn-lt"/>
                <a:ea typeface="+mn-ea"/>
                <a:cs typeface="+mn-cs"/>
              </a:defRPr>
            </a:pPr>
            <a:endParaRPr lang="en-US"/>
          </a:p>
        </c:txPr>
        <c:crossAx val="586016112"/>
        <c:crosses val="autoZero"/>
        <c:auto val="1"/>
        <c:lblAlgn val="ctr"/>
        <c:lblOffset val="100"/>
        <c:noMultiLvlLbl val="0"/>
      </c:catAx>
      <c:valAx>
        <c:axId val="586016112"/>
        <c:scaling>
          <c:orientation val="minMax"/>
          <c:max val="50000"/>
        </c:scaling>
        <c:delete val="0"/>
        <c:axPos val="l"/>
        <c:majorGridlines>
          <c:spPr>
            <a:ln w="9525" cap="flat" cmpd="sng" algn="ctr">
              <a:solidFill>
                <a:schemeClr val="bg1">
                  <a:lumMod val="95000"/>
                </a:schemeClr>
              </a:solidFill>
              <a:round/>
            </a:ln>
            <a:effectLst/>
          </c:spPr>
        </c:majorGridlines>
        <c:title>
          <c:tx>
            <c:rich>
              <a:bodyPr rot="-5400000" spcFirstLastPara="1" vertOverflow="ellipsis" vert="horz" wrap="square" anchor="ctr" anchorCtr="1"/>
              <a:lstStyle/>
              <a:p>
                <a:pPr>
                  <a:defRPr sz="1050" b="0" i="0" u="none" strike="noStrike" kern="1200" baseline="0">
                    <a:solidFill>
                      <a:srgbClr val="000000"/>
                    </a:solidFill>
                    <a:latin typeface="+mn-lt"/>
                    <a:ea typeface="+mn-ea"/>
                    <a:cs typeface="+mn-cs"/>
                  </a:defRPr>
                </a:pPr>
                <a:r>
                  <a:rPr lang="en-US"/>
                  <a:t>MW</a:t>
                </a:r>
              </a:p>
            </c:rich>
          </c:tx>
          <c:overlay val="0"/>
          <c:spPr>
            <a:noFill/>
            <a:ln>
              <a:noFill/>
            </a:ln>
            <a:effectLst/>
          </c:spPr>
          <c:txPr>
            <a:bodyPr rot="-5400000" spcFirstLastPara="1" vertOverflow="ellipsis" vert="horz" wrap="square" anchor="ctr" anchorCtr="1"/>
            <a:lstStyle/>
            <a:p>
              <a:pPr>
                <a:defRPr sz="1050" b="0" i="0" u="none" strike="noStrike" kern="1200" baseline="0">
                  <a:solidFill>
                    <a:srgbClr val="000000"/>
                  </a:solidFill>
                  <a:latin typeface="+mn-lt"/>
                  <a:ea typeface="+mn-ea"/>
                  <a:cs typeface="+mn-cs"/>
                </a:defRPr>
              </a:pPr>
              <a:endParaRPr lang="en-US"/>
            </a:p>
          </c:txPr>
        </c:title>
        <c:numFmt formatCode="#,##0" sourceLinked="1"/>
        <c:majorTickMark val="none"/>
        <c:minorTickMark val="none"/>
        <c:tickLblPos val="nextTo"/>
        <c:spPr>
          <a:noFill/>
          <a:ln>
            <a:solidFill>
              <a:schemeClr val="accent3"/>
            </a:solidFill>
          </a:ln>
          <a:effectLst/>
        </c:spPr>
        <c:txPr>
          <a:bodyPr rot="-60000000" spcFirstLastPara="1" vertOverflow="ellipsis" vert="horz" wrap="square" anchor="ctr" anchorCtr="1"/>
          <a:lstStyle/>
          <a:p>
            <a:pPr>
              <a:defRPr sz="1050" b="0" i="0" u="none" strike="noStrike" kern="1200" baseline="0">
                <a:solidFill>
                  <a:srgbClr val="000000"/>
                </a:solidFill>
                <a:latin typeface="+mn-lt"/>
                <a:ea typeface="+mn-ea"/>
                <a:cs typeface="+mn-cs"/>
              </a:defRPr>
            </a:pPr>
            <a:endParaRPr lang="en-US"/>
          </a:p>
        </c:txPr>
        <c:crossAx val="586018608"/>
        <c:crosses val="autoZero"/>
        <c:crossBetween val="between"/>
      </c:valAx>
      <c:valAx>
        <c:axId val="1997608912"/>
        <c:scaling>
          <c:orientation val="minMax"/>
          <c:max val="50000"/>
        </c:scaling>
        <c:delete val="1"/>
        <c:axPos val="r"/>
        <c:numFmt formatCode="#,##0" sourceLinked="1"/>
        <c:majorTickMark val="out"/>
        <c:minorTickMark val="none"/>
        <c:tickLblPos val="nextTo"/>
        <c:crossAx val="1997618480"/>
        <c:crosses val="max"/>
        <c:crossBetween val="between"/>
      </c:valAx>
      <c:catAx>
        <c:axId val="1997618480"/>
        <c:scaling>
          <c:orientation val="minMax"/>
        </c:scaling>
        <c:delete val="1"/>
        <c:axPos val="b"/>
        <c:numFmt formatCode="General" sourceLinked="1"/>
        <c:majorTickMark val="out"/>
        <c:minorTickMark val="none"/>
        <c:tickLblPos val="nextTo"/>
        <c:crossAx val="1997608912"/>
        <c:crosses val="autoZero"/>
        <c:auto val="1"/>
        <c:lblAlgn val="ctr"/>
        <c:lblOffset val="100"/>
        <c:noMultiLvlLbl val="0"/>
      </c:catAx>
      <c:spPr>
        <a:noFill/>
        <a:ln>
          <a:noFill/>
        </a:ln>
        <a:effectLst/>
      </c:spPr>
    </c:plotArea>
    <c:legend>
      <c:legendPos val="b"/>
      <c:layout>
        <c:manualLayout>
          <c:xMode val="edge"/>
          <c:yMode val="edge"/>
          <c:x val="0.1737822468579599"/>
          <c:y val="0.1620127785609812"/>
          <c:w val="0.26585510061632367"/>
          <c:h val="0.25494696559566671"/>
        </c:manualLayout>
      </c:layout>
      <c:overlay val="0"/>
      <c:spPr>
        <a:noFill/>
        <a:ln>
          <a:noFill/>
        </a:ln>
        <a:effectLst/>
      </c:spPr>
      <c:txPr>
        <a:bodyPr rot="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rgbClr val="000000"/>
          </a:solidFill>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rgbClr val="000000"/>
                </a:solidFill>
                <a:latin typeface="+mn-lt"/>
                <a:ea typeface="+mn-ea"/>
                <a:cs typeface="+mn-cs"/>
              </a:defRPr>
            </a:pPr>
            <a:r>
              <a:rPr lang="en-US" sz="1400"/>
              <a:t>CAISO 8/31-9/6/22 Hourly Average</a:t>
            </a:r>
          </a:p>
        </c:rich>
      </c:tx>
      <c:layout>
        <c:manualLayout>
          <c:xMode val="edge"/>
          <c:yMode val="edge"/>
          <c:x val="0.31850083425642173"/>
          <c:y val="2.341926852588613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rgbClr val="000000"/>
              </a:solidFill>
              <a:latin typeface="+mn-lt"/>
              <a:ea typeface="+mn-ea"/>
              <a:cs typeface="+mn-cs"/>
            </a:defRPr>
          </a:pPr>
          <a:endParaRPr lang="en-US"/>
        </a:p>
      </c:txPr>
    </c:title>
    <c:autoTitleDeleted val="0"/>
    <c:plotArea>
      <c:layout>
        <c:manualLayout>
          <c:layoutTarget val="inner"/>
          <c:xMode val="edge"/>
          <c:yMode val="edge"/>
          <c:x val="0.16059257577562919"/>
          <c:y val="0.13969593675691075"/>
          <c:w val="0.81185196656358893"/>
          <c:h val="0.64458524690578289"/>
        </c:manualLayout>
      </c:layout>
      <c:areaChart>
        <c:grouping val="stacked"/>
        <c:varyColors val="0"/>
        <c:ser>
          <c:idx val="1"/>
          <c:order val="1"/>
          <c:tx>
            <c:strRef>
              <c:f>Sheet1!$C$1</c:f>
              <c:strCache>
                <c:ptCount val="1"/>
                <c:pt idx="0">
                  <c:v>Clean Gen</c:v>
                </c:pt>
              </c:strCache>
            </c:strRef>
          </c:tx>
          <c:spPr>
            <a:solidFill>
              <a:schemeClr val="accent2"/>
            </a:solidFill>
            <a:ln>
              <a:noFill/>
            </a:ln>
            <a:effectLst/>
          </c:spPr>
          <c:cat>
            <c:numRef>
              <c:f>Sheet1!$A$2:$A$25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Sheet1!$C$2:$C$25</c:f>
              <c:numCache>
                <c:formatCode>#,##0</c:formatCode>
                <c:ptCount val="24"/>
                <c:pt idx="0">
                  <c:v>6932.8571428571431</c:v>
                </c:pt>
                <c:pt idx="1">
                  <c:v>6520.25</c:v>
                </c:pt>
                <c:pt idx="2">
                  <c:v>5747.7142857142853</c:v>
                </c:pt>
                <c:pt idx="3">
                  <c:v>5619.5714285714284</c:v>
                </c:pt>
                <c:pt idx="4">
                  <c:v>5403.2857142857147</c:v>
                </c:pt>
                <c:pt idx="5">
                  <c:v>5171</c:v>
                </c:pt>
                <c:pt idx="6">
                  <c:v>5094</c:v>
                </c:pt>
                <c:pt idx="7">
                  <c:v>5522.5714285714284</c:v>
                </c:pt>
                <c:pt idx="8">
                  <c:v>8376.8571428571431</c:v>
                </c:pt>
                <c:pt idx="9">
                  <c:v>12608</c:v>
                </c:pt>
                <c:pt idx="10">
                  <c:v>14791.428571428571</c:v>
                </c:pt>
                <c:pt idx="11">
                  <c:v>15707.857142857143</c:v>
                </c:pt>
                <c:pt idx="12">
                  <c:v>16213.142857142857</c:v>
                </c:pt>
                <c:pt idx="13">
                  <c:v>16580</c:v>
                </c:pt>
                <c:pt idx="14">
                  <c:v>17068.142857142859</c:v>
                </c:pt>
                <c:pt idx="15">
                  <c:v>17375.571428571428</c:v>
                </c:pt>
                <c:pt idx="16">
                  <c:v>17577</c:v>
                </c:pt>
                <c:pt idx="17">
                  <c:v>17263.428571428572</c:v>
                </c:pt>
                <c:pt idx="18">
                  <c:v>15402.428571428571</c:v>
                </c:pt>
                <c:pt idx="19">
                  <c:v>10782.714285714286</c:v>
                </c:pt>
                <c:pt idx="20">
                  <c:v>9055.5714285714294</c:v>
                </c:pt>
                <c:pt idx="21">
                  <c:v>8768.8571428571431</c:v>
                </c:pt>
                <c:pt idx="22">
                  <c:v>8408.5714285714294</c:v>
                </c:pt>
                <c:pt idx="23">
                  <c:v>7654</c:v>
                </c:pt>
              </c:numCache>
            </c:numRef>
          </c:val>
          <c:extLst>
            <c:ext xmlns:c16="http://schemas.microsoft.com/office/drawing/2014/chart" uri="{C3380CC4-5D6E-409C-BE32-E72D297353CC}">
              <c16:uniqueId val="{00000000-A386-41BA-9861-15BD88AED305}"/>
            </c:ext>
          </c:extLst>
        </c:ser>
        <c:ser>
          <c:idx val="2"/>
          <c:order val="2"/>
          <c:tx>
            <c:strRef>
              <c:f>Sheet1!$D$1</c:f>
              <c:strCache>
                <c:ptCount val="1"/>
                <c:pt idx="0">
                  <c:v>Fossil</c:v>
                </c:pt>
              </c:strCache>
            </c:strRef>
          </c:tx>
          <c:spPr>
            <a:solidFill>
              <a:schemeClr val="bg1">
                <a:lumMod val="85000"/>
              </a:schemeClr>
            </a:solidFill>
            <a:ln>
              <a:noFill/>
            </a:ln>
            <a:effectLst/>
          </c:spPr>
          <c:cat>
            <c:numRef>
              <c:f>Sheet1!$A$2:$A$25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Sheet1!$D$2:$D$25</c:f>
              <c:numCache>
                <c:formatCode>#,##0</c:formatCode>
                <c:ptCount val="24"/>
                <c:pt idx="0">
                  <c:v>29601.428571428572</c:v>
                </c:pt>
                <c:pt idx="1">
                  <c:v>27985.375</c:v>
                </c:pt>
                <c:pt idx="2">
                  <c:v>25892.142857142855</c:v>
                </c:pt>
                <c:pt idx="3">
                  <c:v>24441</c:v>
                </c:pt>
                <c:pt idx="4">
                  <c:v>23476</c:v>
                </c:pt>
                <c:pt idx="5">
                  <c:v>22943.142857142859</c:v>
                </c:pt>
                <c:pt idx="6">
                  <c:v>22575.428571428572</c:v>
                </c:pt>
                <c:pt idx="7">
                  <c:v>22289.142857142859</c:v>
                </c:pt>
                <c:pt idx="8">
                  <c:v>20513.142857142855</c:v>
                </c:pt>
                <c:pt idx="9">
                  <c:v>17552.857142857141</c:v>
                </c:pt>
                <c:pt idx="10">
                  <c:v>17444.571428571428</c:v>
                </c:pt>
                <c:pt idx="11">
                  <c:v>17802.857142857138</c:v>
                </c:pt>
                <c:pt idx="12">
                  <c:v>18891.142857142862</c:v>
                </c:pt>
                <c:pt idx="13">
                  <c:v>20394.571428571428</c:v>
                </c:pt>
                <c:pt idx="14">
                  <c:v>21821.428571428569</c:v>
                </c:pt>
                <c:pt idx="15">
                  <c:v>23573.571428571428</c:v>
                </c:pt>
                <c:pt idx="16">
                  <c:v>25262.428571428572</c:v>
                </c:pt>
                <c:pt idx="17">
                  <c:v>27289.142857142855</c:v>
                </c:pt>
                <c:pt idx="18">
                  <c:v>30151.571428571428</c:v>
                </c:pt>
                <c:pt idx="19">
                  <c:v>35412.571428571435</c:v>
                </c:pt>
                <c:pt idx="20">
                  <c:v>36295</c:v>
                </c:pt>
                <c:pt idx="21">
                  <c:v>35245.857142857138</c:v>
                </c:pt>
                <c:pt idx="22">
                  <c:v>34073.285714285717</c:v>
                </c:pt>
                <c:pt idx="23">
                  <c:v>32828.857142857145</c:v>
                </c:pt>
              </c:numCache>
            </c:numRef>
          </c:val>
          <c:extLst>
            <c:ext xmlns:c16="http://schemas.microsoft.com/office/drawing/2014/chart" uri="{C3380CC4-5D6E-409C-BE32-E72D297353CC}">
              <c16:uniqueId val="{00000001-A386-41BA-9861-15BD88AED305}"/>
            </c:ext>
          </c:extLst>
        </c:ser>
        <c:dLbls>
          <c:showLegendKey val="0"/>
          <c:showVal val="0"/>
          <c:showCatName val="0"/>
          <c:showSerName val="0"/>
          <c:showPercent val="0"/>
          <c:showBubbleSize val="0"/>
        </c:dLbls>
        <c:axId val="586018608"/>
        <c:axId val="586016112"/>
      </c:areaChart>
      <c:lineChart>
        <c:grouping val="standard"/>
        <c:varyColors val="0"/>
        <c:ser>
          <c:idx val="0"/>
          <c:order val="0"/>
          <c:tx>
            <c:strRef>
              <c:f>Sheet1!$B$1</c:f>
              <c:strCache>
                <c:ptCount val="1"/>
                <c:pt idx="0">
                  <c:v>Load</c:v>
                </c:pt>
              </c:strCache>
            </c:strRef>
          </c:tx>
          <c:spPr>
            <a:ln w="28575" cap="rnd">
              <a:solidFill>
                <a:srgbClr val="000000"/>
              </a:solidFill>
              <a:round/>
            </a:ln>
            <a:effectLst/>
          </c:spPr>
          <c:marker>
            <c:symbol val="none"/>
          </c:marker>
          <c:cat>
            <c:numRef>
              <c:f>Sheet1!$A$2:$A$25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Sheet1!$B$2:$B$25</c:f>
              <c:numCache>
                <c:formatCode>#,##0</c:formatCode>
                <c:ptCount val="24"/>
                <c:pt idx="0">
                  <c:v>36534.285714285717</c:v>
                </c:pt>
                <c:pt idx="1">
                  <c:v>34505.625</c:v>
                </c:pt>
                <c:pt idx="2">
                  <c:v>31639.857142857141</c:v>
                </c:pt>
                <c:pt idx="3">
                  <c:v>30060.571428571428</c:v>
                </c:pt>
                <c:pt idx="4">
                  <c:v>28879.285714285714</c:v>
                </c:pt>
                <c:pt idx="5">
                  <c:v>28114.142857142859</c:v>
                </c:pt>
                <c:pt idx="6">
                  <c:v>27669.428571428572</c:v>
                </c:pt>
                <c:pt idx="7">
                  <c:v>27811.714285714286</c:v>
                </c:pt>
                <c:pt idx="8">
                  <c:v>28890</c:v>
                </c:pt>
                <c:pt idx="9">
                  <c:v>30160.857142857141</c:v>
                </c:pt>
                <c:pt idx="10">
                  <c:v>32236</c:v>
                </c:pt>
                <c:pt idx="11">
                  <c:v>33510.714285714283</c:v>
                </c:pt>
                <c:pt idx="12">
                  <c:v>35104.285714285717</c:v>
                </c:pt>
                <c:pt idx="13">
                  <c:v>36974.571428571428</c:v>
                </c:pt>
                <c:pt idx="14">
                  <c:v>38889.571428571428</c:v>
                </c:pt>
                <c:pt idx="15">
                  <c:v>40949.142857142855</c:v>
                </c:pt>
                <c:pt idx="16">
                  <c:v>42839.428571428572</c:v>
                </c:pt>
                <c:pt idx="17">
                  <c:v>44552.571428571428</c:v>
                </c:pt>
                <c:pt idx="18">
                  <c:v>45554</c:v>
                </c:pt>
                <c:pt idx="19">
                  <c:v>46195.285714285717</c:v>
                </c:pt>
                <c:pt idx="20">
                  <c:v>45350.571428571428</c:v>
                </c:pt>
                <c:pt idx="21">
                  <c:v>44014.714285714283</c:v>
                </c:pt>
                <c:pt idx="22">
                  <c:v>42481.857142857145</c:v>
                </c:pt>
                <c:pt idx="23">
                  <c:v>40482.857142857145</c:v>
                </c:pt>
              </c:numCache>
            </c:numRef>
          </c:val>
          <c:smooth val="0"/>
          <c:extLst>
            <c:ext xmlns:c16="http://schemas.microsoft.com/office/drawing/2014/chart" uri="{C3380CC4-5D6E-409C-BE32-E72D297353CC}">
              <c16:uniqueId val="{00000002-A386-41BA-9861-15BD88AED305}"/>
            </c:ext>
          </c:extLst>
        </c:ser>
        <c:dLbls>
          <c:showLegendKey val="0"/>
          <c:showVal val="0"/>
          <c:showCatName val="0"/>
          <c:showSerName val="0"/>
          <c:showPercent val="0"/>
          <c:showBubbleSize val="0"/>
        </c:dLbls>
        <c:marker val="1"/>
        <c:smooth val="0"/>
        <c:axId val="586018608"/>
        <c:axId val="586016112"/>
      </c:lineChart>
      <c:catAx>
        <c:axId val="586018608"/>
        <c:scaling>
          <c:orientation val="minMax"/>
        </c:scaling>
        <c:delete val="0"/>
        <c:axPos val="b"/>
        <c:title>
          <c:tx>
            <c:rich>
              <a:bodyPr rot="0" spcFirstLastPara="1" vertOverflow="ellipsis" vert="horz" wrap="square" anchor="ctr" anchorCtr="1"/>
              <a:lstStyle/>
              <a:p>
                <a:pPr>
                  <a:defRPr sz="1050" b="0" i="0" u="none" strike="noStrike" kern="1200" baseline="0">
                    <a:solidFill>
                      <a:srgbClr val="000000"/>
                    </a:solidFill>
                    <a:latin typeface="+mn-lt"/>
                    <a:ea typeface="+mn-ea"/>
                    <a:cs typeface="+mn-cs"/>
                  </a:defRPr>
                </a:pPr>
                <a:r>
                  <a:rPr lang="en-US"/>
                  <a:t>Hour Ending</a:t>
                </a:r>
              </a:p>
            </c:rich>
          </c:tx>
          <c:overlay val="0"/>
          <c:spPr>
            <a:noFill/>
            <a:ln>
              <a:noFill/>
            </a:ln>
            <a:effectLst/>
          </c:spPr>
          <c:txPr>
            <a:bodyPr rot="0" spcFirstLastPara="1" vertOverflow="ellipsis" vert="horz" wrap="square" anchor="ctr" anchorCtr="1"/>
            <a:lstStyle/>
            <a:p>
              <a:pPr>
                <a:defRPr sz="1050" b="0" i="0" u="none" strike="noStrike" kern="1200" baseline="0">
                  <a:solidFill>
                    <a:srgbClr val="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050" b="0" i="0" u="none" strike="noStrike" kern="1200" baseline="0">
                <a:solidFill>
                  <a:srgbClr val="000000"/>
                </a:solidFill>
                <a:latin typeface="+mn-lt"/>
                <a:ea typeface="+mn-ea"/>
                <a:cs typeface="+mn-cs"/>
              </a:defRPr>
            </a:pPr>
            <a:endParaRPr lang="en-US"/>
          </a:p>
        </c:txPr>
        <c:crossAx val="586016112"/>
        <c:crosses val="autoZero"/>
        <c:auto val="1"/>
        <c:lblAlgn val="ctr"/>
        <c:lblOffset val="100"/>
        <c:noMultiLvlLbl val="0"/>
      </c:catAx>
      <c:valAx>
        <c:axId val="586016112"/>
        <c:scaling>
          <c:orientation val="minMax"/>
        </c:scaling>
        <c:delete val="0"/>
        <c:axPos val="l"/>
        <c:majorGridlines>
          <c:spPr>
            <a:ln w="9525" cap="flat" cmpd="sng" algn="ctr">
              <a:solidFill>
                <a:schemeClr val="bg1">
                  <a:lumMod val="95000"/>
                </a:schemeClr>
              </a:solidFill>
              <a:round/>
            </a:ln>
            <a:effectLst/>
          </c:spPr>
        </c:majorGridlines>
        <c:title>
          <c:tx>
            <c:rich>
              <a:bodyPr rot="-5400000" spcFirstLastPara="1" vertOverflow="ellipsis" vert="horz" wrap="square" anchor="ctr" anchorCtr="1"/>
              <a:lstStyle/>
              <a:p>
                <a:pPr>
                  <a:defRPr sz="1050" b="0" i="0" u="none" strike="noStrike" kern="1200" baseline="0">
                    <a:solidFill>
                      <a:srgbClr val="000000"/>
                    </a:solidFill>
                    <a:latin typeface="+mn-lt"/>
                    <a:ea typeface="+mn-ea"/>
                    <a:cs typeface="+mn-cs"/>
                  </a:defRPr>
                </a:pPr>
                <a:r>
                  <a:rPr lang="en-US"/>
                  <a:t>MW</a:t>
                </a:r>
              </a:p>
            </c:rich>
          </c:tx>
          <c:overlay val="0"/>
          <c:spPr>
            <a:noFill/>
            <a:ln>
              <a:noFill/>
            </a:ln>
            <a:effectLst/>
          </c:spPr>
          <c:txPr>
            <a:bodyPr rot="-5400000" spcFirstLastPara="1" vertOverflow="ellipsis" vert="horz" wrap="square" anchor="ctr" anchorCtr="1"/>
            <a:lstStyle/>
            <a:p>
              <a:pPr>
                <a:defRPr sz="1050" b="0" i="0" u="none" strike="noStrike" kern="1200" baseline="0">
                  <a:solidFill>
                    <a:srgbClr val="000000"/>
                  </a:solidFill>
                  <a:latin typeface="+mn-lt"/>
                  <a:ea typeface="+mn-ea"/>
                  <a:cs typeface="+mn-cs"/>
                </a:defRPr>
              </a:pPr>
              <a:endParaRPr lang="en-US"/>
            </a:p>
          </c:txPr>
        </c:title>
        <c:numFmt formatCode="#,##0" sourceLinked="1"/>
        <c:majorTickMark val="none"/>
        <c:minorTickMark val="none"/>
        <c:tickLblPos val="nextTo"/>
        <c:spPr>
          <a:noFill/>
          <a:ln>
            <a:solidFill>
              <a:schemeClr val="accent3"/>
            </a:solidFill>
          </a:ln>
          <a:effectLst/>
        </c:spPr>
        <c:txPr>
          <a:bodyPr rot="-60000000" spcFirstLastPara="1" vertOverflow="ellipsis" vert="horz" wrap="square" anchor="ctr" anchorCtr="1"/>
          <a:lstStyle/>
          <a:p>
            <a:pPr>
              <a:defRPr sz="1050" b="0" i="0" u="none" strike="noStrike" kern="1200" baseline="0">
                <a:solidFill>
                  <a:srgbClr val="000000"/>
                </a:solidFill>
                <a:latin typeface="+mn-lt"/>
                <a:ea typeface="+mn-ea"/>
                <a:cs typeface="+mn-cs"/>
              </a:defRPr>
            </a:pPr>
            <a:endParaRPr lang="en-US"/>
          </a:p>
        </c:txPr>
        <c:crossAx val="586018608"/>
        <c:crosses val="autoZero"/>
        <c:crossBetween val="between"/>
      </c:valAx>
      <c:spPr>
        <a:noFill/>
        <a:ln>
          <a:noFill/>
        </a:ln>
        <a:effectLst/>
      </c:spPr>
    </c:plotArea>
    <c:legend>
      <c:legendPos val="b"/>
      <c:layout>
        <c:manualLayout>
          <c:xMode val="edge"/>
          <c:yMode val="edge"/>
          <c:x val="0.18571630470449957"/>
          <c:y val="0.1409824326221023"/>
          <c:w val="0.217883946831611"/>
          <c:h val="0.15894137428282534"/>
        </c:manualLayout>
      </c:layout>
      <c:overlay val="0"/>
      <c:spPr>
        <a:noFill/>
        <a:ln>
          <a:noFill/>
        </a:ln>
        <a:effectLst/>
      </c:spPr>
      <c:txPr>
        <a:bodyPr rot="0" spcFirstLastPara="1" vertOverflow="ellipsis" vert="horz" wrap="square" anchor="ctr" anchorCtr="1"/>
        <a:lstStyle/>
        <a:p>
          <a:pPr>
            <a:defRPr sz="1050" b="0" i="0" u="none" strike="noStrike" kern="1200" baseline="0">
              <a:solidFill>
                <a:srgbClr val="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rgbClr val="000000"/>
          </a:solidFill>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rgbClr val="000000"/>
                </a:solidFill>
                <a:latin typeface="+mn-lt"/>
                <a:ea typeface="+mn-ea"/>
                <a:cs typeface="+mn-cs"/>
              </a:defRPr>
            </a:pPr>
            <a:r>
              <a:rPr lang="en-US" sz="1600" dirty="0"/>
              <a:t>Cumulative Hourly Load Match (ISO-NE)</a:t>
            </a:r>
          </a:p>
        </c:rich>
      </c:tx>
      <c:overlay val="0"/>
      <c:spPr>
        <a:noFill/>
        <a:ln>
          <a:noFill/>
        </a:ln>
        <a:effectLst/>
      </c:spPr>
      <c:txPr>
        <a:bodyPr rot="0" spcFirstLastPara="1" vertOverflow="ellipsis" vert="horz" wrap="square" anchor="ctr" anchorCtr="1"/>
        <a:lstStyle/>
        <a:p>
          <a:pPr>
            <a:defRPr sz="1600" b="0" i="0" u="none" strike="noStrike" kern="1200" spc="0" baseline="0">
              <a:solidFill>
                <a:srgbClr val="000000"/>
              </a:solidFill>
              <a:latin typeface="+mn-lt"/>
              <a:ea typeface="+mn-ea"/>
              <a:cs typeface="+mn-cs"/>
            </a:defRPr>
          </a:pPr>
          <a:endParaRPr lang="en-US"/>
        </a:p>
      </c:txPr>
    </c:title>
    <c:autoTitleDeleted val="0"/>
    <c:plotArea>
      <c:layout/>
      <c:scatterChart>
        <c:scatterStyle val="smoothMarker"/>
        <c:varyColors val="0"/>
        <c:ser>
          <c:idx val="0"/>
          <c:order val="0"/>
          <c:tx>
            <c:strRef>
              <c:f>Sheet1!$B$1</c:f>
              <c:strCache>
                <c:ptCount val="1"/>
                <c:pt idx="0">
                  <c:v>Series 1</c:v>
                </c:pt>
              </c:strCache>
            </c:strRef>
          </c:tx>
          <c:spPr>
            <a:ln w="28575" cap="rnd">
              <a:solidFill>
                <a:schemeClr val="tx1">
                  <a:lumMod val="50000"/>
                </a:schemeClr>
              </a:solidFill>
              <a:prstDash val="sysDot"/>
              <a:round/>
            </a:ln>
            <a:effectLst/>
          </c:spPr>
          <c:marker>
            <c:symbol val="none"/>
          </c:marker>
          <c:xVal>
            <c:numRef>
              <c:f>Sheet1!$A$2:$A$14</c:f>
              <c:numCache>
                <c:formatCode>0%</c:formatCode>
                <c:ptCount val="13"/>
                <c:pt idx="0">
                  <c:v>0</c:v>
                </c:pt>
                <c:pt idx="1">
                  <c:v>0.1</c:v>
                </c:pt>
                <c:pt idx="2">
                  <c:v>0.2</c:v>
                </c:pt>
                <c:pt idx="3">
                  <c:v>0.3</c:v>
                </c:pt>
                <c:pt idx="4">
                  <c:v>0.4</c:v>
                </c:pt>
                <c:pt idx="5">
                  <c:v>0.5</c:v>
                </c:pt>
                <c:pt idx="6">
                  <c:v>0.6</c:v>
                </c:pt>
                <c:pt idx="7">
                  <c:v>0.7</c:v>
                </c:pt>
                <c:pt idx="8">
                  <c:v>0.8</c:v>
                </c:pt>
                <c:pt idx="9">
                  <c:v>0.9</c:v>
                </c:pt>
                <c:pt idx="10">
                  <c:v>1</c:v>
                </c:pt>
                <c:pt idx="11">
                  <c:v>0.4</c:v>
                </c:pt>
                <c:pt idx="12">
                  <c:v>0.4</c:v>
                </c:pt>
              </c:numCache>
            </c:numRef>
          </c:xVal>
          <c:yVal>
            <c:numRef>
              <c:f>Sheet1!$B$2:$B$14</c:f>
              <c:numCache>
                <c:formatCode>0%</c:formatCode>
                <c:ptCount val="13"/>
                <c:pt idx="0">
                  <c:v>0</c:v>
                </c:pt>
                <c:pt idx="1">
                  <c:v>0.1</c:v>
                </c:pt>
                <c:pt idx="2">
                  <c:v>0.2</c:v>
                </c:pt>
                <c:pt idx="3">
                  <c:v>0.3</c:v>
                </c:pt>
                <c:pt idx="4">
                  <c:v>0.4</c:v>
                </c:pt>
                <c:pt idx="5">
                  <c:v>0.5</c:v>
                </c:pt>
                <c:pt idx="6">
                  <c:v>0.6</c:v>
                </c:pt>
                <c:pt idx="7">
                  <c:v>0.7</c:v>
                </c:pt>
                <c:pt idx="8">
                  <c:v>0.8</c:v>
                </c:pt>
                <c:pt idx="9">
                  <c:v>0.9</c:v>
                </c:pt>
                <c:pt idx="10">
                  <c:v>1</c:v>
                </c:pt>
              </c:numCache>
            </c:numRef>
          </c:yVal>
          <c:smooth val="1"/>
          <c:extLst>
            <c:ext xmlns:c16="http://schemas.microsoft.com/office/drawing/2014/chart" uri="{C3380CC4-5D6E-409C-BE32-E72D297353CC}">
              <c16:uniqueId val="{00000000-EB50-483E-834F-8F8D45373A15}"/>
            </c:ext>
          </c:extLst>
        </c:ser>
        <c:ser>
          <c:idx val="1"/>
          <c:order val="1"/>
          <c:tx>
            <c:strRef>
              <c:f>Sheet1!$C$1</c:f>
              <c:strCache>
                <c:ptCount val="1"/>
                <c:pt idx="0">
                  <c:v>Series 2</c:v>
                </c:pt>
              </c:strCache>
            </c:strRef>
          </c:tx>
          <c:spPr>
            <a:ln w="28575" cap="rnd">
              <a:solidFill>
                <a:srgbClr val="00B0F0"/>
              </a:solidFill>
              <a:round/>
            </a:ln>
            <a:effectLst/>
          </c:spPr>
          <c:marker>
            <c:symbol val="none"/>
          </c:marker>
          <c:dLbls>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B50-483E-834F-8F8D45373A15}"/>
                </c:ext>
              </c:extLst>
            </c:dLbl>
            <c:spPr>
              <a:noFill/>
              <a:ln>
                <a:noFill/>
              </a:ln>
              <a:effectLst/>
            </c:spPr>
            <c:txPr>
              <a:bodyPr rot="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Sheet1!$A$2:$A$14</c:f>
              <c:numCache>
                <c:formatCode>0%</c:formatCode>
                <c:ptCount val="13"/>
                <c:pt idx="0">
                  <c:v>0</c:v>
                </c:pt>
                <c:pt idx="1">
                  <c:v>0.1</c:v>
                </c:pt>
                <c:pt idx="2">
                  <c:v>0.2</c:v>
                </c:pt>
                <c:pt idx="3">
                  <c:v>0.3</c:v>
                </c:pt>
                <c:pt idx="4">
                  <c:v>0.4</c:v>
                </c:pt>
                <c:pt idx="5">
                  <c:v>0.5</c:v>
                </c:pt>
                <c:pt idx="6">
                  <c:v>0.6</c:v>
                </c:pt>
                <c:pt idx="7">
                  <c:v>0.7</c:v>
                </c:pt>
                <c:pt idx="8">
                  <c:v>0.8</c:v>
                </c:pt>
                <c:pt idx="9">
                  <c:v>0.9</c:v>
                </c:pt>
                <c:pt idx="10">
                  <c:v>1</c:v>
                </c:pt>
                <c:pt idx="11">
                  <c:v>0.4</c:v>
                </c:pt>
                <c:pt idx="12">
                  <c:v>0.4</c:v>
                </c:pt>
              </c:numCache>
            </c:numRef>
          </c:xVal>
          <c:yVal>
            <c:numRef>
              <c:f>Sheet1!$C$2:$C$14</c:f>
              <c:numCache>
                <c:formatCode>_(* #,##0.00_);_(* \(#,##0.00\);_(* "-"??_);_(@_)</c:formatCode>
                <c:ptCount val="13"/>
                <c:pt idx="0" formatCode="0%">
                  <c:v>0</c:v>
                </c:pt>
                <c:pt idx="1">
                  <c:v>9.9999999999999742E-2</c:v>
                </c:pt>
                <c:pt idx="2">
                  <c:v>0.19999999999999948</c:v>
                </c:pt>
                <c:pt idx="3">
                  <c:v>0.2991898870500696</c:v>
                </c:pt>
                <c:pt idx="4">
                  <c:v>0.39308721037771494</c:v>
                </c:pt>
                <c:pt idx="5">
                  <c:v>0.47740802881049016</c:v>
                </c:pt>
                <c:pt idx="6">
                  <c:v>0.55050184699451421</c:v>
                </c:pt>
                <c:pt idx="7">
                  <c:v>0.60997325214633291</c:v>
                </c:pt>
                <c:pt idx="8">
                  <c:v>0.65691526091502928</c:v>
                </c:pt>
                <c:pt idx="9">
                  <c:v>0.69478016500937378</c:v>
                </c:pt>
                <c:pt idx="10">
                  <c:v>0.72602634733235405</c:v>
                </c:pt>
              </c:numCache>
            </c:numRef>
          </c:yVal>
          <c:smooth val="1"/>
          <c:extLst>
            <c:ext xmlns:c16="http://schemas.microsoft.com/office/drawing/2014/chart" uri="{C3380CC4-5D6E-409C-BE32-E72D297353CC}">
              <c16:uniqueId val="{00000002-EB50-483E-834F-8F8D45373A15}"/>
            </c:ext>
          </c:extLst>
        </c:ser>
        <c:ser>
          <c:idx val="2"/>
          <c:order val="2"/>
          <c:tx>
            <c:strRef>
              <c:f>Sheet1!$D$1</c:f>
              <c:strCache>
                <c:ptCount val="1"/>
                <c:pt idx="0">
                  <c:v>Series 3</c:v>
                </c:pt>
              </c:strCache>
            </c:strRef>
          </c:tx>
          <c:spPr>
            <a:ln w="19050" cap="rnd">
              <a:solidFill>
                <a:srgbClr val="FF0000"/>
              </a:solidFill>
              <a:prstDash val="sysDot"/>
              <a:round/>
            </a:ln>
            <a:effectLst/>
          </c:spPr>
          <c:marker>
            <c:symbol val="none"/>
          </c:marker>
          <c:xVal>
            <c:numRef>
              <c:f>Sheet1!$A$2:$A$14</c:f>
              <c:numCache>
                <c:formatCode>0%</c:formatCode>
                <c:ptCount val="13"/>
                <c:pt idx="0">
                  <c:v>0</c:v>
                </c:pt>
                <c:pt idx="1">
                  <c:v>0.1</c:v>
                </c:pt>
                <c:pt idx="2">
                  <c:v>0.2</c:v>
                </c:pt>
                <c:pt idx="3">
                  <c:v>0.3</c:v>
                </c:pt>
                <c:pt idx="4">
                  <c:v>0.4</c:v>
                </c:pt>
                <c:pt idx="5">
                  <c:v>0.5</c:v>
                </c:pt>
                <c:pt idx="6">
                  <c:v>0.6</c:v>
                </c:pt>
                <c:pt idx="7">
                  <c:v>0.7</c:v>
                </c:pt>
                <c:pt idx="8">
                  <c:v>0.8</c:v>
                </c:pt>
                <c:pt idx="9">
                  <c:v>0.9</c:v>
                </c:pt>
                <c:pt idx="10">
                  <c:v>1</c:v>
                </c:pt>
                <c:pt idx="11">
                  <c:v>0.4</c:v>
                </c:pt>
                <c:pt idx="12">
                  <c:v>0.4</c:v>
                </c:pt>
              </c:numCache>
            </c:numRef>
          </c:xVal>
          <c:yVal>
            <c:numRef>
              <c:f>Sheet1!$D$2:$D$14</c:f>
              <c:numCache>
                <c:formatCode>General</c:formatCode>
                <c:ptCount val="13"/>
                <c:pt idx="11" formatCode="0%">
                  <c:v>0</c:v>
                </c:pt>
                <c:pt idx="12" formatCode="0%">
                  <c:v>1</c:v>
                </c:pt>
              </c:numCache>
            </c:numRef>
          </c:yVal>
          <c:smooth val="1"/>
          <c:extLst>
            <c:ext xmlns:c16="http://schemas.microsoft.com/office/drawing/2014/chart" uri="{C3380CC4-5D6E-409C-BE32-E72D297353CC}">
              <c16:uniqueId val="{00000003-EB50-483E-834F-8F8D45373A15}"/>
            </c:ext>
          </c:extLst>
        </c:ser>
        <c:dLbls>
          <c:showLegendKey val="0"/>
          <c:showVal val="0"/>
          <c:showCatName val="0"/>
          <c:showSerName val="0"/>
          <c:showPercent val="0"/>
          <c:showBubbleSize val="0"/>
        </c:dLbls>
        <c:axId val="128961632"/>
        <c:axId val="128073984"/>
      </c:scatterChart>
      <c:valAx>
        <c:axId val="128961632"/>
        <c:scaling>
          <c:orientation val="minMax"/>
          <c:max val="1"/>
        </c:scaling>
        <c:delete val="0"/>
        <c:axPos val="b"/>
        <c:majorGridlines>
          <c:spPr>
            <a:ln w="9525"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0" i="0" u="none" strike="noStrike" kern="1200" baseline="0">
                    <a:solidFill>
                      <a:srgbClr val="000000"/>
                    </a:solidFill>
                    <a:latin typeface="+mn-lt"/>
                    <a:ea typeface="+mn-ea"/>
                    <a:cs typeface="+mn-cs"/>
                  </a:defRPr>
                </a:pPr>
                <a:r>
                  <a:rPr lang="en-US" sz="1200" dirty="0"/>
                  <a:t>Annual Load Target</a:t>
                </a:r>
              </a:p>
            </c:rich>
          </c:tx>
          <c:overlay val="0"/>
          <c:spPr>
            <a:noFill/>
            <a:ln>
              <a:noFill/>
            </a:ln>
            <a:effectLst/>
          </c:spPr>
          <c:txPr>
            <a:bodyPr rot="0" spcFirstLastPara="1" vertOverflow="ellipsis" vert="horz" wrap="square" anchor="ctr" anchorCtr="1"/>
            <a:lstStyle/>
            <a:p>
              <a:pPr>
                <a:defRPr sz="1200" b="0" i="0" u="none" strike="noStrike" kern="1200" baseline="0">
                  <a:solidFill>
                    <a:srgbClr val="000000"/>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bg1">
                <a:lumMod val="85000"/>
              </a:schemeClr>
            </a:solidFill>
            <a:round/>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en-US"/>
          </a:p>
        </c:txPr>
        <c:crossAx val="128073984"/>
        <c:crosses val="autoZero"/>
        <c:crossBetween val="midCat"/>
        <c:majorUnit val="0.1"/>
      </c:valAx>
      <c:valAx>
        <c:axId val="128073984"/>
        <c:scaling>
          <c:orientation val="minMax"/>
          <c:max val="1"/>
        </c:scaling>
        <c:delete val="0"/>
        <c:axPos val="l"/>
        <c:majorGridlines>
          <c:spPr>
            <a:ln w="9525" cap="flat" cmpd="sng" algn="ctr">
              <a:solidFill>
                <a:schemeClr val="bg1">
                  <a:lumMod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rgbClr val="000000"/>
                    </a:solidFill>
                    <a:latin typeface="+mn-lt"/>
                    <a:ea typeface="+mn-ea"/>
                    <a:cs typeface="+mn-cs"/>
                  </a:defRPr>
                </a:pPr>
                <a:r>
                  <a:rPr lang="en-US" sz="1200"/>
                  <a:t>Ave Hourly Load Match</a:t>
                </a:r>
              </a:p>
            </c:rich>
          </c:tx>
          <c:overlay val="0"/>
          <c:spPr>
            <a:noFill/>
            <a:ln>
              <a:noFill/>
            </a:ln>
            <a:effectLst/>
          </c:spPr>
          <c:txPr>
            <a:bodyPr rot="-5400000" spcFirstLastPara="1" vertOverflow="ellipsis" vert="horz" wrap="square" anchor="ctr" anchorCtr="1"/>
            <a:lstStyle/>
            <a:p>
              <a:pPr>
                <a:defRPr sz="1200" b="0" i="0" u="none" strike="noStrike" kern="1200" baseline="0">
                  <a:solidFill>
                    <a:srgbClr val="000000"/>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en-US"/>
          </a:p>
        </c:txPr>
        <c:crossAx val="128961632"/>
        <c:crosses val="autoZero"/>
        <c:crossBetween val="midCat"/>
      </c:valAx>
      <c:spPr>
        <a:noFill/>
        <a:ln>
          <a:noFill/>
        </a:ln>
        <a:effectLst/>
      </c:spPr>
    </c:plotArea>
    <c:plotVisOnly val="1"/>
    <c:dispBlanksAs val="gap"/>
    <c:showDLblsOverMax val="0"/>
  </c:chart>
  <c:spPr>
    <a:noFill/>
    <a:ln>
      <a:noFill/>
    </a:ln>
    <a:effectLst/>
  </c:spPr>
  <c:txPr>
    <a:bodyPr/>
    <a:lstStyle/>
    <a:p>
      <a:pPr>
        <a:defRPr>
          <a:solidFill>
            <a:srgbClr val="000000"/>
          </a:solidFill>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rgbClr val="000000"/>
                </a:solidFill>
                <a:latin typeface="+mn-lt"/>
                <a:ea typeface="+mn-ea"/>
                <a:cs typeface="+mn-cs"/>
              </a:defRPr>
            </a:pPr>
            <a:r>
              <a:rPr lang="en-US" sz="1600" dirty="0"/>
              <a:t>Incremental Load Match (ISO-NE)</a:t>
            </a:r>
          </a:p>
        </c:rich>
      </c:tx>
      <c:overlay val="0"/>
      <c:spPr>
        <a:noFill/>
        <a:ln>
          <a:noFill/>
        </a:ln>
        <a:effectLst/>
      </c:spPr>
      <c:txPr>
        <a:bodyPr rot="0" spcFirstLastPara="1" vertOverflow="ellipsis" vert="horz" wrap="square" anchor="ctr" anchorCtr="1"/>
        <a:lstStyle/>
        <a:p>
          <a:pPr>
            <a:defRPr sz="1600" b="0" i="0" u="none" strike="noStrike" kern="1200" spc="0" baseline="0">
              <a:solidFill>
                <a:srgbClr val="000000"/>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Series 1</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0-10%</c:v>
                </c:pt>
                <c:pt idx="1">
                  <c:v>10-20%</c:v>
                </c:pt>
                <c:pt idx="2">
                  <c:v>20-30%</c:v>
                </c:pt>
                <c:pt idx="3">
                  <c:v>30-40%</c:v>
                </c:pt>
                <c:pt idx="4">
                  <c:v>40-50%</c:v>
                </c:pt>
                <c:pt idx="5">
                  <c:v>50-60%</c:v>
                </c:pt>
                <c:pt idx="6">
                  <c:v>60-70%</c:v>
                </c:pt>
                <c:pt idx="7">
                  <c:v>70-80%</c:v>
                </c:pt>
                <c:pt idx="8">
                  <c:v>80-90%</c:v>
                </c:pt>
                <c:pt idx="9">
                  <c:v>90-100%</c:v>
                </c:pt>
              </c:strCache>
            </c:strRef>
          </c:cat>
          <c:val>
            <c:numRef>
              <c:f>Sheet1!$B$2:$B$11</c:f>
              <c:numCache>
                <c:formatCode>0%</c:formatCode>
                <c:ptCount val="10"/>
                <c:pt idx="0">
                  <c:v>0.99999999999999734</c:v>
                </c:pt>
                <c:pt idx="1">
                  <c:v>0.99999999999999734</c:v>
                </c:pt>
                <c:pt idx="2">
                  <c:v>0.99189887050070114</c:v>
                </c:pt>
                <c:pt idx="3">
                  <c:v>0.93897323327645332</c:v>
                </c:pt>
                <c:pt idx="4">
                  <c:v>0.84320818432775224</c:v>
                </c:pt>
                <c:pt idx="5">
                  <c:v>0.73093818184024051</c:v>
                </c:pt>
                <c:pt idx="6">
                  <c:v>0.59471405151818701</c:v>
                </c:pt>
                <c:pt idx="7">
                  <c:v>0.46942008768696364</c:v>
                </c:pt>
                <c:pt idx="8">
                  <c:v>0.37864904094344509</c:v>
                </c:pt>
                <c:pt idx="9">
                  <c:v>0.31246182322980265</c:v>
                </c:pt>
              </c:numCache>
            </c:numRef>
          </c:val>
          <c:extLst>
            <c:ext xmlns:c16="http://schemas.microsoft.com/office/drawing/2014/chart" uri="{C3380CC4-5D6E-409C-BE32-E72D297353CC}">
              <c16:uniqueId val="{00000000-D5DE-49D2-8FAD-91B64ADBB2A3}"/>
            </c:ext>
          </c:extLst>
        </c:ser>
        <c:ser>
          <c:idx val="1"/>
          <c:order val="1"/>
          <c:tx>
            <c:strRef>
              <c:f>Sheet1!$C$1</c:f>
              <c:strCache>
                <c:ptCount val="1"/>
                <c:pt idx="0">
                  <c:v>Series 2</c:v>
                </c:pt>
              </c:strCache>
            </c:strRef>
          </c:tx>
          <c:spPr>
            <a:noFill/>
            <a:ln>
              <a:solidFill>
                <a:srgbClr val="000000"/>
              </a:solidFill>
            </a:ln>
            <a:effectLst/>
          </c:spPr>
          <c:invertIfNegative val="0"/>
          <c:cat>
            <c:strRef>
              <c:f>Sheet1!$A$2:$A$11</c:f>
              <c:strCache>
                <c:ptCount val="10"/>
                <c:pt idx="0">
                  <c:v>0-10%</c:v>
                </c:pt>
                <c:pt idx="1">
                  <c:v>10-20%</c:v>
                </c:pt>
                <c:pt idx="2">
                  <c:v>20-30%</c:v>
                </c:pt>
                <c:pt idx="3">
                  <c:v>30-40%</c:v>
                </c:pt>
                <c:pt idx="4">
                  <c:v>40-50%</c:v>
                </c:pt>
                <c:pt idx="5">
                  <c:v>50-60%</c:v>
                </c:pt>
                <c:pt idx="6">
                  <c:v>60-70%</c:v>
                </c:pt>
                <c:pt idx="7">
                  <c:v>70-80%</c:v>
                </c:pt>
                <c:pt idx="8">
                  <c:v>80-90%</c:v>
                </c:pt>
                <c:pt idx="9">
                  <c:v>90-100%</c:v>
                </c:pt>
              </c:strCache>
            </c:strRef>
          </c:cat>
          <c:val>
            <c:numRef>
              <c:f>Sheet1!$C$2:$C$11</c:f>
              <c:numCache>
                <c:formatCode>0%</c:formatCode>
                <c:ptCount val="10"/>
                <c:pt idx="0">
                  <c:v>2.6645352591003757E-15</c:v>
                </c:pt>
                <c:pt idx="1">
                  <c:v>2.6645352591003757E-15</c:v>
                </c:pt>
                <c:pt idx="2">
                  <c:v>8.1011294992988647E-3</c:v>
                </c:pt>
                <c:pt idx="3">
                  <c:v>6.1026766723546677E-2</c:v>
                </c:pt>
                <c:pt idx="4">
                  <c:v>0.15679181567224776</c:v>
                </c:pt>
                <c:pt idx="5">
                  <c:v>0.26906181815975949</c:v>
                </c:pt>
                <c:pt idx="6">
                  <c:v>0.40528594848181299</c:v>
                </c:pt>
                <c:pt idx="7">
                  <c:v>0.53057991231303636</c:v>
                </c:pt>
                <c:pt idx="8">
                  <c:v>0.62135095905655491</c:v>
                </c:pt>
                <c:pt idx="9">
                  <c:v>0.68753817677019735</c:v>
                </c:pt>
              </c:numCache>
            </c:numRef>
          </c:val>
          <c:extLst>
            <c:ext xmlns:c16="http://schemas.microsoft.com/office/drawing/2014/chart" uri="{C3380CC4-5D6E-409C-BE32-E72D297353CC}">
              <c16:uniqueId val="{00000001-D5DE-49D2-8FAD-91B64ADBB2A3}"/>
            </c:ext>
          </c:extLst>
        </c:ser>
        <c:dLbls>
          <c:showLegendKey val="0"/>
          <c:showVal val="0"/>
          <c:showCatName val="0"/>
          <c:showSerName val="0"/>
          <c:showPercent val="0"/>
          <c:showBubbleSize val="0"/>
        </c:dLbls>
        <c:gapWidth val="150"/>
        <c:overlap val="100"/>
        <c:axId val="129120712"/>
        <c:axId val="129122176"/>
      </c:barChart>
      <c:catAx>
        <c:axId val="129120712"/>
        <c:scaling>
          <c:orientation val="minMax"/>
        </c:scaling>
        <c:delete val="0"/>
        <c:axPos val="b"/>
        <c:title>
          <c:tx>
            <c:rich>
              <a:bodyPr rot="0" spcFirstLastPara="1" vertOverflow="ellipsis" vert="horz" wrap="square" anchor="ctr" anchorCtr="1"/>
              <a:lstStyle/>
              <a:p>
                <a:pPr>
                  <a:defRPr sz="1200" b="0" i="0" u="none" strike="noStrike" kern="1200" baseline="0">
                    <a:solidFill>
                      <a:srgbClr val="000000"/>
                    </a:solidFill>
                    <a:latin typeface="+mn-lt"/>
                    <a:ea typeface="+mn-ea"/>
                    <a:cs typeface="+mn-cs"/>
                  </a:defRPr>
                </a:pPr>
                <a:r>
                  <a:rPr lang="en-US" sz="1200" dirty="0"/>
                  <a:t>Incremental</a:t>
                </a:r>
                <a:r>
                  <a:rPr lang="en-US" sz="1200" baseline="0" dirty="0"/>
                  <a:t> </a:t>
                </a:r>
                <a:r>
                  <a:rPr lang="en-US" sz="1200" dirty="0"/>
                  <a:t>Annual</a:t>
                </a:r>
                <a:r>
                  <a:rPr lang="en-US" sz="1200" baseline="0" dirty="0"/>
                  <a:t> </a:t>
                </a:r>
                <a:r>
                  <a:rPr lang="en-US" sz="1200" dirty="0"/>
                  <a:t>RPS Increase</a:t>
                </a:r>
              </a:p>
            </c:rich>
          </c:tx>
          <c:overlay val="0"/>
          <c:spPr>
            <a:noFill/>
            <a:ln>
              <a:noFill/>
            </a:ln>
            <a:effectLst/>
          </c:spPr>
          <c:txPr>
            <a:bodyPr rot="0" spcFirstLastPara="1" vertOverflow="ellipsis" vert="horz" wrap="square" anchor="ctr" anchorCtr="1"/>
            <a:lstStyle/>
            <a:p>
              <a:pPr>
                <a:defRPr sz="1200" b="0" i="0" u="none" strike="noStrike" kern="1200" baseline="0">
                  <a:solidFill>
                    <a:srgbClr val="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bg1">
                <a:lumMod val="85000"/>
              </a:schemeClr>
            </a:solidFill>
            <a:round/>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en-US"/>
          </a:p>
        </c:txPr>
        <c:crossAx val="129122176"/>
        <c:crosses val="autoZero"/>
        <c:auto val="1"/>
        <c:lblAlgn val="ctr"/>
        <c:lblOffset val="100"/>
        <c:noMultiLvlLbl val="0"/>
      </c:catAx>
      <c:valAx>
        <c:axId val="129122176"/>
        <c:scaling>
          <c:orientation val="minMax"/>
          <c:max val="1"/>
        </c:scaling>
        <c:delete val="0"/>
        <c:axPos val="l"/>
        <c:title>
          <c:tx>
            <c:rich>
              <a:bodyPr rot="-5400000" spcFirstLastPara="1" vertOverflow="ellipsis" vert="horz" wrap="square" anchor="ctr" anchorCtr="1"/>
              <a:lstStyle/>
              <a:p>
                <a:pPr>
                  <a:defRPr sz="1200" b="0" i="0" u="none" strike="noStrike" kern="1200" baseline="0">
                    <a:solidFill>
                      <a:srgbClr val="000000"/>
                    </a:solidFill>
                    <a:latin typeface="+mn-lt"/>
                    <a:ea typeface="+mn-ea"/>
                    <a:cs typeface="+mn-cs"/>
                  </a:defRPr>
                </a:pPr>
                <a:r>
                  <a:rPr lang="en-US" sz="1200" dirty="0"/>
                  <a:t>Ave Hourly Load Match</a:t>
                </a:r>
              </a:p>
            </c:rich>
          </c:tx>
          <c:overlay val="0"/>
          <c:spPr>
            <a:noFill/>
            <a:ln>
              <a:noFill/>
            </a:ln>
            <a:effectLst/>
          </c:spPr>
          <c:txPr>
            <a:bodyPr rot="-5400000" spcFirstLastPara="1" vertOverflow="ellipsis" vert="horz" wrap="square" anchor="ctr" anchorCtr="1"/>
            <a:lstStyle/>
            <a:p>
              <a:pPr>
                <a:defRPr sz="1200" b="0" i="0" u="none" strike="noStrike" kern="1200" baseline="0">
                  <a:solidFill>
                    <a:srgbClr val="000000"/>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en-US"/>
          </a:p>
        </c:txPr>
        <c:crossAx val="129120712"/>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rgbClr val="000000"/>
          </a:solidFill>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areaChart>
        <c:grouping val="standard"/>
        <c:varyColors val="0"/>
        <c:ser>
          <c:idx val="3"/>
          <c:order val="3"/>
          <c:tx>
            <c:strRef>
              <c:f>'Wind+Solar'!$O$1</c:f>
              <c:strCache>
                <c:ptCount val="1"/>
                <c:pt idx="0">
                  <c:v>Solar Gen (MWh)</c:v>
                </c:pt>
              </c:strCache>
            </c:strRef>
          </c:tx>
          <c:spPr>
            <a:solidFill>
              <a:schemeClr val="accent4"/>
            </a:solidFill>
            <a:ln>
              <a:noFill/>
            </a:ln>
            <a:effectLst/>
          </c:spPr>
          <c:val>
            <c:numRef>
              <c:f>'Wind+Solar'!$O$2:$O$25</c:f>
              <c:numCache>
                <c:formatCode>_(* #,##0.00_);_(* \(#,##0.00\);_(* "-"??_);_(@_)</c:formatCode>
                <c:ptCount val="24"/>
                <c:pt idx="0">
                  <c:v>0</c:v>
                </c:pt>
                <c:pt idx="1">
                  <c:v>0</c:v>
                </c:pt>
                <c:pt idx="2">
                  <c:v>0</c:v>
                </c:pt>
                <c:pt idx="3">
                  <c:v>0</c:v>
                </c:pt>
                <c:pt idx="4">
                  <c:v>0</c:v>
                </c:pt>
                <c:pt idx="5">
                  <c:v>0</c:v>
                </c:pt>
                <c:pt idx="6">
                  <c:v>0</c:v>
                </c:pt>
                <c:pt idx="7">
                  <c:v>0</c:v>
                </c:pt>
                <c:pt idx="8">
                  <c:v>2</c:v>
                </c:pt>
                <c:pt idx="9">
                  <c:v>4</c:v>
                </c:pt>
                <c:pt idx="10">
                  <c:v>4</c:v>
                </c:pt>
                <c:pt idx="11">
                  <c:v>2</c:v>
                </c:pt>
                <c:pt idx="12">
                  <c:v>4</c:v>
                </c:pt>
                <c:pt idx="13">
                  <c:v>2</c:v>
                </c:pt>
                <c:pt idx="14">
                  <c:v>2</c:v>
                </c:pt>
                <c:pt idx="15">
                  <c:v>2</c:v>
                </c:pt>
                <c:pt idx="16">
                  <c:v>0</c:v>
                </c:pt>
                <c:pt idx="17">
                  <c:v>2</c:v>
                </c:pt>
                <c:pt idx="18">
                  <c:v>0</c:v>
                </c:pt>
                <c:pt idx="19">
                  <c:v>0</c:v>
                </c:pt>
                <c:pt idx="20">
                  <c:v>0</c:v>
                </c:pt>
                <c:pt idx="21">
                  <c:v>0</c:v>
                </c:pt>
                <c:pt idx="22">
                  <c:v>0</c:v>
                </c:pt>
                <c:pt idx="23">
                  <c:v>0</c:v>
                </c:pt>
              </c:numCache>
            </c:numRef>
          </c:val>
          <c:extLst>
            <c:ext xmlns:c16="http://schemas.microsoft.com/office/drawing/2014/chart" uri="{C3380CC4-5D6E-409C-BE32-E72D297353CC}">
              <c16:uniqueId val="{00000000-5C31-436C-8B23-B980DF88B8F1}"/>
            </c:ext>
          </c:extLst>
        </c:ser>
        <c:ser>
          <c:idx val="2"/>
          <c:order val="2"/>
          <c:tx>
            <c:strRef>
              <c:f>'Wind+Solar'!$N$1</c:f>
              <c:strCache>
                <c:ptCount val="1"/>
                <c:pt idx="0">
                  <c:v>Wind Gen (MWh)</c:v>
                </c:pt>
              </c:strCache>
            </c:strRef>
          </c:tx>
          <c:spPr>
            <a:solidFill>
              <a:schemeClr val="accent3"/>
            </a:solidFill>
            <a:ln>
              <a:noFill/>
            </a:ln>
            <a:effectLst/>
          </c:spPr>
          <c:val>
            <c:numRef>
              <c:f>'Wind+Solar'!$N$2:$N$25</c:f>
              <c:numCache>
                <c:formatCode>_(* #,##0.00_);_(* \(#,##0.00\);_(* "-"??_);_(@_)</c:formatCode>
                <c:ptCount val="24"/>
                <c:pt idx="0">
                  <c:v>4.3049999999999997</c:v>
                </c:pt>
                <c:pt idx="1">
                  <c:v>0.98599999999999999</c:v>
                </c:pt>
                <c:pt idx="2">
                  <c:v>0.65900000000000003</c:v>
                </c:pt>
                <c:pt idx="3">
                  <c:v>0.33300000000000002</c:v>
                </c:pt>
                <c:pt idx="4">
                  <c:v>6.0000000000000001E-3</c:v>
                </c:pt>
                <c:pt idx="5">
                  <c:v>0.192</c:v>
                </c:pt>
                <c:pt idx="6">
                  <c:v>0.84699999999999998</c:v>
                </c:pt>
                <c:pt idx="7">
                  <c:v>2.5019999999999998</c:v>
                </c:pt>
                <c:pt idx="8">
                  <c:v>2.9590000000000001</c:v>
                </c:pt>
                <c:pt idx="9">
                  <c:v>2.3420000000000001</c:v>
                </c:pt>
                <c:pt idx="10">
                  <c:v>1.097</c:v>
                </c:pt>
                <c:pt idx="11">
                  <c:v>0.69899999999999995</c:v>
                </c:pt>
                <c:pt idx="12">
                  <c:v>0.50800000000000001</c:v>
                </c:pt>
                <c:pt idx="13">
                  <c:v>0.754</c:v>
                </c:pt>
                <c:pt idx="14">
                  <c:v>0.94699999999999995</c:v>
                </c:pt>
                <c:pt idx="15">
                  <c:v>1.278</c:v>
                </c:pt>
                <c:pt idx="16">
                  <c:v>1.7689999999999999</c:v>
                </c:pt>
                <c:pt idx="17">
                  <c:v>3.1339999999999999</c:v>
                </c:pt>
                <c:pt idx="18">
                  <c:v>3.677</c:v>
                </c:pt>
                <c:pt idx="19">
                  <c:v>3.3759999999999999</c:v>
                </c:pt>
                <c:pt idx="20">
                  <c:v>4.17</c:v>
                </c:pt>
                <c:pt idx="21">
                  <c:v>3.0489999999999999</c:v>
                </c:pt>
                <c:pt idx="22">
                  <c:v>1.3</c:v>
                </c:pt>
                <c:pt idx="23">
                  <c:v>0.14899999999999999</c:v>
                </c:pt>
              </c:numCache>
            </c:numRef>
          </c:val>
          <c:extLst>
            <c:ext xmlns:c16="http://schemas.microsoft.com/office/drawing/2014/chart" uri="{C3380CC4-5D6E-409C-BE32-E72D297353CC}">
              <c16:uniqueId val="{00000001-5C31-436C-8B23-B980DF88B8F1}"/>
            </c:ext>
          </c:extLst>
        </c:ser>
        <c:dLbls>
          <c:showLegendKey val="0"/>
          <c:showVal val="0"/>
          <c:showCatName val="0"/>
          <c:showSerName val="0"/>
          <c:showPercent val="0"/>
          <c:showBubbleSize val="0"/>
        </c:dLbls>
        <c:axId val="1860290032"/>
        <c:axId val="1860286704"/>
        <c:extLst>
          <c:ext xmlns:c15="http://schemas.microsoft.com/office/drawing/2012/chart" uri="{02D57815-91ED-43cb-92C2-25804820EDAC}">
            <c15:filteredAreaSeries>
              <c15:ser>
                <c:idx val="0"/>
                <c:order val="0"/>
                <c:tx>
                  <c:strRef>
                    <c:extLst>
                      <c:ext uri="{02D57815-91ED-43cb-92C2-25804820EDAC}">
                        <c15:formulaRef>
                          <c15:sqref>'Wind+Solar'!$L$1</c15:sqref>
                        </c15:formulaRef>
                      </c:ext>
                    </c:extLst>
                    <c:strCache>
                      <c:ptCount val="1"/>
                      <c:pt idx="0">
                        <c:v>Hour</c:v>
                      </c:pt>
                    </c:strCache>
                  </c:strRef>
                </c:tx>
                <c:spPr>
                  <a:solidFill>
                    <a:schemeClr val="accent1"/>
                  </a:solidFill>
                  <a:ln>
                    <a:noFill/>
                  </a:ln>
                  <a:effectLst/>
                </c:spPr>
                <c:val>
                  <c:numRef>
                    <c:extLst>
                      <c:ext uri="{02D57815-91ED-43cb-92C2-25804820EDAC}">
                        <c15:formulaRef>
                          <c15:sqref>'Wind+Solar'!$L$2:$L$25</c15:sqref>
                        </c15:formulaRef>
                      </c:ext>
                    </c:extLst>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val>
                <c:extLst>
                  <c:ext xmlns:c16="http://schemas.microsoft.com/office/drawing/2014/chart" uri="{C3380CC4-5D6E-409C-BE32-E72D297353CC}">
                    <c16:uniqueId val="{00000003-5C31-436C-8B23-B980DF88B8F1}"/>
                  </c:ext>
                </c:extLst>
              </c15:ser>
            </c15:filteredAreaSeries>
          </c:ext>
        </c:extLst>
      </c:areaChart>
      <c:lineChart>
        <c:grouping val="standard"/>
        <c:varyColors val="0"/>
        <c:ser>
          <c:idx val="1"/>
          <c:order val="1"/>
          <c:tx>
            <c:strRef>
              <c:f>'Wind+Solar'!$M$1</c:f>
              <c:strCache>
                <c:ptCount val="1"/>
                <c:pt idx="0">
                  <c:v>Load (MWh)</c:v>
                </c:pt>
              </c:strCache>
            </c:strRef>
          </c:tx>
          <c:spPr>
            <a:ln w="28575" cap="rnd">
              <a:solidFill>
                <a:schemeClr val="accent2"/>
              </a:solidFill>
              <a:round/>
            </a:ln>
            <a:effectLst/>
          </c:spPr>
          <c:marker>
            <c:symbol val="none"/>
          </c:marker>
          <c:val>
            <c:numRef>
              <c:f>'Wind+Solar'!$M$2:$M$25</c:f>
              <c:numCache>
                <c:formatCode>_(* #,##0.00_);_(* \(#,##0.00\);_(* "-"??_);_(@_)</c:formatCode>
                <c:ptCount val="24"/>
                <c:pt idx="0">
                  <c:v>1.3911005778000001</c:v>
                </c:pt>
                <c:pt idx="1">
                  <c:v>1.3885205767</c:v>
                </c:pt>
                <c:pt idx="2">
                  <c:v>1.3896605772000001</c:v>
                </c:pt>
                <c:pt idx="3">
                  <c:v>1.3826705743000001</c:v>
                </c:pt>
                <c:pt idx="4">
                  <c:v>1.3790705728000001</c:v>
                </c:pt>
                <c:pt idx="5">
                  <c:v>1.3805105734000001</c:v>
                </c:pt>
                <c:pt idx="6">
                  <c:v>1.3713305696</c:v>
                </c:pt>
                <c:pt idx="7">
                  <c:v>1.3745105708999998</c:v>
                </c:pt>
                <c:pt idx="8">
                  <c:v>1.3958405798</c:v>
                </c:pt>
                <c:pt idx="9">
                  <c:v>1.4101205857000001</c:v>
                </c:pt>
                <c:pt idx="10">
                  <c:v>1.4383505973999999</c:v>
                </c:pt>
                <c:pt idx="11">
                  <c:v>1.4397305980000001</c:v>
                </c:pt>
                <c:pt idx="12">
                  <c:v>1.4465106007999999</c:v>
                </c:pt>
                <c:pt idx="13">
                  <c:v>1.4569506051000001</c:v>
                </c:pt>
                <c:pt idx="14">
                  <c:v>1.4678406096999999</c:v>
                </c:pt>
                <c:pt idx="15">
                  <c:v>1.4630406077</c:v>
                </c:pt>
                <c:pt idx="16">
                  <c:v>1.4707806109000001</c:v>
                </c:pt>
                <c:pt idx="17">
                  <c:v>1.4669106092999999</c:v>
                </c:pt>
                <c:pt idx="18">
                  <c:v>1.4541606039999999</c:v>
                </c:pt>
                <c:pt idx="19">
                  <c:v>1.4349005959999999</c:v>
                </c:pt>
                <c:pt idx="20">
                  <c:v>1.4328005951</c:v>
                </c:pt>
                <c:pt idx="21">
                  <c:v>1.4197805897</c:v>
                </c:pt>
                <c:pt idx="22">
                  <c:v>1.413240587</c:v>
                </c:pt>
                <c:pt idx="23">
                  <c:v>1.4094605854</c:v>
                </c:pt>
              </c:numCache>
            </c:numRef>
          </c:val>
          <c:smooth val="0"/>
          <c:extLst>
            <c:ext xmlns:c16="http://schemas.microsoft.com/office/drawing/2014/chart" uri="{C3380CC4-5D6E-409C-BE32-E72D297353CC}">
              <c16:uniqueId val="{00000002-5C31-436C-8B23-B980DF88B8F1}"/>
            </c:ext>
          </c:extLst>
        </c:ser>
        <c:dLbls>
          <c:showLegendKey val="0"/>
          <c:showVal val="0"/>
          <c:showCatName val="0"/>
          <c:showSerName val="0"/>
          <c:showPercent val="0"/>
          <c:showBubbleSize val="0"/>
        </c:dLbls>
        <c:marker val="1"/>
        <c:smooth val="0"/>
        <c:axId val="1860290032"/>
        <c:axId val="1860286704"/>
        <c:extLst/>
      </c:lineChart>
      <c:catAx>
        <c:axId val="186029003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60286704"/>
        <c:crosses val="autoZero"/>
        <c:auto val="1"/>
        <c:lblAlgn val="ctr"/>
        <c:lblOffset val="100"/>
        <c:noMultiLvlLbl val="0"/>
      </c:catAx>
      <c:valAx>
        <c:axId val="1860286704"/>
        <c:scaling>
          <c:orientation val="minMax"/>
        </c:scaling>
        <c:delete val="1"/>
        <c:axPos val="l"/>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crossAx val="1860290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2"/>
          <c:order val="2"/>
          <c:tx>
            <c:strRef>
              <c:f>'Hourly Matched'!$N$1</c:f>
              <c:strCache>
                <c:ptCount val="1"/>
                <c:pt idx="0">
                  <c:v>Wind Matched (MWh)</c:v>
                </c:pt>
              </c:strCache>
            </c:strRef>
          </c:tx>
          <c:spPr>
            <a:solidFill>
              <a:schemeClr val="accent3"/>
            </a:solidFill>
            <a:ln>
              <a:noFill/>
            </a:ln>
            <a:effectLst/>
          </c:spPr>
          <c:invertIfNegative val="0"/>
          <c:val>
            <c:numRef>
              <c:f>'Hourly Matched'!$N$2:$N$25</c:f>
              <c:numCache>
                <c:formatCode>_(* #,##0.00_);_(* \(#,##0.00\);_(* "-"??_);_(@_)</c:formatCode>
                <c:ptCount val="24"/>
                <c:pt idx="0">
                  <c:v>1.3911005778000001</c:v>
                </c:pt>
                <c:pt idx="1">
                  <c:v>0.98599999999999999</c:v>
                </c:pt>
                <c:pt idx="2">
                  <c:v>0.65900000000000003</c:v>
                </c:pt>
                <c:pt idx="3">
                  <c:v>0.33300000000000002</c:v>
                </c:pt>
                <c:pt idx="4">
                  <c:v>6.0000000000000001E-3</c:v>
                </c:pt>
                <c:pt idx="5">
                  <c:v>0.192</c:v>
                </c:pt>
                <c:pt idx="6">
                  <c:v>0.84699999999999998</c:v>
                </c:pt>
                <c:pt idx="7">
                  <c:v>1.3745105708999998</c:v>
                </c:pt>
                <c:pt idx="8">
                  <c:v>0</c:v>
                </c:pt>
                <c:pt idx="9">
                  <c:v>0</c:v>
                </c:pt>
                <c:pt idx="10">
                  <c:v>0</c:v>
                </c:pt>
                <c:pt idx="11">
                  <c:v>0</c:v>
                </c:pt>
                <c:pt idx="12">
                  <c:v>0</c:v>
                </c:pt>
                <c:pt idx="13">
                  <c:v>0</c:v>
                </c:pt>
                <c:pt idx="14">
                  <c:v>0</c:v>
                </c:pt>
                <c:pt idx="15">
                  <c:v>0</c:v>
                </c:pt>
                <c:pt idx="16">
                  <c:v>1.4707806109000001</c:v>
                </c:pt>
                <c:pt idx="17">
                  <c:v>0</c:v>
                </c:pt>
                <c:pt idx="18">
                  <c:v>1.4541606039999999</c:v>
                </c:pt>
                <c:pt idx="19">
                  <c:v>1.4349005959999999</c:v>
                </c:pt>
                <c:pt idx="20">
                  <c:v>1.4328005951</c:v>
                </c:pt>
                <c:pt idx="21">
                  <c:v>1.4197805897</c:v>
                </c:pt>
                <c:pt idx="22">
                  <c:v>1.3</c:v>
                </c:pt>
                <c:pt idx="23">
                  <c:v>0.14899999999999999</c:v>
                </c:pt>
              </c:numCache>
            </c:numRef>
          </c:val>
          <c:extLst>
            <c:ext xmlns:c16="http://schemas.microsoft.com/office/drawing/2014/chart" uri="{C3380CC4-5D6E-409C-BE32-E72D297353CC}">
              <c16:uniqueId val="{00000000-76FC-4957-A778-0C062E621748}"/>
            </c:ext>
          </c:extLst>
        </c:ser>
        <c:ser>
          <c:idx val="4"/>
          <c:order val="3"/>
          <c:tx>
            <c:strRef>
              <c:f>'Hourly Matched'!$O$1</c:f>
              <c:strCache>
                <c:ptCount val="1"/>
                <c:pt idx="0">
                  <c:v>Solar Matched (MWh)</c:v>
                </c:pt>
              </c:strCache>
            </c:strRef>
          </c:tx>
          <c:spPr>
            <a:solidFill>
              <a:schemeClr val="accent5"/>
            </a:solidFill>
            <a:ln>
              <a:noFill/>
            </a:ln>
            <a:effectLst/>
          </c:spPr>
          <c:invertIfNegative val="0"/>
          <c:val>
            <c:numRef>
              <c:f>'Hourly Matched'!$O$2:$O$25</c:f>
              <c:numCache>
                <c:formatCode>_(* #,##0.00_);_(* \(#,##0.00\);_(* "-"??_);_(@_)</c:formatCode>
                <c:ptCount val="24"/>
                <c:pt idx="0">
                  <c:v>0</c:v>
                </c:pt>
                <c:pt idx="1">
                  <c:v>0</c:v>
                </c:pt>
                <c:pt idx="2">
                  <c:v>0</c:v>
                </c:pt>
                <c:pt idx="3">
                  <c:v>0</c:v>
                </c:pt>
                <c:pt idx="4">
                  <c:v>0</c:v>
                </c:pt>
                <c:pt idx="5">
                  <c:v>0</c:v>
                </c:pt>
                <c:pt idx="6">
                  <c:v>0</c:v>
                </c:pt>
                <c:pt idx="7">
                  <c:v>0</c:v>
                </c:pt>
                <c:pt idx="8">
                  <c:v>1.3958405798</c:v>
                </c:pt>
                <c:pt idx="9">
                  <c:v>1.4101205857000001</c:v>
                </c:pt>
                <c:pt idx="10">
                  <c:v>1.4383505973999999</c:v>
                </c:pt>
                <c:pt idx="11">
                  <c:v>1.4397305980000001</c:v>
                </c:pt>
                <c:pt idx="12">
                  <c:v>1.4465106007999999</c:v>
                </c:pt>
                <c:pt idx="13">
                  <c:v>1.4569506051000001</c:v>
                </c:pt>
                <c:pt idx="14">
                  <c:v>1.4678406096999999</c:v>
                </c:pt>
                <c:pt idx="15">
                  <c:v>1.4630406077</c:v>
                </c:pt>
                <c:pt idx="16">
                  <c:v>0</c:v>
                </c:pt>
                <c:pt idx="17">
                  <c:v>1.4669106092999999</c:v>
                </c:pt>
                <c:pt idx="18">
                  <c:v>0</c:v>
                </c:pt>
                <c:pt idx="19">
                  <c:v>0</c:v>
                </c:pt>
                <c:pt idx="20">
                  <c:v>0</c:v>
                </c:pt>
                <c:pt idx="21">
                  <c:v>0</c:v>
                </c:pt>
                <c:pt idx="22">
                  <c:v>0</c:v>
                </c:pt>
                <c:pt idx="23">
                  <c:v>0</c:v>
                </c:pt>
              </c:numCache>
            </c:numRef>
          </c:val>
          <c:extLst>
            <c:ext xmlns:c16="http://schemas.microsoft.com/office/drawing/2014/chart" uri="{C3380CC4-5D6E-409C-BE32-E72D297353CC}">
              <c16:uniqueId val="{00000001-76FC-4957-A778-0C062E621748}"/>
            </c:ext>
          </c:extLst>
        </c:ser>
        <c:ser>
          <c:idx val="5"/>
          <c:order val="4"/>
          <c:tx>
            <c:strRef>
              <c:f>'Hourly Matched'!$P$1</c:f>
              <c:strCache>
                <c:ptCount val="1"/>
                <c:pt idx="0">
                  <c:v>Nuclear Matched (MWh)</c:v>
                </c:pt>
              </c:strCache>
            </c:strRef>
          </c:tx>
          <c:spPr>
            <a:solidFill>
              <a:schemeClr val="accent6"/>
            </a:solidFill>
            <a:ln>
              <a:noFill/>
            </a:ln>
            <a:effectLst/>
          </c:spPr>
          <c:invertIfNegative val="0"/>
          <c:val>
            <c:numRef>
              <c:f>'Hourly Matched'!$P$2:$P$25</c:f>
              <c:numCache>
                <c:formatCode>_(* #,##0.00_);_(* \(#,##0.00\);_(* "-"??_);_(@_)</c:formatCode>
                <c:ptCount val="24"/>
                <c:pt idx="0">
                  <c:v>0</c:v>
                </c:pt>
                <c:pt idx="1">
                  <c:v>0.40252057669999997</c:v>
                </c:pt>
                <c:pt idx="2">
                  <c:v>0.73066057720000011</c:v>
                </c:pt>
                <c:pt idx="3">
                  <c:v>1.0496705743000001</c:v>
                </c:pt>
                <c:pt idx="4">
                  <c:v>1.3730705728000001</c:v>
                </c:pt>
                <c:pt idx="5">
                  <c:v>1.1885105734000001</c:v>
                </c:pt>
                <c:pt idx="6">
                  <c:v>0.52433056960000002</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0.11324058699999995</c:v>
                </c:pt>
                <c:pt idx="23">
                  <c:v>1.2604605853999999</c:v>
                </c:pt>
              </c:numCache>
            </c:numRef>
          </c:val>
          <c:extLst xmlns:c15="http://schemas.microsoft.com/office/drawing/2012/chart">
            <c:ext xmlns:c16="http://schemas.microsoft.com/office/drawing/2014/chart" uri="{C3380CC4-5D6E-409C-BE32-E72D297353CC}">
              <c16:uniqueId val="{00000002-76FC-4957-A778-0C062E621748}"/>
            </c:ext>
          </c:extLst>
        </c:ser>
        <c:dLbls>
          <c:showLegendKey val="0"/>
          <c:showVal val="0"/>
          <c:showCatName val="0"/>
          <c:showSerName val="0"/>
          <c:showPercent val="0"/>
          <c:showBubbleSize val="0"/>
        </c:dLbls>
        <c:gapWidth val="150"/>
        <c:overlap val="100"/>
        <c:axId val="1860290032"/>
        <c:axId val="1860286704"/>
        <c:extLst>
          <c:ext xmlns:c15="http://schemas.microsoft.com/office/drawing/2012/chart" uri="{02D57815-91ED-43cb-92C2-25804820EDAC}">
            <c15:filteredBarSeries>
              <c15:ser>
                <c:idx val="0"/>
                <c:order val="0"/>
                <c:tx>
                  <c:strRef>
                    <c:extLst>
                      <c:ext uri="{02D57815-91ED-43cb-92C2-25804820EDAC}">
                        <c15:formulaRef>
                          <c15:sqref>'Hourly Matched'!$L$1</c15:sqref>
                        </c15:formulaRef>
                      </c:ext>
                    </c:extLst>
                    <c:strCache>
                      <c:ptCount val="1"/>
                      <c:pt idx="0">
                        <c:v>Hour</c:v>
                      </c:pt>
                    </c:strCache>
                  </c:strRef>
                </c:tx>
                <c:spPr>
                  <a:solidFill>
                    <a:schemeClr val="accent1"/>
                  </a:solidFill>
                  <a:ln>
                    <a:noFill/>
                  </a:ln>
                  <a:effectLst/>
                </c:spPr>
                <c:invertIfNegative val="0"/>
                <c:val>
                  <c:numRef>
                    <c:extLst>
                      <c:ext uri="{02D57815-91ED-43cb-92C2-25804820EDAC}">
                        <c15:formulaRef>
                          <c15:sqref>'Hourly Matched'!$L$2:$L$25</c15:sqref>
                        </c15:formulaRef>
                      </c:ext>
                    </c:extLst>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val>
                <c:extLst>
                  <c:ext xmlns:c16="http://schemas.microsoft.com/office/drawing/2014/chart" uri="{C3380CC4-5D6E-409C-BE32-E72D297353CC}">
                    <c16:uniqueId val="{00000004-76FC-4957-A778-0C062E621748}"/>
                  </c:ext>
                </c:extLst>
              </c15:ser>
            </c15:filteredBarSeries>
          </c:ext>
        </c:extLst>
      </c:barChart>
      <c:lineChart>
        <c:grouping val="standard"/>
        <c:varyColors val="0"/>
        <c:ser>
          <c:idx val="1"/>
          <c:order val="1"/>
          <c:tx>
            <c:strRef>
              <c:f>'Hourly Matched'!$M$1</c:f>
              <c:strCache>
                <c:ptCount val="1"/>
                <c:pt idx="0">
                  <c:v>Load (MWh)</c:v>
                </c:pt>
              </c:strCache>
            </c:strRef>
          </c:tx>
          <c:spPr>
            <a:ln w="28575" cap="rnd">
              <a:solidFill>
                <a:schemeClr val="accent2"/>
              </a:solidFill>
              <a:round/>
            </a:ln>
            <a:effectLst/>
          </c:spPr>
          <c:marker>
            <c:symbol val="none"/>
          </c:marker>
          <c:val>
            <c:numRef>
              <c:f>'Hourly Matched'!$M$2:$M$25</c:f>
              <c:numCache>
                <c:formatCode>_(* #,##0.00_);_(* \(#,##0.00\);_(* "-"??_);_(@_)</c:formatCode>
                <c:ptCount val="24"/>
                <c:pt idx="0">
                  <c:v>1.3911005778000001</c:v>
                </c:pt>
                <c:pt idx="1">
                  <c:v>1.3885205767</c:v>
                </c:pt>
                <c:pt idx="2">
                  <c:v>1.3896605772000001</c:v>
                </c:pt>
                <c:pt idx="3">
                  <c:v>1.3826705743000001</c:v>
                </c:pt>
                <c:pt idx="4">
                  <c:v>1.3790705728000001</c:v>
                </c:pt>
                <c:pt idx="5">
                  <c:v>1.3805105734000001</c:v>
                </c:pt>
                <c:pt idx="6">
                  <c:v>1.3713305696</c:v>
                </c:pt>
                <c:pt idx="7">
                  <c:v>1.3745105708999998</c:v>
                </c:pt>
                <c:pt idx="8">
                  <c:v>1.3958405798</c:v>
                </c:pt>
                <c:pt idx="9">
                  <c:v>1.4101205857000001</c:v>
                </c:pt>
                <c:pt idx="10">
                  <c:v>1.4383505973999999</c:v>
                </c:pt>
                <c:pt idx="11">
                  <c:v>1.4397305980000001</c:v>
                </c:pt>
                <c:pt idx="12">
                  <c:v>1.4465106007999999</c:v>
                </c:pt>
                <c:pt idx="13">
                  <c:v>1.4569506051000001</c:v>
                </c:pt>
                <c:pt idx="14">
                  <c:v>1.4678406096999999</c:v>
                </c:pt>
                <c:pt idx="15">
                  <c:v>1.4630406077</c:v>
                </c:pt>
                <c:pt idx="16">
                  <c:v>1.4707806109000001</c:v>
                </c:pt>
                <c:pt idx="17">
                  <c:v>1.4669106092999999</c:v>
                </c:pt>
                <c:pt idx="18">
                  <c:v>1.4541606039999999</c:v>
                </c:pt>
                <c:pt idx="19">
                  <c:v>1.4349005959999999</c:v>
                </c:pt>
                <c:pt idx="20">
                  <c:v>1.4328005951</c:v>
                </c:pt>
                <c:pt idx="21">
                  <c:v>1.4197805897</c:v>
                </c:pt>
                <c:pt idx="22">
                  <c:v>1.413240587</c:v>
                </c:pt>
                <c:pt idx="23">
                  <c:v>1.4094605854</c:v>
                </c:pt>
              </c:numCache>
            </c:numRef>
          </c:val>
          <c:smooth val="0"/>
          <c:extLst>
            <c:ext xmlns:c16="http://schemas.microsoft.com/office/drawing/2014/chart" uri="{C3380CC4-5D6E-409C-BE32-E72D297353CC}">
              <c16:uniqueId val="{00000003-76FC-4957-A778-0C062E621748}"/>
            </c:ext>
          </c:extLst>
        </c:ser>
        <c:dLbls>
          <c:showLegendKey val="0"/>
          <c:showVal val="0"/>
          <c:showCatName val="0"/>
          <c:showSerName val="0"/>
          <c:showPercent val="0"/>
          <c:showBubbleSize val="0"/>
        </c:dLbls>
        <c:marker val="1"/>
        <c:smooth val="0"/>
        <c:axId val="1860290032"/>
        <c:axId val="1860286704"/>
        <c:extLst/>
      </c:lineChart>
      <c:catAx>
        <c:axId val="186029003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60286704"/>
        <c:crosses val="autoZero"/>
        <c:auto val="1"/>
        <c:lblAlgn val="ctr"/>
        <c:lblOffset val="100"/>
        <c:noMultiLvlLbl val="0"/>
      </c:catAx>
      <c:valAx>
        <c:axId val="1860286704"/>
        <c:scaling>
          <c:orientation val="minMax"/>
          <c:min val="1.2"/>
        </c:scaling>
        <c:delete val="1"/>
        <c:axPos val="l"/>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crossAx val="1860290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0.29022</cdr:x>
      <cdr:y>0.25062</cdr:y>
    </cdr:from>
    <cdr:to>
      <cdr:x>0.46857</cdr:x>
      <cdr:y>0.45417</cdr:y>
    </cdr:to>
    <cdr:sp macro="" textlink="">
      <cdr:nvSpPr>
        <cdr:cNvPr id="2" name="TextBox 1"/>
        <cdr:cNvSpPr txBox="1"/>
      </cdr:nvSpPr>
      <cdr:spPr>
        <a:xfrm xmlns:a="http://schemas.openxmlformats.org/drawingml/2006/main">
          <a:off x="1346952" y="928443"/>
          <a:ext cx="827747" cy="754053"/>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gn="r"/>
          <a:r>
            <a:rPr lang="en-US" b="1" dirty="0"/>
            <a:t>2030 MA</a:t>
          </a:r>
          <a:br>
            <a:rPr lang="en-US" b="1" dirty="0"/>
          </a:br>
          <a:r>
            <a:rPr lang="en-US" b="1" dirty="0"/>
            <a:t>RPS Target</a:t>
          </a:r>
        </a:p>
        <a:p xmlns:a="http://schemas.openxmlformats.org/drawingml/2006/main">
          <a:pPr algn="r"/>
          <a:r>
            <a:rPr lang="en-US" b="1" dirty="0"/>
            <a:t> </a:t>
          </a:r>
        </a:p>
        <a:p xmlns:a="http://schemas.openxmlformats.org/drawingml/2006/main">
          <a:pPr algn="r"/>
          <a:endParaRPr lang="en-US" sz="1000" dirty="0"/>
        </a:p>
      </cdr:txBody>
    </cdr:sp>
  </cdr:relSizeAnchor>
  <cdr:relSizeAnchor xmlns:cdr="http://schemas.openxmlformats.org/drawingml/2006/chartDrawing">
    <cdr:from>
      <cdr:x>0.82378</cdr:x>
      <cdr:y>0.35046</cdr:y>
    </cdr:from>
    <cdr:to>
      <cdr:x>0.94944</cdr:x>
      <cdr:y>0.50831</cdr:y>
    </cdr:to>
    <cdr:sp macro="" textlink="">
      <cdr:nvSpPr>
        <cdr:cNvPr id="3" name="TextBox 1"/>
        <cdr:cNvSpPr txBox="1"/>
      </cdr:nvSpPr>
      <cdr:spPr>
        <a:xfrm xmlns:a="http://schemas.openxmlformats.org/drawingml/2006/main">
          <a:off x="3823278" y="1298309"/>
          <a:ext cx="583206" cy="58477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b="1" dirty="0"/>
            <a:t>RPS Only</a:t>
          </a:r>
        </a:p>
        <a:p xmlns:a="http://schemas.openxmlformats.org/drawingml/2006/main">
          <a:pPr algn="r"/>
          <a:endParaRPr lang="en-US" sz="1000" dirty="0"/>
        </a:p>
      </cdr:txBody>
    </cdr:sp>
  </cdr:relSizeAnchor>
</c:userShapes>
</file>

<file path=ppt/drawings/drawing2.xml><?xml version="1.0" encoding="utf-8"?>
<c:userShapes xmlns:c="http://schemas.openxmlformats.org/drawingml/2006/chart">
  <cdr:relSizeAnchor xmlns:cdr="http://schemas.openxmlformats.org/drawingml/2006/chartDrawing">
    <cdr:from>
      <cdr:x>0.37268</cdr:x>
      <cdr:y>0.13607</cdr:y>
    </cdr:from>
    <cdr:to>
      <cdr:x>0.93747</cdr:x>
      <cdr:y>0.43598</cdr:y>
    </cdr:to>
    <cdr:sp macro="" textlink="">
      <cdr:nvSpPr>
        <cdr:cNvPr id="2" name="TextBox 1"/>
        <cdr:cNvSpPr txBox="1"/>
      </cdr:nvSpPr>
      <cdr:spPr>
        <a:xfrm xmlns:a="http://schemas.openxmlformats.org/drawingml/2006/main">
          <a:off x="1572147" y="544614"/>
          <a:ext cx="2382551" cy="1200329"/>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en-US" sz="1200" b="1" dirty="0"/>
            <a:t>                   Exported/Curtailed</a:t>
          </a:r>
        </a:p>
        <a:p xmlns:a="http://schemas.openxmlformats.org/drawingml/2006/main">
          <a:endParaRPr lang="en-US" sz="1200" b="1" dirty="0"/>
        </a:p>
        <a:p xmlns:a="http://schemas.openxmlformats.org/drawingml/2006/main">
          <a:endParaRPr lang="en-US" sz="1200" b="1" dirty="0"/>
        </a:p>
        <a:p xmlns:a="http://schemas.openxmlformats.org/drawingml/2006/main">
          <a:endParaRPr lang="en-US" sz="1200" b="1" dirty="0"/>
        </a:p>
        <a:p xmlns:a="http://schemas.openxmlformats.org/drawingml/2006/main">
          <a:endParaRPr lang="en-US" sz="1200" b="1" dirty="0"/>
        </a:p>
        <a:p xmlns:a="http://schemas.openxmlformats.org/drawingml/2006/main">
          <a:r>
            <a:rPr lang="en-US" sz="1200" b="1" dirty="0"/>
            <a:t>Hourly Load Match</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96D1D1-8A87-44EE-B6F3-038849D5FB88}" type="datetimeFigureOut">
              <a:rPr lang="en-US" smtClean="0"/>
              <a:t>5/16/2024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4D6981-90F3-48C2-B042-3D4F5FC96CAB}" type="slidenum">
              <a:rPr lang="en-US" smtClean="0"/>
              <a:t>‹#›</a:t>
            </a:fld>
            <a:endParaRPr lang="en-US"/>
          </a:p>
        </p:txBody>
      </p:sp>
    </p:spTree>
    <p:extLst>
      <p:ext uri="{BB962C8B-B14F-4D97-AF65-F5344CB8AC3E}">
        <p14:creationId xmlns:p14="http://schemas.microsoft.com/office/powerpoint/2010/main" val="3606113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D38CA2-08A7-A54E-8742-A065E96CDC28}" type="slidenum">
              <a:rPr lang="en-US" smtClean="0"/>
              <a:t>1</a:t>
            </a:fld>
            <a:endParaRPr lang="en-US"/>
          </a:p>
        </p:txBody>
      </p:sp>
    </p:spTree>
    <p:extLst>
      <p:ext uri="{BB962C8B-B14F-4D97-AF65-F5344CB8AC3E}">
        <p14:creationId xmlns:p14="http://schemas.microsoft.com/office/powerpoint/2010/main" val="479831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C5AF36-6E7E-4E13-B1B0-A5B973D50073}" type="slidenum">
              <a:rPr lang="en-US" smtClean="0"/>
              <a:pPr/>
              <a:t>3</a:t>
            </a:fld>
            <a:endParaRPr lang="en-US"/>
          </a:p>
        </p:txBody>
      </p:sp>
    </p:spTree>
    <p:extLst>
      <p:ext uri="{BB962C8B-B14F-4D97-AF65-F5344CB8AC3E}">
        <p14:creationId xmlns:p14="http://schemas.microsoft.com/office/powerpoint/2010/main" val="4005529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C5AF36-6E7E-4E13-B1B0-A5B973D50073}" type="slidenum">
              <a:rPr lang="en-US" smtClean="0"/>
              <a:pPr/>
              <a:t>4</a:t>
            </a:fld>
            <a:endParaRPr lang="en-US"/>
          </a:p>
        </p:txBody>
      </p:sp>
    </p:spTree>
    <p:extLst>
      <p:ext uri="{BB962C8B-B14F-4D97-AF65-F5344CB8AC3E}">
        <p14:creationId xmlns:p14="http://schemas.microsoft.com/office/powerpoint/2010/main" val="34175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A4C1988-E1C3-D621-FBF8-E62C9A9BB05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502795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A4C1988-E1C3-D621-FBF8-E62C9A9BB05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7663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6B82D33C-36F7-E52E-F671-07F903875CBD}"/>
              </a:ext>
            </a:extLst>
          </p:cNvPr>
          <p:cNvSpPr>
            <a:spLocks noGrp="1"/>
          </p:cNvSpPr>
          <p:nvPr>
            <p:ph type="body" idx="1"/>
          </p:nvPr>
        </p:nvSpPr>
        <p:spPr/>
        <p:txBody>
          <a:bodyPr/>
          <a:lstStyle/>
          <a:p>
            <a:r>
              <a:rPr lang="en-US" dirty="0">
                <a:cs typeface="Calibri"/>
              </a:rPr>
              <a:t>If matched at 100% both reduce your Scope 2 to zero.</a:t>
            </a:r>
          </a:p>
          <a:p>
            <a:r>
              <a:rPr lang="en-US" dirty="0">
                <a:cs typeface="Calibri"/>
              </a:rPr>
              <a:t>Annual claim for RECs w PPA = Facility is 100% renewable annually.  Buyer supported the development of new build renewable</a:t>
            </a:r>
          </a:p>
          <a:p>
            <a:r>
              <a:rPr lang="en-US" dirty="0">
                <a:cs typeface="Calibri"/>
              </a:rPr>
              <a:t>Hourly claim for RECs w PPA and HCFE matching = Facility is 100% carbon free each hour. Buyer supported the development of new build renewable</a:t>
            </a:r>
          </a:p>
        </p:txBody>
      </p:sp>
    </p:spTree>
    <p:extLst>
      <p:ext uri="{BB962C8B-B14F-4D97-AF65-F5344CB8AC3E}">
        <p14:creationId xmlns:p14="http://schemas.microsoft.com/office/powerpoint/2010/main" val="4128668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7477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707" indent="-171707">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65C5AF36-6E7E-4E13-B1B0-A5B973D50073}" type="slidenum">
              <a:rPr lang="en-US" smtClean="0"/>
              <a:pPr/>
              <a:t>9</a:t>
            </a:fld>
            <a:endParaRPr lang="en-US"/>
          </a:p>
        </p:txBody>
      </p:sp>
    </p:spTree>
    <p:extLst>
      <p:ext uri="{BB962C8B-B14F-4D97-AF65-F5344CB8AC3E}">
        <p14:creationId xmlns:p14="http://schemas.microsoft.com/office/powerpoint/2010/main" val="6126480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C5AF36-6E7E-4E13-B1B0-A5B973D50073}" type="slidenum">
              <a:rPr lang="en-US" smtClean="0"/>
              <a:pPr/>
              <a:t>10</a:t>
            </a:fld>
            <a:endParaRPr lang="en-US"/>
          </a:p>
        </p:txBody>
      </p:sp>
    </p:spTree>
    <p:extLst>
      <p:ext uri="{BB962C8B-B14F-4D97-AF65-F5344CB8AC3E}">
        <p14:creationId xmlns:p14="http://schemas.microsoft.com/office/powerpoint/2010/main" val="1692402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mage Title Slide">
    <p:spTree>
      <p:nvGrpSpPr>
        <p:cNvPr id="1" name=""/>
        <p:cNvGrpSpPr/>
        <p:nvPr/>
      </p:nvGrpSpPr>
      <p:grpSpPr>
        <a:xfrm>
          <a:off x="0" y="0"/>
          <a:ext cx="0" cy="0"/>
          <a:chOff x="0" y="0"/>
          <a:chExt cx="0" cy="0"/>
        </a:xfrm>
      </p:grpSpPr>
      <p:sp>
        <p:nvSpPr>
          <p:cNvPr id="10" name="Title 4">
            <a:extLst>
              <a:ext uri="{FF2B5EF4-FFF2-40B4-BE49-F238E27FC236}">
                <a16:creationId xmlns:a16="http://schemas.microsoft.com/office/drawing/2014/main" id="{664532FB-47D2-4D2D-B7E9-B52CE997829E}"/>
              </a:ext>
            </a:extLst>
          </p:cNvPr>
          <p:cNvSpPr>
            <a:spLocks noGrp="1"/>
          </p:cNvSpPr>
          <p:nvPr>
            <p:ph type="title"/>
          </p:nvPr>
        </p:nvSpPr>
        <p:spPr>
          <a:xfrm>
            <a:off x="6522721" y="2560320"/>
            <a:ext cx="4882524" cy="640080"/>
          </a:xfrm>
        </p:spPr>
        <p:txBody>
          <a:bodyPr anchor="b" anchorCtr="0"/>
          <a:lstStyle>
            <a:lvl1pPr>
              <a:lnSpc>
                <a:spcPct val="130000"/>
              </a:lnSpc>
              <a:defRPr sz="2800">
                <a:solidFill>
                  <a:srgbClr val="2372B9"/>
                </a:solidFill>
                <a:latin typeface="BentonSans Bold" panose="02000503000000020004" pitchFamily="50" charset="0"/>
              </a:defRPr>
            </a:lvl1pPr>
          </a:lstStyle>
          <a:p>
            <a:r>
              <a:rPr lang="en-US"/>
              <a:t>Click to edit</a:t>
            </a:r>
          </a:p>
        </p:txBody>
      </p:sp>
      <p:sp>
        <p:nvSpPr>
          <p:cNvPr id="11" name="Text Placeholder 7">
            <a:extLst>
              <a:ext uri="{FF2B5EF4-FFF2-40B4-BE49-F238E27FC236}">
                <a16:creationId xmlns:a16="http://schemas.microsoft.com/office/drawing/2014/main" id="{5EC379AD-E3D0-44F6-BA34-36980D82E66E}"/>
              </a:ext>
            </a:extLst>
          </p:cNvPr>
          <p:cNvSpPr>
            <a:spLocks noGrp="1"/>
          </p:cNvSpPr>
          <p:nvPr>
            <p:ph type="body" sz="quarter" idx="11"/>
          </p:nvPr>
        </p:nvSpPr>
        <p:spPr>
          <a:xfrm>
            <a:off x="6522721" y="3383280"/>
            <a:ext cx="4882524" cy="1360696"/>
          </a:xfrm>
        </p:spPr>
        <p:txBody>
          <a:bodyPr/>
          <a:lstStyle>
            <a:lvl1pPr>
              <a:lnSpc>
                <a:spcPct val="100000"/>
              </a:lnSpc>
              <a:defRPr sz="2000">
                <a:solidFill>
                  <a:srgbClr val="2372B9"/>
                </a:solidFill>
                <a:latin typeface="+mn-lt"/>
              </a:defRPr>
            </a:lvl1pPr>
            <a:lvl2pPr>
              <a:lnSpc>
                <a:spcPct val="150000"/>
              </a:lnSpc>
              <a:buClr>
                <a:srgbClr val="F47B27"/>
              </a:buClr>
              <a:defRPr sz="1500">
                <a:latin typeface="BentonSans Medium" panose="02000603000000020004" pitchFamily="50" charset="0"/>
              </a:defRPr>
            </a:lvl2pPr>
            <a:lvl3pPr marL="216689" indent="-120251">
              <a:lnSpc>
                <a:spcPct val="150000"/>
              </a:lnSpc>
              <a:buClr>
                <a:srgbClr val="F47B27"/>
              </a:buClr>
              <a:defRPr sz="1500">
                <a:latin typeface="BentonSans Medium" panose="02000603000000020004" pitchFamily="50" charset="0"/>
              </a:defRPr>
            </a:lvl3pPr>
            <a:lvl4pPr marL="297649" indent="-104773">
              <a:lnSpc>
                <a:spcPct val="150000"/>
              </a:lnSpc>
              <a:buClr>
                <a:srgbClr val="F47B27"/>
              </a:buClr>
              <a:defRPr sz="1500">
                <a:latin typeface="BentonSans Medium" panose="02000603000000020004" pitchFamily="50" charset="0"/>
              </a:defRPr>
            </a:lvl4pPr>
            <a:lvl5pPr marL="388134" indent="-98819">
              <a:lnSpc>
                <a:spcPct val="150000"/>
              </a:lnSpc>
              <a:buClr>
                <a:srgbClr val="F47B27"/>
              </a:buClr>
              <a:defRPr sz="1500">
                <a:latin typeface="BentonSans Medium" panose="02000603000000020004" pitchFamily="50" charset="0"/>
              </a:defRPr>
            </a:lvl5pPr>
          </a:lstStyle>
          <a:p>
            <a:pPr lvl="0"/>
            <a:r>
              <a:rPr lang="en-US"/>
              <a:t>Click to edit Master text styles</a:t>
            </a:r>
          </a:p>
        </p:txBody>
      </p:sp>
      <p:cxnSp>
        <p:nvCxnSpPr>
          <p:cNvPr id="3" name="Straight Connector 2">
            <a:extLst>
              <a:ext uri="{FF2B5EF4-FFF2-40B4-BE49-F238E27FC236}">
                <a16:creationId xmlns:a16="http://schemas.microsoft.com/office/drawing/2014/main" id="{D7E31565-A5B5-40E9-8C26-F1D0BEFFEF1D}"/>
              </a:ext>
            </a:extLst>
          </p:cNvPr>
          <p:cNvCxnSpPr/>
          <p:nvPr userDrawn="1"/>
        </p:nvCxnSpPr>
        <p:spPr>
          <a:xfrm>
            <a:off x="5976731" y="1868558"/>
            <a:ext cx="0" cy="2894829"/>
          </a:xfrm>
          <a:prstGeom prst="line">
            <a:avLst/>
          </a:prstGeom>
          <a:ln w="57150">
            <a:solidFill>
              <a:srgbClr val="2372B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6" name="Picture 5" descr="Logo&#10;&#10;Description automatically generated">
            <a:extLst>
              <a:ext uri="{FF2B5EF4-FFF2-40B4-BE49-F238E27FC236}">
                <a16:creationId xmlns:a16="http://schemas.microsoft.com/office/drawing/2014/main" id="{FD2CECBC-72D9-44CD-80CA-B61810E072E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6135" t="4161" b="59194"/>
          <a:stretch/>
        </p:blipFill>
        <p:spPr>
          <a:xfrm>
            <a:off x="0" y="5655366"/>
            <a:ext cx="12192000" cy="1202635"/>
          </a:xfrm>
          <a:prstGeom prst="rect">
            <a:avLst/>
          </a:prstGeom>
        </p:spPr>
      </p:pic>
      <p:pic>
        <p:nvPicPr>
          <p:cNvPr id="8" name="Picture 7" descr="Logo&#10;&#10;Description automatically generated">
            <a:extLst>
              <a:ext uri="{FF2B5EF4-FFF2-40B4-BE49-F238E27FC236}">
                <a16:creationId xmlns:a16="http://schemas.microsoft.com/office/drawing/2014/main" id="{D34B329E-AC45-416A-80E5-4753E9934B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9492" y="79643"/>
            <a:ext cx="3179443" cy="824850"/>
          </a:xfrm>
          <a:prstGeom prst="rect">
            <a:avLst/>
          </a:prstGeom>
        </p:spPr>
      </p:pic>
      <p:pic>
        <p:nvPicPr>
          <p:cNvPr id="12" name="Picture 11" descr="Logo&#10;&#10;Description automatically generated">
            <a:extLst>
              <a:ext uri="{FF2B5EF4-FFF2-40B4-BE49-F238E27FC236}">
                <a16:creationId xmlns:a16="http://schemas.microsoft.com/office/drawing/2014/main" id="{87B039F3-E2B0-43AD-B3D8-6B4A8DD20CF9}"/>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6757" t="25350" r="69490" b="32040"/>
          <a:stretch/>
        </p:blipFill>
        <p:spPr>
          <a:xfrm>
            <a:off x="1917746" y="2606590"/>
            <a:ext cx="3534327" cy="1644821"/>
          </a:xfrm>
          <a:prstGeom prst="rect">
            <a:avLst/>
          </a:prstGeom>
        </p:spPr>
      </p:pic>
    </p:spTree>
    <p:extLst>
      <p:ext uri="{BB962C8B-B14F-4D97-AF65-F5344CB8AC3E}">
        <p14:creationId xmlns:p14="http://schemas.microsoft.com/office/powerpoint/2010/main" val="2344411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097280"/>
            <a:ext cx="10972800" cy="5029200"/>
          </a:xfrm>
        </p:spPr>
        <p:txBody>
          <a:bodyPr/>
          <a:lstStyle>
            <a:lvl1pPr marL="169863" indent="-169863">
              <a:lnSpc>
                <a:spcPct val="100000"/>
              </a:lnSpc>
              <a:buFont typeface="Arial" panose="020B0604020202020204" pitchFamily="34" charset="0"/>
              <a:buChar char="•"/>
              <a:defRPr sz="1600">
                <a:solidFill>
                  <a:srgbClr val="000000"/>
                </a:solidFill>
                <a:latin typeface="BentonSans"/>
              </a:defRPr>
            </a:lvl1pPr>
            <a:lvl2pPr marL="404813" indent="-171450">
              <a:lnSpc>
                <a:spcPct val="100000"/>
              </a:lnSpc>
              <a:buClr>
                <a:srgbClr val="F47B27"/>
              </a:buClr>
              <a:buFontTx/>
              <a:buChar char="–"/>
              <a:defRPr sz="1600">
                <a:solidFill>
                  <a:srgbClr val="000000"/>
                </a:solidFill>
                <a:latin typeface="BentonSans"/>
              </a:defRPr>
            </a:lvl2pPr>
            <a:lvl3pPr marL="627063" indent="-169863">
              <a:lnSpc>
                <a:spcPct val="100000"/>
              </a:lnSpc>
              <a:buClr>
                <a:srgbClr val="F47B27"/>
              </a:buClr>
              <a:buFont typeface="Arial" panose="020B0604020202020204" pitchFamily="34" charset="0"/>
              <a:buChar char="•"/>
              <a:defRPr sz="1600">
                <a:solidFill>
                  <a:srgbClr val="000000"/>
                </a:solidFill>
                <a:latin typeface="BentonSans"/>
              </a:defRPr>
            </a:lvl3pPr>
            <a:lvl4pPr marL="796925" indent="-169863" defTabSz="627063">
              <a:lnSpc>
                <a:spcPct val="100000"/>
              </a:lnSpc>
              <a:buClr>
                <a:srgbClr val="F47B27"/>
              </a:buClr>
              <a:buFontTx/>
              <a:buChar char="–"/>
              <a:defRPr sz="1600">
                <a:solidFill>
                  <a:srgbClr val="000000"/>
                </a:solidFill>
                <a:latin typeface="BentonSans"/>
              </a:defRPr>
            </a:lvl4pPr>
            <a:lvl5pPr marL="966788" indent="-169863">
              <a:lnSpc>
                <a:spcPct val="100000"/>
              </a:lnSpc>
              <a:buClr>
                <a:srgbClr val="F47B27"/>
              </a:buClr>
              <a:buFont typeface="Arial" panose="020B0604020202020204" pitchFamily="34" charset="0"/>
              <a:buChar char="•"/>
              <a:defRPr sz="1600">
                <a:solidFill>
                  <a:srgbClr val="000000"/>
                </a:solidFill>
                <a:latin typeface="BentonSan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4">
            <a:extLst>
              <a:ext uri="{FF2B5EF4-FFF2-40B4-BE49-F238E27FC236}">
                <a16:creationId xmlns:a16="http://schemas.microsoft.com/office/drawing/2014/main" id="{60596E49-C584-40DF-9C19-022A7E2F6CA5}"/>
              </a:ext>
            </a:extLst>
          </p:cNvPr>
          <p:cNvSpPr>
            <a:spLocks noGrp="1"/>
          </p:cNvSpPr>
          <p:nvPr>
            <p:ph type="title"/>
          </p:nvPr>
        </p:nvSpPr>
        <p:spPr>
          <a:xfrm>
            <a:off x="609600" y="365760"/>
            <a:ext cx="10972800" cy="548640"/>
          </a:xfrm>
        </p:spPr>
        <p:txBody>
          <a:bodyPr anchor="ctr" anchorCtr="0"/>
          <a:lstStyle>
            <a:lvl1pPr>
              <a:defRPr sz="2000">
                <a:solidFill>
                  <a:srgbClr val="2372B9"/>
                </a:solidFill>
                <a:latin typeface="BentonSans Bold" panose="02000503000000020004" pitchFamily="50" charset="0"/>
              </a:defRPr>
            </a:lvl1pPr>
          </a:lstStyle>
          <a:p>
            <a:r>
              <a:rPr lang="en-US"/>
              <a:t>Click to edit Master title style</a:t>
            </a:r>
          </a:p>
        </p:txBody>
      </p:sp>
      <p:sp>
        <p:nvSpPr>
          <p:cNvPr id="7" name="Footer Placeholder 4">
            <a:extLst>
              <a:ext uri="{FF2B5EF4-FFF2-40B4-BE49-F238E27FC236}">
                <a16:creationId xmlns:a16="http://schemas.microsoft.com/office/drawing/2014/main" id="{8F47DC35-A3CD-4514-9B06-F949B32FE5F1}"/>
              </a:ext>
            </a:extLst>
          </p:cNvPr>
          <p:cNvSpPr>
            <a:spLocks noGrp="1"/>
          </p:cNvSpPr>
          <p:nvPr>
            <p:ph type="ftr" sz="quarter" idx="3"/>
          </p:nvPr>
        </p:nvSpPr>
        <p:spPr>
          <a:xfrm>
            <a:off x="554686" y="6438507"/>
            <a:ext cx="4629151" cy="213088"/>
          </a:xfrm>
          <a:prstGeom prst="rect">
            <a:avLst/>
          </a:prstGeom>
        </p:spPr>
        <p:txBody>
          <a:bodyPr vert="horz" lIns="0" tIns="0" rIns="0" bIns="0" rtlCol="0" anchor="t" anchorCtr="0"/>
          <a:lstStyle>
            <a:lvl1pPr algn="l">
              <a:defRPr sz="675">
                <a:solidFill>
                  <a:srgbClr val="2372B9"/>
                </a:solidFill>
                <a:latin typeface="BentonSans"/>
              </a:defRPr>
            </a:lvl1pPr>
          </a:lstStyle>
          <a:p>
            <a:r>
              <a:rPr lang="en-US"/>
              <a:t>|     INSERT TITLE      Privileged and Confidential</a:t>
            </a:r>
          </a:p>
        </p:txBody>
      </p:sp>
      <p:sp>
        <p:nvSpPr>
          <p:cNvPr id="8" name="Slide Number Placeholder 5">
            <a:extLst>
              <a:ext uri="{FF2B5EF4-FFF2-40B4-BE49-F238E27FC236}">
                <a16:creationId xmlns:a16="http://schemas.microsoft.com/office/drawing/2014/main" id="{8BF49BA6-F87B-4DE1-B50A-6004E613B9CA}"/>
              </a:ext>
            </a:extLst>
          </p:cNvPr>
          <p:cNvSpPr>
            <a:spLocks noGrp="1"/>
          </p:cNvSpPr>
          <p:nvPr>
            <p:ph type="sldNum" sz="quarter" idx="4"/>
          </p:nvPr>
        </p:nvSpPr>
        <p:spPr>
          <a:xfrm>
            <a:off x="199113" y="6438505"/>
            <a:ext cx="387351" cy="213088"/>
          </a:xfrm>
          <a:prstGeom prst="rect">
            <a:avLst/>
          </a:prstGeom>
        </p:spPr>
        <p:txBody>
          <a:bodyPr vert="horz" lIns="0" tIns="0" rIns="0" bIns="0" rtlCol="0" anchor="t" anchorCtr="0"/>
          <a:lstStyle>
            <a:lvl1pPr algn="l">
              <a:defRPr sz="675">
                <a:solidFill>
                  <a:srgbClr val="2372B9"/>
                </a:solidFill>
                <a:latin typeface="BentonSans"/>
              </a:defRPr>
            </a:lvl1pPr>
          </a:lstStyle>
          <a:p>
            <a:fld id="{2ED86176-D6A4-43D8-BE13-F18245AD9D39}" type="slidenum">
              <a:rPr lang="en-US" smtClean="0"/>
              <a:pPr/>
              <a:t>‹#›</a:t>
            </a:fld>
            <a:endParaRPr lang="en-US"/>
          </a:p>
        </p:txBody>
      </p:sp>
    </p:spTree>
    <p:extLst>
      <p:ext uri="{BB962C8B-B14F-4D97-AF65-F5344CB8AC3E}">
        <p14:creationId xmlns:p14="http://schemas.microsoft.com/office/powerpoint/2010/main" val="3813304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umn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097280"/>
            <a:ext cx="4876800" cy="5029200"/>
          </a:xfrm>
        </p:spPr>
        <p:txBody>
          <a:bodyPr/>
          <a:lstStyle>
            <a:lvl1pPr marL="169863" indent="-169863">
              <a:lnSpc>
                <a:spcPct val="100000"/>
              </a:lnSpc>
              <a:buFont typeface="Arial" panose="020B0604020202020204" pitchFamily="34" charset="0"/>
              <a:buChar char="•"/>
              <a:defRPr sz="1600">
                <a:solidFill>
                  <a:srgbClr val="000000"/>
                </a:solidFill>
                <a:latin typeface="BentonSans"/>
              </a:defRPr>
            </a:lvl1pPr>
            <a:lvl2pPr marL="404813" indent="-171450">
              <a:lnSpc>
                <a:spcPct val="100000"/>
              </a:lnSpc>
              <a:buClr>
                <a:srgbClr val="F47B27"/>
              </a:buClr>
              <a:defRPr sz="1600">
                <a:solidFill>
                  <a:srgbClr val="000000"/>
                </a:solidFill>
                <a:latin typeface="BentonSans"/>
              </a:defRPr>
            </a:lvl2pPr>
            <a:lvl3pPr marL="627063" indent="-169863">
              <a:lnSpc>
                <a:spcPct val="100000"/>
              </a:lnSpc>
              <a:buClr>
                <a:srgbClr val="F47B27"/>
              </a:buClr>
              <a:defRPr sz="1600">
                <a:solidFill>
                  <a:srgbClr val="000000"/>
                </a:solidFill>
                <a:latin typeface="BentonSans"/>
              </a:defRPr>
            </a:lvl3pPr>
            <a:lvl4pPr marL="862013" indent="-171450">
              <a:lnSpc>
                <a:spcPct val="100000"/>
              </a:lnSpc>
              <a:buClr>
                <a:srgbClr val="F47B27"/>
              </a:buClr>
              <a:defRPr sz="1600">
                <a:solidFill>
                  <a:srgbClr val="000000"/>
                </a:solidFill>
                <a:latin typeface="BentonSans"/>
              </a:defRPr>
            </a:lvl4pPr>
            <a:lvl5pPr marL="1031875" indent="-169863">
              <a:lnSpc>
                <a:spcPct val="100000"/>
              </a:lnSpc>
              <a:buClr>
                <a:srgbClr val="F47B27"/>
              </a:buClr>
              <a:defRPr sz="1600">
                <a:solidFill>
                  <a:srgbClr val="000000"/>
                </a:solidFill>
                <a:latin typeface="BentonSan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4">
            <a:extLst>
              <a:ext uri="{FF2B5EF4-FFF2-40B4-BE49-F238E27FC236}">
                <a16:creationId xmlns:a16="http://schemas.microsoft.com/office/drawing/2014/main" id="{4FFBCE58-BF89-441E-B26D-D0C1798BEE38}"/>
              </a:ext>
            </a:extLst>
          </p:cNvPr>
          <p:cNvSpPr>
            <a:spLocks noGrp="1"/>
          </p:cNvSpPr>
          <p:nvPr>
            <p:ph type="ftr" sz="quarter" idx="3"/>
          </p:nvPr>
        </p:nvSpPr>
        <p:spPr>
          <a:xfrm>
            <a:off x="554686" y="6438507"/>
            <a:ext cx="4629151" cy="213088"/>
          </a:xfrm>
          <a:prstGeom prst="rect">
            <a:avLst/>
          </a:prstGeom>
        </p:spPr>
        <p:txBody>
          <a:bodyPr vert="horz" lIns="0" tIns="0" rIns="0" bIns="0" rtlCol="0" anchor="t" anchorCtr="0"/>
          <a:lstStyle>
            <a:lvl1pPr algn="l">
              <a:defRPr sz="675">
                <a:solidFill>
                  <a:srgbClr val="2372B9"/>
                </a:solidFill>
                <a:latin typeface="BentonSans"/>
              </a:defRPr>
            </a:lvl1pPr>
          </a:lstStyle>
          <a:p>
            <a:r>
              <a:rPr lang="en-US"/>
              <a:t>|     INSERT TITLE      Privileged and Confidential</a:t>
            </a:r>
          </a:p>
        </p:txBody>
      </p:sp>
      <p:sp>
        <p:nvSpPr>
          <p:cNvPr id="12" name="Slide Number Placeholder 5">
            <a:extLst>
              <a:ext uri="{FF2B5EF4-FFF2-40B4-BE49-F238E27FC236}">
                <a16:creationId xmlns:a16="http://schemas.microsoft.com/office/drawing/2014/main" id="{553FC09B-D551-48F3-9469-FBBC524BFC61}"/>
              </a:ext>
            </a:extLst>
          </p:cNvPr>
          <p:cNvSpPr>
            <a:spLocks noGrp="1"/>
          </p:cNvSpPr>
          <p:nvPr>
            <p:ph type="sldNum" sz="quarter" idx="4"/>
          </p:nvPr>
        </p:nvSpPr>
        <p:spPr>
          <a:xfrm>
            <a:off x="199113" y="6438505"/>
            <a:ext cx="387351" cy="213088"/>
          </a:xfrm>
          <a:prstGeom prst="rect">
            <a:avLst/>
          </a:prstGeom>
        </p:spPr>
        <p:txBody>
          <a:bodyPr vert="horz" lIns="0" tIns="0" rIns="0" bIns="0" rtlCol="0" anchor="t" anchorCtr="0"/>
          <a:lstStyle>
            <a:lvl1pPr algn="l">
              <a:defRPr sz="675">
                <a:solidFill>
                  <a:srgbClr val="2372B9"/>
                </a:solidFill>
                <a:latin typeface="BentonSans"/>
              </a:defRPr>
            </a:lvl1pPr>
          </a:lstStyle>
          <a:p>
            <a:fld id="{2ED86176-D6A4-43D8-BE13-F18245AD9D39}" type="slidenum">
              <a:rPr lang="en-US" smtClean="0"/>
              <a:pPr/>
              <a:t>‹#›</a:t>
            </a:fld>
            <a:endParaRPr lang="en-US"/>
          </a:p>
        </p:txBody>
      </p:sp>
      <p:sp>
        <p:nvSpPr>
          <p:cNvPr id="13" name="Title 4">
            <a:extLst>
              <a:ext uri="{FF2B5EF4-FFF2-40B4-BE49-F238E27FC236}">
                <a16:creationId xmlns:a16="http://schemas.microsoft.com/office/drawing/2014/main" id="{21A87225-28C2-4DE4-A1DE-A2EAFA83C18E}"/>
              </a:ext>
            </a:extLst>
          </p:cNvPr>
          <p:cNvSpPr>
            <a:spLocks noGrp="1"/>
          </p:cNvSpPr>
          <p:nvPr>
            <p:ph type="title"/>
          </p:nvPr>
        </p:nvSpPr>
        <p:spPr>
          <a:xfrm>
            <a:off x="609600" y="365760"/>
            <a:ext cx="10972800" cy="548640"/>
          </a:xfrm>
        </p:spPr>
        <p:txBody>
          <a:bodyPr anchor="ctr" anchorCtr="0"/>
          <a:lstStyle>
            <a:lvl1pPr>
              <a:defRPr sz="1800">
                <a:solidFill>
                  <a:srgbClr val="2372B9"/>
                </a:solidFill>
                <a:latin typeface="BentonSans Bold" panose="02000503000000020004" pitchFamily="50" charset="0"/>
              </a:defRPr>
            </a:lvl1pPr>
          </a:lstStyle>
          <a:p>
            <a:r>
              <a:rPr lang="en-US"/>
              <a:t>Click to edit Master title style</a:t>
            </a:r>
          </a:p>
        </p:txBody>
      </p:sp>
      <p:sp>
        <p:nvSpPr>
          <p:cNvPr id="9" name="Content Placeholder 2">
            <a:extLst>
              <a:ext uri="{FF2B5EF4-FFF2-40B4-BE49-F238E27FC236}">
                <a16:creationId xmlns:a16="http://schemas.microsoft.com/office/drawing/2014/main" id="{B36694E8-09F9-4C92-B6B3-F0A2805DE242}"/>
              </a:ext>
            </a:extLst>
          </p:cNvPr>
          <p:cNvSpPr>
            <a:spLocks noGrp="1"/>
          </p:cNvSpPr>
          <p:nvPr>
            <p:ph idx="10"/>
          </p:nvPr>
        </p:nvSpPr>
        <p:spPr>
          <a:xfrm>
            <a:off x="6217920" y="1097280"/>
            <a:ext cx="4876800" cy="5029200"/>
          </a:xfrm>
        </p:spPr>
        <p:txBody>
          <a:bodyPr/>
          <a:lstStyle>
            <a:lvl1pPr marL="169863" indent="-169863">
              <a:lnSpc>
                <a:spcPct val="100000"/>
              </a:lnSpc>
              <a:buFont typeface="Arial" panose="020B0604020202020204" pitchFamily="34" charset="0"/>
              <a:buChar char="•"/>
              <a:defRPr sz="1600">
                <a:solidFill>
                  <a:srgbClr val="000000"/>
                </a:solidFill>
                <a:latin typeface="BentonSans"/>
              </a:defRPr>
            </a:lvl1pPr>
            <a:lvl2pPr marL="404813" indent="-171450">
              <a:lnSpc>
                <a:spcPct val="100000"/>
              </a:lnSpc>
              <a:buClr>
                <a:srgbClr val="F47B27"/>
              </a:buClr>
              <a:defRPr sz="1600">
                <a:solidFill>
                  <a:srgbClr val="000000"/>
                </a:solidFill>
                <a:latin typeface="BentonSans"/>
              </a:defRPr>
            </a:lvl2pPr>
            <a:lvl3pPr marL="627063" indent="-169863">
              <a:lnSpc>
                <a:spcPct val="100000"/>
              </a:lnSpc>
              <a:buClr>
                <a:srgbClr val="F47B27"/>
              </a:buClr>
              <a:defRPr sz="1600">
                <a:solidFill>
                  <a:srgbClr val="000000"/>
                </a:solidFill>
                <a:latin typeface="BentonSans"/>
              </a:defRPr>
            </a:lvl3pPr>
            <a:lvl4pPr marL="862013" indent="-171450">
              <a:lnSpc>
                <a:spcPct val="100000"/>
              </a:lnSpc>
              <a:buClr>
                <a:srgbClr val="F47B27"/>
              </a:buClr>
              <a:defRPr sz="1600">
                <a:solidFill>
                  <a:srgbClr val="000000"/>
                </a:solidFill>
                <a:latin typeface="BentonSans"/>
              </a:defRPr>
            </a:lvl4pPr>
            <a:lvl5pPr marL="1031875" indent="-169863">
              <a:lnSpc>
                <a:spcPct val="100000"/>
              </a:lnSpc>
              <a:buClr>
                <a:srgbClr val="F47B27"/>
              </a:buClr>
              <a:defRPr sz="1600">
                <a:solidFill>
                  <a:srgbClr val="000000"/>
                </a:solidFill>
                <a:latin typeface="BentonSan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5249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Title 4">
            <a:extLst>
              <a:ext uri="{FF2B5EF4-FFF2-40B4-BE49-F238E27FC236}">
                <a16:creationId xmlns:a16="http://schemas.microsoft.com/office/drawing/2014/main" id="{04544413-FC4B-47FB-9DC5-6BAA3EF8A3CB}"/>
              </a:ext>
            </a:extLst>
          </p:cNvPr>
          <p:cNvSpPr>
            <a:spLocks noGrp="1"/>
          </p:cNvSpPr>
          <p:nvPr>
            <p:ph type="title"/>
          </p:nvPr>
        </p:nvSpPr>
        <p:spPr>
          <a:xfrm>
            <a:off x="609600" y="1463040"/>
            <a:ext cx="10972800" cy="548640"/>
          </a:xfrm>
        </p:spPr>
        <p:txBody>
          <a:bodyPr anchor="ctr" anchorCtr="0"/>
          <a:lstStyle>
            <a:lvl1pPr>
              <a:defRPr sz="1800">
                <a:solidFill>
                  <a:srgbClr val="2372B9"/>
                </a:solidFill>
                <a:latin typeface="BentonSans Bold" panose="02000503000000020004" pitchFamily="50" charset="0"/>
              </a:defRPr>
            </a:lvl1pPr>
          </a:lstStyle>
          <a:p>
            <a:r>
              <a:rPr lang="en-US"/>
              <a:t>Click to edit Master title style</a:t>
            </a:r>
          </a:p>
        </p:txBody>
      </p:sp>
      <p:sp>
        <p:nvSpPr>
          <p:cNvPr id="5" name="Footer Placeholder 4">
            <a:extLst>
              <a:ext uri="{FF2B5EF4-FFF2-40B4-BE49-F238E27FC236}">
                <a16:creationId xmlns:a16="http://schemas.microsoft.com/office/drawing/2014/main" id="{436CD50F-44C8-44DA-8601-1F5CBD9DA524}"/>
              </a:ext>
            </a:extLst>
          </p:cNvPr>
          <p:cNvSpPr>
            <a:spLocks noGrp="1"/>
          </p:cNvSpPr>
          <p:nvPr>
            <p:ph type="ftr" sz="quarter" idx="3"/>
          </p:nvPr>
        </p:nvSpPr>
        <p:spPr>
          <a:xfrm>
            <a:off x="554686" y="6438507"/>
            <a:ext cx="4629151" cy="213088"/>
          </a:xfrm>
          <a:prstGeom prst="rect">
            <a:avLst/>
          </a:prstGeom>
        </p:spPr>
        <p:txBody>
          <a:bodyPr vert="horz" lIns="0" tIns="0" rIns="0" bIns="0" rtlCol="0" anchor="t" anchorCtr="0"/>
          <a:lstStyle>
            <a:lvl1pPr algn="l">
              <a:defRPr sz="675">
                <a:solidFill>
                  <a:srgbClr val="2372B9"/>
                </a:solidFill>
                <a:latin typeface="BentonSans"/>
              </a:defRPr>
            </a:lvl1pPr>
          </a:lstStyle>
          <a:p>
            <a:r>
              <a:rPr lang="en-US"/>
              <a:t>|     INSERT TITLE      Privileged and Confidential</a:t>
            </a:r>
          </a:p>
        </p:txBody>
      </p:sp>
      <p:sp>
        <p:nvSpPr>
          <p:cNvPr id="8" name="Slide Number Placeholder 5">
            <a:extLst>
              <a:ext uri="{FF2B5EF4-FFF2-40B4-BE49-F238E27FC236}">
                <a16:creationId xmlns:a16="http://schemas.microsoft.com/office/drawing/2014/main" id="{7DB81EE2-965A-4118-9C96-234DC8F4C1A9}"/>
              </a:ext>
            </a:extLst>
          </p:cNvPr>
          <p:cNvSpPr>
            <a:spLocks noGrp="1"/>
          </p:cNvSpPr>
          <p:nvPr>
            <p:ph type="sldNum" sz="quarter" idx="4"/>
          </p:nvPr>
        </p:nvSpPr>
        <p:spPr>
          <a:xfrm>
            <a:off x="199113" y="6438505"/>
            <a:ext cx="387351" cy="213088"/>
          </a:xfrm>
          <a:prstGeom prst="rect">
            <a:avLst/>
          </a:prstGeom>
        </p:spPr>
        <p:txBody>
          <a:bodyPr vert="horz" lIns="0" tIns="0" rIns="0" bIns="0" rtlCol="0" anchor="t" anchorCtr="0"/>
          <a:lstStyle>
            <a:lvl1pPr algn="l">
              <a:defRPr sz="675">
                <a:solidFill>
                  <a:srgbClr val="2372B9"/>
                </a:solidFill>
                <a:latin typeface="BentonSans"/>
              </a:defRPr>
            </a:lvl1pPr>
          </a:lstStyle>
          <a:p>
            <a:fld id="{2ED86176-D6A4-43D8-BE13-F18245AD9D39}" type="slidenum">
              <a:rPr lang="en-US" smtClean="0"/>
              <a:pPr/>
              <a:t>‹#›</a:t>
            </a:fld>
            <a:endParaRPr lang="en-US"/>
          </a:p>
        </p:txBody>
      </p:sp>
    </p:spTree>
    <p:extLst>
      <p:ext uri="{BB962C8B-B14F-4D97-AF65-F5344CB8AC3E}">
        <p14:creationId xmlns:p14="http://schemas.microsoft.com/office/powerpoint/2010/main" val="3080094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A8C92FFB-E232-4C41-8142-E8561A764F11}"/>
              </a:ext>
            </a:extLst>
          </p:cNvPr>
          <p:cNvSpPr>
            <a:spLocks noGrp="1"/>
          </p:cNvSpPr>
          <p:nvPr>
            <p:ph type="ftr" sz="quarter" idx="3"/>
          </p:nvPr>
        </p:nvSpPr>
        <p:spPr>
          <a:xfrm>
            <a:off x="554686" y="6438507"/>
            <a:ext cx="4629151" cy="213088"/>
          </a:xfrm>
          <a:prstGeom prst="rect">
            <a:avLst/>
          </a:prstGeom>
        </p:spPr>
        <p:txBody>
          <a:bodyPr vert="horz" lIns="0" tIns="0" rIns="0" bIns="0" rtlCol="0" anchor="t" anchorCtr="0"/>
          <a:lstStyle>
            <a:lvl1pPr algn="l">
              <a:defRPr sz="675">
                <a:solidFill>
                  <a:srgbClr val="2372B9"/>
                </a:solidFill>
                <a:latin typeface="BentonSans"/>
              </a:defRPr>
            </a:lvl1pPr>
          </a:lstStyle>
          <a:p>
            <a:r>
              <a:rPr lang="en-US"/>
              <a:t>|     INSERT TITLE      Privileged and Confidential</a:t>
            </a:r>
          </a:p>
        </p:txBody>
      </p:sp>
      <p:sp>
        <p:nvSpPr>
          <p:cNvPr id="7" name="Slide Number Placeholder 5">
            <a:extLst>
              <a:ext uri="{FF2B5EF4-FFF2-40B4-BE49-F238E27FC236}">
                <a16:creationId xmlns:a16="http://schemas.microsoft.com/office/drawing/2014/main" id="{7F608A0E-F088-41E8-8A02-F70AC0860199}"/>
              </a:ext>
            </a:extLst>
          </p:cNvPr>
          <p:cNvSpPr>
            <a:spLocks noGrp="1"/>
          </p:cNvSpPr>
          <p:nvPr>
            <p:ph type="sldNum" sz="quarter" idx="4"/>
          </p:nvPr>
        </p:nvSpPr>
        <p:spPr>
          <a:xfrm>
            <a:off x="199113" y="6438505"/>
            <a:ext cx="387351" cy="213088"/>
          </a:xfrm>
          <a:prstGeom prst="rect">
            <a:avLst/>
          </a:prstGeom>
        </p:spPr>
        <p:txBody>
          <a:bodyPr vert="horz" lIns="0" tIns="0" rIns="0" bIns="0" rtlCol="0" anchor="t" anchorCtr="0"/>
          <a:lstStyle>
            <a:lvl1pPr algn="l">
              <a:defRPr sz="675">
                <a:solidFill>
                  <a:srgbClr val="2372B9"/>
                </a:solidFill>
                <a:latin typeface="BentonSans"/>
              </a:defRPr>
            </a:lvl1pPr>
          </a:lstStyle>
          <a:p>
            <a:fld id="{2ED86176-D6A4-43D8-BE13-F18245AD9D39}" type="slidenum">
              <a:rPr lang="en-US" smtClean="0"/>
              <a:pPr/>
              <a:t>‹#›</a:t>
            </a:fld>
            <a:endParaRPr lang="en-US"/>
          </a:p>
        </p:txBody>
      </p:sp>
    </p:spTree>
    <p:extLst>
      <p:ext uri="{BB962C8B-B14F-4D97-AF65-F5344CB8AC3E}">
        <p14:creationId xmlns:p14="http://schemas.microsoft.com/office/powerpoint/2010/main" val="4233571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0" name="Title Text"/>
          <p:cNvSpPr txBox="1">
            <a:spLocks noGrp="1"/>
          </p:cNvSpPr>
          <p:nvPr>
            <p:ph type="title"/>
          </p:nvPr>
        </p:nvSpPr>
        <p:spPr>
          <a:prstGeom prst="rect">
            <a:avLst/>
          </a:prstGeom>
        </p:spPr>
        <p:txBody>
          <a:bodyPr/>
          <a:lstStyle/>
          <a:p>
            <a:r>
              <a:t>Title Text</a:t>
            </a:r>
          </a:p>
        </p:txBody>
      </p:sp>
      <p:sp>
        <p:nvSpPr>
          <p:cNvPr id="3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3778836094"/>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9919" y="441311"/>
            <a:ext cx="9786419" cy="723622"/>
          </a:xfrm>
        </p:spPr>
        <p:txBody>
          <a:bodyPr anchor="ctr">
            <a:normAutofit/>
          </a:bodyPr>
          <a:lstStyle>
            <a:lvl1pPr>
              <a:defRPr sz="2000" b="0"/>
            </a:lvl1pPr>
          </a:lstStyle>
          <a:p>
            <a:r>
              <a:rPr lang="en-US"/>
              <a:t>One-Slide Issue Explainer</a:t>
            </a:r>
          </a:p>
        </p:txBody>
      </p:sp>
      <p:sp>
        <p:nvSpPr>
          <p:cNvPr id="8" name="Slide Number Placeholder 5">
            <a:extLst>
              <a:ext uri="{FF2B5EF4-FFF2-40B4-BE49-F238E27FC236}">
                <a16:creationId xmlns:a16="http://schemas.microsoft.com/office/drawing/2014/main" id="{E7BACFC5-645C-4E4B-943C-BAEDA3D100D9}"/>
              </a:ext>
            </a:extLst>
          </p:cNvPr>
          <p:cNvSpPr txBox="1">
            <a:spLocks/>
          </p:cNvSpPr>
          <p:nvPr userDrawn="1"/>
        </p:nvSpPr>
        <p:spPr>
          <a:xfrm>
            <a:off x="11111059" y="6344014"/>
            <a:ext cx="1080941"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accent4"/>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316528F-E9C7-4743-838D-D83987E5808B}" type="slidenum">
              <a:rPr lang="en-US" sz="1200" smtClean="0">
                <a:solidFill>
                  <a:schemeClr val="accent1">
                    <a:lumMod val="75000"/>
                  </a:schemeClr>
                </a:solidFill>
              </a:rPr>
              <a:pPr/>
              <a:t>‹#›</a:t>
            </a:fld>
            <a:endParaRPr lang="en-US" sz="1200">
              <a:solidFill>
                <a:schemeClr val="accent1">
                  <a:lumMod val="75000"/>
                </a:schemeClr>
              </a:solidFill>
            </a:endParaRPr>
          </a:p>
        </p:txBody>
      </p:sp>
    </p:spTree>
    <p:extLst>
      <p:ext uri="{BB962C8B-B14F-4D97-AF65-F5344CB8AC3E}">
        <p14:creationId xmlns:p14="http://schemas.microsoft.com/office/powerpoint/2010/main" val="3368756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2B8A1-DEA0-ADC0-3C95-11CECD02DF1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F67318-03E2-A5FB-02C0-FE5520FCB1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AEC8EE0-F407-66E2-A00F-1EE2CAB3E24E}"/>
              </a:ext>
            </a:extLst>
          </p:cNvPr>
          <p:cNvSpPr>
            <a:spLocks noGrp="1"/>
          </p:cNvSpPr>
          <p:nvPr>
            <p:ph type="dt" sz="half" idx="10"/>
          </p:nvPr>
        </p:nvSpPr>
        <p:spPr/>
        <p:txBody>
          <a:bodyPr/>
          <a:lstStyle/>
          <a:p>
            <a:fld id="{EC3F4BEC-7321-D042-A783-833E4625E435}" type="datetimeFigureOut">
              <a:rPr lang="en-US" smtClean="0"/>
              <a:t>5/16/2024</a:t>
            </a:fld>
            <a:endParaRPr lang="en-US"/>
          </a:p>
        </p:txBody>
      </p:sp>
      <p:sp>
        <p:nvSpPr>
          <p:cNvPr id="5" name="Footer Placeholder 4">
            <a:extLst>
              <a:ext uri="{FF2B5EF4-FFF2-40B4-BE49-F238E27FC236}">
                <a16:creationId xmlns:a16="http://schemas.microsoft.com/office/drawing/2014/main" id="{E1A00DDC-838F-1D16-1E49-90B11B62F1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E48467-453B-DF7E-6D31-D2C217B235AA}"/>
              </a:ext>
            </a:extLst>
          </p:cNvPr>
          <p:cNvSpPr>
            <a:spLocks noGrp="1"/>
          </p:cNvSpPr>
          <p:nvPr>
            <p:ph type="sldNum" sz="quarter" idx="12"/>
          </p:nvPr>
        </p:nvSpPr>
        <p:spPr/>
        <p:txBody>
          <a:bodyPr/>
          <a:lstStyle/>
          <a:p>
            <a:fld id="{D91DC4A3-3E8B-4C4A-8C61-72F4BF33002A}" type="slidenum">
              <a:rPr lang="en-US" smtClean="0"/>
              <a:t>‹#›</a:t>
            </a:fld>
            <a:endParaRPr lang="en-US"/>
          </a:p>
        </p:txBody>
      </p:sp>
    </p:spTree>
    <p:extLst>
      <p:ext uri="{BB962C8B-B14F-4D97-AF65-F5344CB8AC3E}">
        <p14:creationId xmlns:p14="http://schemas.microsoft.com/office/powerpoint/2010/main" val="1333904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6000"/>
          </a:schemeClr>
        </a:solidFill>
        <a:effectLst/>
      </p:bgPr>
    </p:bg>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A148DF37-2630-4F45-8BDD-F94CC6DC08A6}"/>
              </a:ext>
            </a:extLst>
          </p:cNvPr>
          <p:cNvPicPr>
            <a:picLocks noChangeAspect="1"/>
          </p:cNvPicPr>
          <p:nvPr userDrawn="1"/>
        </p:nvPicPr>
        <p:blipFill>
          <a:blip r:embed="rId10">
            <a:alphaModFix amt="70000"/>
            <a:extLst>
              <a:ext uri="{28A0092B-C50C-407E-A947-70E740481C1C}">
                <a14:useLocalDpi xmlns:a14="http://schemas.microsoft.com/office/drawing/2010/main" val="0"/>
              </a:ext>
            </a:extLst>
          </a:blip>
          <a:stretch>
            <a:fillRect/>
          </a:stretch>
        </p:blipFill>
        <p:spPr>
          <a:xfrm>
            <a:off x="0" y="0"/>
            <a:ext cx="12188952" cy="6856286"/>
          </a:xfrm>
          <a:prstGeom prst="rect">
            <a:avLst/>
          </a:prstGeom>
        </p:spPr>
      </p:pic>
      <p:sp>
        <p:nvSpPr>
          <p:cNvPr id="2" name="Title Placeholder 1"/>
          <p:cNvSpPr>
            <a:spLocks noGrp="1"/>
          </p:cNvSpPr>
          <p:nvPr>
            <p:ph type="title"/>
          </p:nvPr>
        </p:nvSpPr>
        <p:spPr>
          <a:xfrm>
            <a:off x="609600" y="276451"/>
            <a:ext cx="10972800" cy="869951"/>
          </a:xfrm>
          <a:prstGeom prst="rect">
            <a:avLst/>
          </a:prstGeom>
        </p:spPr>
        <p:txBody>
          <a:bodyPr vert="horz" lIns="0" tIns="0" rIns="0" bIns="0" rtlCol="0" anchor="b" anchorCtr="0">
            <a:noAutofit/>
          </a:bodyPr>
          <a:lstStyle/>
          <a:p>
            <a:r>
              <a:rPr lang="en-US"/>
              <a:t>Click to edit Master titles</a:t>
            </a:r>
          </a:p>
        </p:txBody>
      </p:sp>
      <p:sp>
        <p:nvSpPr>
          <p:cNvPr id="3" name="Text Placeholder 2"/>
          <p:cNvSpPr>
            <a:spLocks noGrp="1"/>
          </p:cNvSpPr>
          <p:nvPr>
            <p:ph type="body" idx="1"/>
          </p:nvPr>
        </p:nvSpPr>
        <p:spPr>
          <a:xfrm>
            <a:off x="609600" y="1371600"/>
            <a:ext cx="10972800" cy="475488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554686" y="6438507"/>
            <a:ext cx="4629151" cy="213088"/>
          </a:xfrm>
          <a:prstGeom prst="rect">
            <a:avLst/>
          </a:prstGeom>
        </p:spPr>
        <p:txBody>
          <a:bodyPr vert="horz" lIns="0" tIns="0" rIns="0" bIns="0" rtlCol="0" anchor="t" anchorCtr="0"/>
          <a:lstStyle>
            <a:lvl1pPr algn="l">
              <a:defRPr sz="675">
                <a:solidFill>
                  <a:srgbClr val="2372B9"/>
                </a:solidFill>
                <a:latin typeface="BentonSans"/>
              </a:defRPr>
            </a:lvl1pPr>
          </a:lstStyle>
          <a:p>
            <a:r>
              <a:rPr lang="en-US"/>
              <a:t>|     INSERT TITLE      Privileged and Confidential</a:t>
            </a:r>
          </a:p>
        </p:txBody>
      </p:sp>
      <p:sp>
        <p:nvSpPr>
          <p:cNvPr id="6" name="Slide Number Placeholder 5"/>
          <p:cNvSpPr>
            <a:spLocks noGrp="1"/>
          </p:cNvSpPr>
          <p:nvPr>
            <p:ph type="sldNum" sz="quarter" idx="4"/>
          </p:nvPr>
        </p:nvSpPr>
        <p:spPr>
          <a:xfrm>
            <a:off x="199113" y="6438505"/>
            <a:ext cx="387351" cy="213088"/>
          </a:xfrm>
          <a:prstGeom prst="rect">
            <a:avLst/>
          </a:prstGeom>
        </p:spPr>
        <p:txBody>
          <a:bodyPr vert="horz" lIns="0" tIns="0" rIns="0" bIns="0" rtlCol="0" anchor="t" anchorCtr="0"/>
          <a:lstStyle>
            <a:lvl1pPr algn="l">
              <a:defRPr sz="675">
                <a:solidFill>
                  <a:srgbClr val="2372B9"/>
                </a:solidFill>
                <a:latin typeface="BentonSans"/>
              </a:defRPr>
            </a:lvl1pPr>
          </a:lstStyle>
          <a:p>
            <a:fld id="{2ED86176-D6A4-43D8-BE13-F18245AD9D39}" type="slidenum">
              <a:rPr lang="en-US" smtClean="0"/>
              <a:pPr/>
              <a:t>‹#›</a:t>
            </a:fld>
            <a:endParaRPr lang="en-US"/>
          </a:p>
        </p:txBody>
      </p:sp>
      <p:pic>
        <p:nvPicPr>
          <p:cNvPr id="8" name="Picture 7" descr="Logo&#10;&#10;Description automatically generated">
            <a:extLst>
              <a:ext uri="{FF2B5EF4-FFF2-40B4-BE49-F238E27FC236}">
                <a16:creationId xmlns:a16="http://schemas.microsoft.com/office/drawing/2014/main" id="{C38E0793-C8A1-4E1F-BC2A-9DFF6D0C6B11}"/>
              </a:ext>
            </a:extLst>
          </p:cNvPr>
          <p:cNvPicPr>
            <a:picLocks noChangeAspect="1"/>
          </p:cNvPicPr>
          <p:nvPr userDrawn="1"/>
        </p:nvPicPr>
        <p:blipFill rotWithShape="1">
          <a:blip r:embed="rId11" cstate="print">
            <a:extLst>
              <a:ext uri="{28A0092B-C50C-407E-A947-70E740481C1C}">
                <a14:useLocalDpi xmlns:a14="http://schemas.microsoft.com/office/drawing/2010/main" val="0"/>
              </a:ext>
            </a:extLst>
          </a:blip>
          <a:srcRect l="5616" t="23860" r="7271" b="20969"/>
          <a:stretch/>
        </p:blipFill>
        <p:spPr>
          <a:xfrm>
            <a:off x="9458342" y="6254496"/>
            <a:ext cx="2448737" cy="402336"/>
          </a:xfrm>
          <a:prstGeom prst="rect">
            <a:avLst/>
          </a:prstGeom>
        </p:spPr>
      </p:pic>
    </p:spTree>
    <p:extLst>
      <p:ext uri="{BB962C8B-B14F-4D97-AF65-F5344CB8AC3E}">
        <p14:creationId xmlns:p14="http://schemas.microsoft.com/office/powerpoint/2010/main" val="16159312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hdr="0" dt="0"/>
  <p:txStyles>
    <p:titleStyle>
      <a:lvl1pPr algn="l" defTabSz="514337" rtl="0" eaLnBrk="1" latinLnBrk="0" hangingPunct="1">
        <a:lnSpc>
          <a:spcPts val="1350"/>
        </a:lnSpc>
        <a:spcBef>
          <a:spcPct val="0"/>
        </a:spcBef>
        <a:buNone/>
        <a:defRPr sz="2000" b="0" i="0" kern="1200">
          <a:solidFill>
            <a:srgbClr val="2372B9"/>
          </a:solidFill>
          <a:latin typeface="+mj-lt"/>
          <a:ea typeface="+mj-ea"/>
          <a:cs typeface="+mj-cs"/>
        </a:defRPr>
      </a:lvl1pPr>
    </p:titleStyle>
    <p:bodyStyle>
      <a:lvl1pPr marL="0" indent="0" algn="l" defTabSz="514337" rtl="0" eaLnBrk="1" latinLnBrk="0" hangingPunct="1">
        <a:lnSpc>
          <a:spcPct val="100000"/>
        </a:lnSpc>
        <a:spcBef>
          <a:spcPts val="506"/>
        </a:spcBef>
        <a:buClr>
          <a:srgbClr val="EF651A"/>
        </a:buClr>
        <a:buFontTx/>
        <a:buNone/>
        <a:defRPr sz="1600" kern="1200">
          <a:solidFill>
            <a:srgbClr val="000000"/>
          </a:solidFill>
          <a:latin typeface="BentonSans"/>
          <a:ea typeface="+mn-ea"/>
          <a:cs typeface="+mn-cs"/>
        </a:defRPr>
      </a:lvl1pPr>
      <a:lvl2pPr marL="169863" indent="-169863" algn="l" defTabSz="514337" rtl="0" eaLnBrk="1" latinLnBrk="0" hangingPunct="1">
        <a:lnSpc>
          <a:spcPct val="150000"/>
        </a:lnSpc>
        <a:spcBef>
          <a:spcPts val="338"/>
        </a:spcBef>
        <a:buClr>
          <a:srgbClr val="EF651A"/>
        </a:buClr>
        <a:buFontTx/>
        <a:buChar char="–"/>
        <a:defRPr sz="1600" kern="1200">
          <a:solidFill>
            <a:srgbClr val="000000"/>
          </a:solidFill>
          <a:latin typeface="BentonSans"/>
          <a:ea typeface="+mn-ea"/>
          <a:cs typeface="+mn-cs"/>
        </a:defRPr>
      </a:lvl2pPr>
      <a:lvl3pPr marL="339725" indent="-169863" algn="l" defTabSz="514337" rtl="0" eaLnBrk="1" latinLnBrk="0" hangingPunct="1">
        <a:lnSpc>
          <a:spcPct val="150000"/>
        </a:lnSpc>
        <a:spcBef>
          <a:spcPts val="169"/>
        </a:spcBef>
        <a:buClr>
          <a:srgbClr val="EF651A"/>
        </a:buClr>
        <a:buFont typeface="Arial" panose="020B0604020202020204" pitchFamily="34" charset="0"/>
        <a:buChar char="•"/>
        <a:defRPr sz="1600" kern="1200">
          <a:solidFill>
            <a:srgbClr val="000000"/>
          </a:solidFill>
          <a:latin typeface="BentonSans"/>
          <a:ea typeface="+mn-ea"/>
          <a:cs typeface="+mn-cs"/>
        </a:defRPr>
      </a:lvl3pPr>
      <a:lvl4pPr marL="509588" indent="-169863" algn="l" defTabSz="514337" rtl="0" eaLnBrk="1" latinLnBrk="0" hangingPunct="1">
        <a:lnSpc>
          <a:spcPct val="150000"/>
        </a:lnSpc>
        <a:spcBef>
          <a:spcPts val="113"/>
        </a:spcBef>
        <a:buClr>
          <a:srgbClr val="EF651A"/>
        </a:buClr>
        <a:buFontTx/>
        <a:buChar char="–"/>
        <a:defRPr sz="1600" kern="1200">
          <a:solidFill>
            <a:srgbClr val="000000"/>
          </a:solidFill>
          <a:latin typeface="BentonSans"/>
          <a:ea typeface="+mn-ea"/>
          <a:cs typeface="+mn-cs"/>
        </a:defRPr>
      </a:lvl4pPr>
      <a:lvl5pPr marL="627063" indent="-117475" algn="l" defTabSz="514337" rtl="0" eaLnBrk="1" latinLnBrk="0" hangingPunct="1">
        <a:lnSpc>
          <a:spcPct val="150000"/>
        </a:lnSpc>
        <a:spcBef>
          <a:spcPts val="0"/>
        </a:spcBef>
        <a:buClr>
          <a:srgbClr val="EF651A"/>
        </a:buClr>
        <a:buFont typeface="Arial" panose="020B0604020202020204" pitchFamily="34" charset="0"/>
        <a:buChar char="•"/>
        <a:defRPr sz="1600" kern="1200">
          <a:solidFill>
            <a:srgbClr val="000000"/>
          </a:solidFill>
          <a:latin typeface="BentonSans"/>
          <a:ea typeface="+mn-ea"/>
          <a:cs typeface="+mn-cs"/>
        </a:defRPr>
      </a:lvl5pPr>
      <a:lvl6pPr marL="1414428" indent="-128585" algn="l" defTabSz="514337"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596" indent="-128585" algn="l" defTabSz="514337"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765" indent="-128585" algn="l" defTabSz="514337"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34" indent="-128585" algn="l" defTabSz="514337"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37" rtl="0" eaLnBrk="1" latinLnBrk="0" hangingPunct="1">
        <a:defRPr sz="1013" kern="1200">
          <a:solidFill>
            <a:schemeClr val="tx1"/>
          </a:solidFill>
          <a:latin typeface="+mn-lt"/>
          <a:ea typeface="+mn-ea"/>
          <a:cs typeface="+mn-cs"/>
        </a:defRPr>
      </a:lvl1pPr>
      <a:lvl2pPr marL="257168"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2"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8" algn="l" defTabSz="514337"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https://www.greenbiz.com/article/5-predictions-corporate-renewable-energy-market-2021" TargetMode="Externa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chart" Target="../charts/chart4.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chart" Target="../charts/chart3.xml"/><Relationship Id="rId5" Type="http://schemas.openxmlformats.org/officeDocument/2006/relationships/image" Target="../media/image14.e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chart" Target="../charts/chart6.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chart" Target="../charts/chart5.xml"/><Relationship Id="rId5" Type="http://schemas.openxmlformats.org/officeDocument/2006/relationships/image" Target="../media/image14.e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chart" Target="../charts/chart8.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chart" Target="../charts/chart7.xml"/><Relationship Id="rId5" Type="http://schemas.openxmlformats.org/officeDocument/2006/relationships/image" Target="../media/image14.emf"/><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7.xml"/><Relationship Id="rId7"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oleObject" Target="../embeddings/oleObject4.bin"/><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13" Type="http://schemas.openxmlformats.org/officeDocument/2006/relationships/image" Target="../media/image29.svg"/><Relationship Id="rId18" Type="http://schemas.openxmlformats.org/officeDocument/2006/relationships/image" Target="../media/image34.png"/><Relationship Id="rId26" Type="http://schemas.openxmlformats.org/officeDocument/2006/relationships/image" Target="../media/image42.png"/><Relationship Id="rId39" Type="http://schemas.openxmlformats.org/officeDocument/2006/relationships/image" Target="../media/image55.svg"/><Relationship Id="rId21" Type="http://schemas.openxmlformats.org/officeDocument/2006/relationships/image" Target="../media/image37.png"/><Relationship Id="rId34" Type="http://schemas.openxmlformats.org/officeDocument/2006/relationships/image" Target="../media/image50.png"/><Relationship Id="rId42" Type="http://schemas.openxmlformats.org/officeDocument/2006/relationships/image" Target="../media/image58.png"/><Relationship Id="rId47" Type="http://schemas.openxmlformats.org/officeDocument/2006/relationships/image" Target="../media/image63.png"/><Relationship Id="rId7" Type="http://schemas.openxmlformats.org/officeDocument/2006/relationships/image" Target="../media/image23.png"/><Relationship Id="rId2" Type="http://schemas.openxmlformats.org/officeDocument/2006/relationships/notesSlide" Target="../notesSlides/notesSlide8.xml"/><Relationship Id="rId16" Type="http://schemas.openxmlformats.org/officeDocument/2006/relationships/image" Target="../media/image32.svg"/><Relationship Id="rId29"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png"/><Relationship Id="rId24" Type="http://schemas.openxmlformats.org/officeDocument/2006/relationships/image" Target="../media/image40.png"/><Relationship Id="rId32" Type="http://schemas.openxmlformats.org/officeDocument/2006/relationships/image" Target="../media/image48.png"/><Relationship Id="rId37" Type="http://schemas.openxmlformats.org/officeDocument/2006/relationships/image" Target="../media/image53.svg"/><Relationship Id="rId40" Type="http://schemas.openxmlformats.org/officeDocument/2006/relationships/image" Target="../media/image56.png"/><Relationship Id="rId45" Type="http://schemas.openxmlformats.org/officeDocument/2006/relationships/image" Target="../media/image61.svg"/><Relationship Id="rId5" Type="http://schemas.openxmlformats.org/officeDocument/2006/relationships/image" Target="../media/image21.png"/><Relationship Id="rId15" Type="http://schemas.openxmlformats.org/officeDocument/2006/relationships/image" Target="../media/image31.png"/><Relationship Id="rId23" Type="http://schemas.openxmlformats.org/officeDocument/2006/relationships/image" Target="../media/image39.png"/><Relationship Id="rId28" Type="http://schemas.openxmlformats.org/officeDocument/2006/relationships/image" Target="../media/image44.png"/><Relationship Id="rId36" Type="http://schemas.openxmlformats.org/officeDocument/2006/relationships/image" Target="../media/image52.png"/><Relationship Id="rId10" Type="http://schemas.openxmlformats.org/officeDocument/2006/relationships/image" Target="../media/image26.svg"/><Relationship Id="rId19" Type="http://schemas.openxmlformats.org/officeDocument/2006/relationships/image" Target="../media/image35.png"/><Relationship Id="rId31" Type="http://schemas.openxmlformats.org/officeDocument/2006/relationships/image" Target="../media/image47.png"/><Relationship Id="rId44" Type="http://schemas.openxmlformats.org/officeDocument/2006/relationships/image" Target="../media/image60.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 Id="rId22" Type="http://schemas.openxmlformats.org/officeDocument/2006/relationships/image" Target="../media/image38.svg"/><Relationship Id="rId27" Type="http://schemas.openxmlformats.org/officeDocument/2006/relationships/image" Target="../media/image43.svg"/><Relationship Id="rId30" Type="http://schemas.openxmlformats.org/officeDocument/2006/relationships/image" Target="../media/image46.png"/><Relationship Id="rId35" Type="http://schemas.openxmlformats.org/officeDocument/2006/relationships/image" Target="../media/image51.svg"/><Relationship Id="rId43" Type="http://schemas.openxmlformats.org/officeDocument/2006/relationships/image" Target="../media/image59.svg"/><Relationship Id="rId8" Type="http://schemas.openxmlformats.org/officeDocument/2006/relationships/image" Target="../media/image24.png"/><Relationship Id="rId3" Type="http://schemas.openxmlformats.org/officeDocument/2006/relationships/image" Target="../media/image19.png"/><Relationship Id="rId12" Type="http://schemas.openxmlformats.org/officeDocument/2006/relationships/image" Target="../media/image28.png"/><Relationship Id="rId17" Type="http://schemas.openxmlformats.org/officeDocument/2006/relationships/image" Target="../media/image33.png"/><Relationship Id="rId25" Type="http://schemas.openxmlformats.org/officeDocument/2006/relationships/image" Target="../media/image41.png"/><Relationship Id="rId33" Type="http://schemas.openxmlformats.org/officeDocument/2006/relationships/image" Target="../media/image49.png"/><Relationship Id="rId38" Type="http://schemas.openxmlformats.org/officeDocument/2006/relationships/image" Target="../media/image54.png"/><Relationship Id="rId46" Type="http://schemas.openxmlformats.org/officeDocument/2006/relationships/image" Target="../media/image62.png"/><Relationship Id="rId20" Type="http://schemas.openxmlformats.org/officeDocument/2006/relationships/image" Target="../media/image36.png"/><Relationship Id="rId41" Type="http://schemas.openxmlformats.org/officeDocument/2006/relationships/image" Target="../media/image5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C1F603D-463D-849C-7EE1-9DAEACDFA564}"/>
              </a:ext>
            </a:extLst>
          </p:cNvPr>
          <p:cNvPicPr>
            <a:picLocks noChangeAspect="1"/>
          </p:cNvPicPr>
          <p:nvPr/>
        </p:nvPicPr>
        <p:blipFill>
          <a:blip r:embed="rId3"/>
          <a:stretch>
            <a:fillRect/>
          </a:stretch>
        </p:blipFill>
        <p:spPr>
          <a:xfrm>
            <a:off x="-105103" y="-666761"/>
            <a:ext cx="12633434" cy="8344246"/>
          </a:xfrm>
          <a:prstGeom prst="rect">
            <a:avLst/>
          </a:prstGeom>
        </p:spPr>
      </p:pic>
      <p:pic>
        <p:nvPicPr>
          <p:cNvPr id="12" name="Picture 11" descr="A diagram of a factory&#10;&#10;Description automatically generated">
            <a:extLst>
              <a:ext uri="{FF2B5EF4-FFF2-40B4-BE49-F238E27FC236}">
                <a16:creationId xmlns:a16="http://schemas.microsoft.com/office/drawing/2014/main" id="{8FFF1CEC-C492-39E6-3895-D38DB39A4226}"/>
              </a:ext>
            </a:extLst>
          </p:cNvPr>
          <p:cNvPicPr>
            <a:picLocks noChangeAspect="1"/>
          </p:cNvPicPr>
          <p:nvPr/>
        </p:nvPicPr>
        <p:blipFill>
          <a:blip r:embed="rId4"/>
          <a:stretch>
            <a:fillRect/>
          </a:stretch>
        </p:blipFill>
        <p:spPr>
          <a:xfrm>
            <a:off x="-145544" y="233155"/>
            <a:ext cx="12915060" cy="6737356"/>
          </a:xfrm>
          <a:prstGeom prst="rect">
            <a:avLst/>
          </a:prstGeom>
        </p:spPr>
      </p:pic>
    </p:spTree>
    <p:extLst>
      <p:ext uri="{BB962C8B-B14F-4D97-AF65-F5344CB8AC3E}">
        <p14:creationId xmlns:p14="http://schemas.microsoft.com/office/powerpoint/2010/main" val="323478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DD85C5-8B3E-AFC8-FDC6-FE11EF85CA12}"/>
              </a:ext>
            </a:extLst>
          </p:cNvPr>
          <p:cNvSpPr>
            <a:spLocks noGrp="1"/>
          </p:cNvSpPr>
          <p:nvPr>
            <p:ph type="title"/>
          </p:nvPr>
        </p:nvSpPr>
        <p:spPr/>
        <p:txBody>
          <a:bodyPr/>
          <a:lstStyle/>
          <a:p>
            <a:r>
              <a:rPr lang="en-US" dirty="0"/>
              <a:t>Tracking Systems Are Taking Up the Challenge</a:t>
            </a:r>
          </a:p>
        </p:txBody>
      </p:sp>
      <p:sp>
        <p:nvSpPr>
          <p:cNvPr id="5" name="Slide Number Placeholder 4">
            <a:extLst>
              <a:ext uri="{FF2B5EF4-FFF2-40B4-BE49-F238E27FC236}">
                <a16:creationId xmlns:a16="http://schemas.microsoft.com/office/drawing/2014/main" id="{1710502D-AD38-1402-F443-E897430967FE}"/>
              </a:ext>
            </a:extLst>
          </p:cNvPr>
          <p:cNvSpPr>
            <a:spLocks noGrp="1"/>
          </p:cNvSpPr>
          <p:nvPr>
            <p:ph type="sldNum" sz="quarter" idx="4"/>
          </p:nvPr>
        </p:nvSpPr>
        <p:spPr/>
        <p:txBody>
          <a:bodyPr/>
          <a:lstStyle/>
          <a:p>
            <a:fld id="{2ED86176-D6A4-43D8-BE13-F18245AD9D39}" type="slidenum">
              <a:rPr lang="en-US" smtClean="0"/>
              <a:pPr/>
              <a:t>10</a:t>
            </a:fld>
            <a:endParaRPr lang="en-US"/>
          </a:p>
        </p:txBody>
      </p:sp>
      <p:graphicFrame>
        <p:nvGraphicFramePr>
          <p:cNvPr id="6" name="Table 7">
            <a:extLst>
              <a:ext uri="{FF2B5EF4-FFF2-40B4-BE49-F238E27FC236}">
                <a16:creationId xmlns:a16="http://schemas.microsoft.com/office/drawing/2014/main" id="{EA4A8B0A-BC91-C4A7-FB6A-522C9FEF3F44}"/>
              </a:ext>
            </a:extLst>
          </p:cNvPr>
          <p:cNvGraphicFramePr>
            <a:graphicFrameLocks noGrp="1"/>
          </p:cNvGraphicFramePr>
          <p:nvPr>
            <p:ph idx="1"/>
          </p:nvPr>
        </p:nvGraphicFramePr>
        <p:xfrm>
          <a:off x="609600" y="1096963"/>
          <a:ext cx="10972797" cy="3833253"/>
        </p:xfrm>
        <a:graphic>
          <a:graphicData uri="http://schemas.openxmlformats.org/drawingml/2006/table">
            <a:tbl>
              <a:tblPr firstRow="1">
                <a:tableStyleId>{21E4AEA4-8DFA-4A89-87EB-49C32662AFE0}</a:tableStyleId>
              </a:tblPr>
              <a:tblGrid>
                <a:gridCol w="1453217">
                  <a:extLst>
                    <a:ext uri="{9D8B030D-6E8A-4147-A177-3AD203B41FA5}">
                      <a16:colId xmlns:a16="http://schemas.microsoft.com/office/drawing/2014/main" val="3119190472"/>
                    </a:ext>
                  </a:extLst>
                </a:gridCol>
                <a:gridCol w="1736185">
                  <a:extLst>
                    <a:ext uri="{9D8B030D-6E8A-4147-A177-3AD203B41FA5}">
                      <a16:colId xmlns:a16="http://schemas.microsoft.com/office/drawing/2014/main" val="2284556662"/>
                    </a:ext>
                  </a:extLst>
                </a:gridCol>
                <a:gridCol w="3023605">
                  <a:extLst>
                    <a:ext uri="{9D8B030D-6E8A-4147-A177-3AD203B41FA5}">
                      <a16:colId xmlns:a16="http://schemas.microsoft.com/office/drawing/2014/main" val="1108347261"/>
                    </a:ext>
                  </a:extLst>
                </a:gridCol>
                <a:gridCol w="2379895">
                  <a:extLst>
                    <a:ext uri="{9D8B030D-6E8A-4147-A177-3AD203B41FA5}">
                      <a16:colId xmlns:a16="http://schemas.microsoft.com/office/drawing/2014/main" val="3697887926"/>
                    </a:ext>
                  </a:extLst>
                </a:gridCol>
                <a:gridCol w="2379895">
                  <a:extLst>
                    <a:ext uri="{9D8B030D-6E8A-4147-A177-3AD203B41FA5}">
                      <a16:colId xmlns:a16="http://schemas.microsoft.com/office/drawing/2014/main" val="3620978586"/>
                    </a:ext>
                  </a:extLst>
                </a:gridCol>
              </a:tblGrid>
              <a:tr h="587075">
                <a:tc>
                  <a:txBody>
                    <a:bodyPr/>
                    <a:lstStyle/>
                    <a:p>
                      <a:r>
                        <a:rPr lang="en-US" sz="1400" dirty="0"/>
                        <a:t>Tracking System</a:t>
                      </a:r>
                    </a:p>
                  </a:txBody>
                  <a:tcPr/>
                </a:tc>
                <a:tc>
                  <a:txBody>
                    <a:bodyPr/>
                    <a:lstStyle/>
                    <a:p>
                      <a:r>
                        <a:rPr lang="en-US" sz="1400" dirty="0"/>
                        <a:t>Resources Tracked</a:t>
                      </a:r>
                    </a:p>
                  </a:txBody>
                  <a:tcPr/>
                </a:tc>
                <a:tc>
                  <a:txBody>
                    <a:bodyPr/>
                    <a:lstStyle/>
                    <a:p>
                      <a:r>
                        <a:rPr lang="en-US" sz="1400" dirty="0"/>
                        <a:t>Number of RE Generating Facilities*</a:t>
                      </a:r>
                    </a:p>
                  </a:txBody>
                  <a:tcPr/>
                </a:tc>
                <a:tc>
                  <a:txBody>
                    <a:bodyPr/>
                    <a:lstStyle/>
                    <a:p>
                      <a:r>
                        <a:rPr lang="en-US" sz="1400" dirty="0"/>
                        <a:t>Hourly Functionality Available</a:t>
                      </a:r>
                    </a:p>
                  </a:txBody>
                  <a:tcPr/>
                </a:tc>
                <a:tc>
                  <a:txBody>
                    <a:bodyPr/>
                    <a:lstStyle/>
                    <a:p>
                      <a:r>
                        <a:rPr lang="en-US" sz="1400" dirty="0"/>
                        <a:t>Current Plans to Implement or Expand Hourly Tracking</a:t>
                      </a:r>
                    </a:p>
                  </a:txBody>
                  <a:tcPr/>
                </a:tc>
                <a:extLst>
                  <a:ext uri="{0D108BD9-81ED-4DB2-BD59-A6C34878D82A}">
                    <a16:rowId xmlns:a16="http://schemas.microsoft.com/office/drawing/2014/main" val="3114816370"/>
                  </a:ext>
                </a:extLst>
              </a:tr>
              <a:tr h="345338">
                <a:tc>
                  <a:txBody>
                    <a:bodyPr/>
                    <a:lstStyle/>
                    <a:p>
                      <a:r>
                        <a:rPr lang="en-US" sz="1400" b="0" dirty="0">
                          <a:solidFill>
                            <a:srgbClr val="000000"/>
                          </a:solidFill>
                        </a:rPr>
                        <a:t>PJM-GATS</a:t>
                      </a:r>
                      <a:endParaRPr lang="en-US" sz="1400" b="0" dirty="0">
                        <a:solidFill>
                          <a:srgbClr val="000000"/>
                        </a:solidFill>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0" kern="1200" dirty="0">
                          <a:solidFill>
                            <a:srgbClr val="000000"/>
                          </a:solidFill>
                        </a:rPr>
                        <a:t>All</a:t>
                      </a:r>
                      <a:endParaRPr lang="en-US" sz="1400" b="0" kern="1200" dirty="0">
                        <a:solidFill>
                          <a:srgbClr val="000000"/>
                        </a:solidFill>
                        <a:latin typeface="+mn-lt"/>
                        <a:ea typeface="+mn-ea"/>
                        <a:cs typeface="+mn-cs"/>
                      </a:endParaRPr>
                    </a:p>
                  </a:txBody>
                  <a:tcPr/>
                </a:tc>
                <a:tc>
                  <a:txBody>
                    <a:bodyPr/>
                    <a:lstStyle/>
                    <a:p>
                      <a:r>
                        <a:rPr lang="en-US" sz="1400" b="0" kern="1200" dirty="0">
                          <a:solidFill>
                            <a:srgbClr val="000000"/>
                          </a:solidFill>
                        </a:rPr>
                        <a:t>364,936</a:t>
                      </a:r>
                      <a:endParaRPr lang="en-US" sz="1400" b="0" kern="1200" dirty="0">
                        <a:solidFill>
                          <a:srgbClr val="000000"/>
                        </a:solidFill>
                        <a:latin typeface="+mn-lt"/>
                        <a:ea typeface="+mn-ea"/>
                        <a:cs typeface="+mn-cs"/>
                      </a:endParaRPr>
                    </a:p>
                  </a:txBody>
                  <a:tcPr/>
                </a:tc>
                <a:tc>
                  <a:txBody>
                    <a:bodyPr/>
                    <a:lstStyle/>
                    <a:p>
                      <a:r>
                        <a:rPr lang="en-US" sz="1400" b="1" dirty="0">
                          <a:solidFill>
                            <a:srgbClr val="FF0000"/>
                          </a:solidFill>
                        </a:rPr>
                        <a:t>Yes</a:t>
                      </a:r>
                      <a:endParaRPr lang="en-US" sz="1400" b="1" dirty="0">
                        <a:solidFill>
                          <a:srgbClr val="FF0000"/>
                        </a:solidFill>
                        <a:latin typeface="+mn-lt"/>
                      </a:endParaRPr>
                    </a:p>
                  </a:txBody>
                  <a:tcPr/>
                </a:tc>
                <a:tc>
                  <a:txBody>
                    <a:bodyPr/>
                    <a:lstStyle/>
                    <a:p>
                      <a:r>
                        <a:rPr lang="en-US" sz="1400" b="1" dirty="0">
                          <a:solidFill>
                            <a:srgbClr val="FF0000"/>
                          </a:solidFill>
                        </a:rPr>
                        <a:t>Yes</a:t>
                      </a:r>
                      <a:endParaRPr lang="en-US" sz="1400" b="1" dirty="0">
                        <a:solidFill>
                          <a:srgbClr val="FF0000"/>
                        </a:solidFill>
                        <a:latin typeface="+mn-lt"/>
                      </a:endParaRPr>
                    </a:p>
                  </a:txBody>
                  <a:tcPr/>
                </a:tc>
                <a:extLst>
                  <a:ext uri="{0D108BD9-81ED-4DB2-BD59-A6C34878D82A}">
                    <a16:rowId xmlns:a16="http://schemas.microsoft.com/office/drawing/2014/main" val="1450357432"/>
                  </a:ext>
                </a:extLst>
              </a:tr>
              <a:tr h="587075">
                <a:tc>
                  <a:txBody>
                    <a:bodyPr/>
                    <a:lstStyle/>
                    <a:p>
                      <a:r>
                        <a:rPr lang="en-US" sz="1400" b="0" dirty="0">
                          <a:solidFill>
                            <a:srgbClr val="000000"/>
                          </a:solidFill>
                        </a:rPr>
                        <a:t>M-RETS</a:t>
                      </a:r>
                      <a:endParaRPr lang="en-US" sz="1400" b="0" dirty="0">
                        <a:solidFill>
                          <a:srgbClr val="000000"/>
                        </a:solidFill>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0" kern="1200" dirty="0">
                          <a:solidFill>
                            <a:srgbClr val="000000"/>
                          </a:solidFill>
                        </a:rPr>
                        <a:t>RE and alternative energy</a:t>
                      </a:r>
                      <a:endParaRPr lang="en-US" sz="1400" b="0" kern="1200" dirty="0">
                        <a:solidFill>
                          <a:srgbClr val="000000"/>
                        </a:solidFill>
                        <a:latin typeface="+mn-lt"/>
                        <a:ea typeface="+mn-ea"/>
                        <a:cs typeface="+mn-cs"/>
                      </a:endParaRPr>
                    </a:p>
                  </a:txBody>
                  <a:tcPr/>
                </a:tc>
                <a:tc>
                  <a:txBody>
                    <a:bodyPr/>
                    <a:lstStyle/>
                    <a:p>
                      <a:r>
                        <a:rPr lang="en-US" sz="1400" b="0" kern="1200" dirty="0">
                          <a:solidFill>
                            <a:srgbClr val="000000"/>
                          </a:solidFill>
                        </a:rPr>
                        <a:t>3,402</a:t>
                      </a:r>
                      <a:endParaRPr lang="en-US" sz="1400" b="0" kern="1200" dirty="0">
                        <a:solidFill>
                          <a:srgbClr val="000000"/>
                        </a:solidFill>
                        <a:latin typeface="+mn-lt"/>
                        <a:ea typeface="+mn-ea"/>
                        <a:cs typeface="+mn-cs"/>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1" kern="1200" dirty="0">
                          <a:solidFill>
                            <a:srgbClr val="FF0000"/>
                          </a:solidFill>
                        </a:rPr>
                        <a:t>Yes</a:t>
                      </a:r>
                      <a:endParaRPr lang="en-US" sz="1400" b="1" kern="1200" dirty="0">
                        <a:solidFill>
                          <a:srgbClr val="FF0000"/>
                        </a:solidFill>
                        <a:latin typeface="+mn-lt"/>
                        <a:ea typeface="+mn-ea"/>
                        <a:cs typeface="+mn-cs"/>
                      </a:endParaRPr>
                    </a:p>
                  </a:txBody>
                  <a:tcPr/>
                </a:tc>
                <a:tc>
                  <a:txBody>
                    <a:bodyPr/>
                    <a:lstStyle/>
                    <a:p>
                      <a:r>
                        <a:rPr lang="en-US" sz="1400" b="1" dirty="0">
                          <a:solidFill>
                            <a:srgbClr val="FF0000"/>
                          </a:solidFill>
                        </a:rPr>
                        <a:t>Yes</a:t>
                      </a:r>
                      <a:endParaRPr lang="en-US" sz="1400" b="1" dirty="0">
                        <a:solidFill>
                          <a:srgbClr val="FF0000"/>
                        </a:solidFill>
                        <a:latin typeface="+mn-lt"/>
                      </a:endParaRPr>
                    </a:p>
                  </a:txBody>
                  <a:tcPr/>
                </a:tc>
                <a:extLst>
                  <a:ext uri="{0D108BD9-81ED-4DB2-BD59-A6C34878D82A}">
                    <a16:rowId xmlns:a16="http://schemas.microsoft.com/office/drawing/2014/main" val="3956837819"/>
                  </a:ext>
                </a:extLst>
              </a:tr>
              <a:tr h="587075">
                <a:tc>
                  <a:txBody>
                    <a:bodyPr/>
                    <a:lstStyle/>
                    <a:p>
                      <a:r>
                        <a:rPr lang="en-US" sz="1400" b="0" dirty="0">
                          <a:solidFill>
                            <a:srgbClr val="000000"/>
                          </a:solidFill>
                        </a:rPr>
                        <a:t>WREGIS</a:t>
                      </a:r>
                      <a:endParaRPr lang="en-US" sz="1400" b="0" dirty="0">
                        <a:solidFill>
                          <a:srgbClr val="000000"/>
                        </a:solidFill>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0" kern="1200" dirty="0">
                          <a:solidFill>
                            <a:srgbClr val="000000"/>
                          </a:solidFill>
                        </a:rPr>
                        <a:t>RE</a:t>
                      </a:r>
                      <a:endParaRPr lang="en-US" sz="1400" b="0" kern="1200" dirty="0">
                        <a:solidFill>
                          <a:srgbClr val="000000"/>
                        </a:solidFill>
                        <a:latin typeface="+mn-lt"/>
                        <a:ea typeface="+mn-ea"/>
                        <a:cs typeface="+mn-cs"/>
                      </a:endParaRPr>
                    </a:p>
                  </a:txBody>
                  <a:tcPr/>
                </a:tc>
                <a:tc>
                  <a:txBody>
                    <a:bodyPr/>
                    <a:lstStyle/>
                    <a:p>
                      <a:r>
                        <a:rPr lang="en-US" sz="1400" b="0" kern="1200" dirty="0">
                          <a:solidFill>
                            <a:srgbClr val="000000"/>
                          </a:solidFill>
                        </a:rPr>
                        <a:t>10,140 (includes ~160,000 aggregated DG units)</a:t>
                      </a:r>
                      <a:endParaRPr lang="en-US" sz="1400" b="0" kern="1200" dirty="0">
                        <a:solidFill>
                          <a:srgbClr val="000000"/>
                        </a:solidFill>
                        <a:latin typeface="+mn-lt"/>
                        <a:ea typeface="+mn-ea"/>
                        <a:cs typeface="+mn-cs"/>
                      </a:endParaRPr>
                    </a:p>
                  </a:txBody>
                  <a:tcPr/>
                </a:tc>
                <a:tc>
                  <a:txBody>
                    <a:bodyPr/>
                    <a:lstStyle/>
                    <a:p>
                      <a:r>
                        <a:rPr lang="en-US" sz="1400" b="0" dirty="0">
                          <a:solidFill>
                            <a:srgbClr val="000000"/>
                          </a:solidFill>
                        </a:rPr>
                        <a:t>No</a:t>
                      </a:r>
                      <a:endParaRPr lang="en-US" sz="1400" b="0" dirty="0">
                        <a:solidFill>
                          <a:srgbClr val="000000"/>
                        </a:solidFill>
                        <a:latin typeface="+mn-lt"/>
                      </a:endParaRPr>
                    </a:p>
                  </a:txBody>
                  <a:tcPr/>
                </a:tc>
                <a:tc>
                  <a:txBody>
                    <a:bodyPr/>
                    <a:lstStyle/>
                    <a:p>
                      <a:r>
                        <a:rPr lang="en-US" sz="1400" b="1" dirty="0">
                          <a:solidFill>
                            <a:srgbClr val="FF0000"/>
                          </a:solidFill>
                        </a:rPr>
                        <a:t>Yes</a:t>
                      </a:r>
                      <a:endParaRPr lang="en-US" sz="1400" b="1" dirty="0">
                        <a:solidFill>
                          <a:srgbClr val="FF0000"/>
                        </a:solidFill>
                        <a:latin typeface="+mn-lt"/>
                      </a:endParaRPr>
                    </a:p>
                  </a:txBody>
                  <a:tcPr/>
                </a:tc>
                <a:extLst>
                  <a:ext uri="{0D108BD9-81ED-4DB2-BD59-A6C34878D82A}">
                    <a16:rowId xmlns:a16="http://schemas.microsoft.com/office/drawing/2014/main" val="310960629"/>
                  </a:ext>
                </a:extLst>
              </a:tr>
              <a:tr h="345338">
                <a:tc>
                  <a:txBody>
                    <a:bodyPr/>
                    <a:lstStyle/>
                    <a:p>
                      <a:r>
                        <a:rPr lang="en-US" sz="1400" b="0" dirty="0">
                          <a:solidFill>
                            <a:srgbClr val="000000"/>
                          </a:solidFill>
                        </a:rPr>
                        <a:t>ERCOT</a:t>
                      </a:r>
                      <a:endParaRPr lang="en-US" sz="1400" b="0" dirty="0">
                        <a:solidFill>
                          <a:srgbClr val="000000"/>
                        </a:solidFill>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0" kern="1200" dirty="0">
                          <a:solidFill>
                            <a:srgbClr val="000000"/>
                          </a:solidFill>
                        </a:rPr>
                        <a:t>RE</a:t>
                      </a:r>
                      <a:endParaRPr lang="en-US" sz="1400" b="0" kern="1200" dirty="0">
                        <a:solidFill>
                          <a:srgbClr val="000000"/>
                        </a:solidFill>
                        <a:latin typeface="+mn-lt"/>
                        <a:ea typeface="+mn-ea"/>
                        <a:cs typeface="+mn-cs"/>
                      </a:endParaRPr>
                    </a:p>
                  </a:txBody>
                  <a:tcPr/>
                </a:tc>
                <a:tc>
                  <a:txBody>
                    <a:bodyPr/>
                    <a:lstStyle/>
                    <a:p>
                      <a:r>
                        <a:rPr lang="en-US" sz="1400" b="0" kern="1200" dirty="0">
                          <a:solidFill>
                            <a:srgbClr val="000000"/>
                          </a:solidFill>
                        </a:rPr>
                        <a:t>381</a:t>
                      </a:r>
                      <a:endParaRPr lang="en-US" sz="1400" b="0" kern="1200" dirty="0">
                        <a:solidFill>
                          <a:srgbClr val="000000"/>
                        </a:solidFill>
                        <a:latin typeface="+mn-lt"/>
                        <a:ea typeface="+mn-ea"/>
                        <a:cs typeface="+mn-cs"/>
                      </a:endParaRPr>
                    </a:p>
                  </a:txBody>
                  <a:tcPr/>
                </a:tc>
                <a:tc>
                  <a:txBody>
                    <a:bodyPr/>
                    <a:lstStyle/>
                    <a:p>
                      <a:r>
                        <a:rPr lang="en-US" sz="1400" b="0" dirty="0">
                          <a:solidFill>
                            <a:srgbClr val="000000"/>
                          </a:solidFill>
                        </a:rPr>
                        <a:t>No</a:t>
                      </a:r>
                      <a:endParaRPr lang="en-US" sz="1400" b="0" dirty="0">
                        <a:solidFill>
                          <a:srgbClr val="000000"/>
                        </a:solidFill>
                        <a:latin typeface="+mn-lt"/>
                      </a:endParaRPr>
                    </a:p>
                  </a:txBody>
                  <a:tcPr/>
                </a:tc>
                <a:tc>
                  <a:txBody>
                    <a:bodyPr/>
                    <a:lstStyle/>
                    <a:p>
                      <a:r>
                        <a:rPr lang="en-US" sz="1400" b="1" dirty="0">
                          <a:solidFill>
                            <a:srgbClr val="FF0000"/>
                          </a:solidFill>
                        </a:rPr>
                        <a:t>Yes</a:t>
                      </a:r>
                      <a:endParaRPr lang="en-US" sz="1400" b="1" dirty="0">
                        <a:solidFill>
                          <a:srgbClr val="FF0000"/>
                        </a:solidFill>
                        <a:latin typeface="+mn-lt"/>
                      </a:endParaRPr>
                    </a:p>
                  </a:txBody>
                  <a:tcPr/>
                </a:tc>
                <a:extLst>
                  <a:ext uri="{0D108BD9-81ED-4DB2-BD59-A6C34878D82A}">
                    <a16:rowId xmlns:a16="http://schemas.microsoft.com/office/drawing/2014/main" val="4158571915"/>
                  </a:ext>
                </a:extLst>
              </a:tr>
              <a:tr h="34533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0" dirty="0">
                          <a:solidFill>
                            <a:srgbClr val="000000"/>
                          </a:solidFill>
                        </a:rPr>
                        <a:t>NAR</a:t>
                      </a:r>
                      <a:endParaRPr lang="en-US" sz="1400" b="0" dirty="0">
                        <a:solidFill>
                          <a:srgbClr val="000000"/>
                        </a:solidFill>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0" kern="1200" dirty="0">
                          <a:solidFill>
                            <a:srgbClr val="000000"/>
                          </a:solidFill>
                        </a:rPr>
                        <a:t>RE</a:t>
                      </a:r>
                      <a:endParaRPr lang="en-US" sz="1400" b="0" kern="1200" dirty="0">
                        <a:solidFill>
                          <a:srgbClr val="000000"/>
                        </a:solidFill>
                        <a:latin typeface="+mn-lt"/>
                        <a:ea typeface="+mn-ea"/>
                        <a:cs typeface="+mn-cs"/>
                      </a:endParaRPr>
                    </a:p>
                  </a:txBody>
                  <a:tcPr/>
                </a:tc>
                <a:tc>
                  <a:txBody>
                    <a:bodyPr/>
                    <a:lstStyle/>
                    <a:p>
                      <a:r>
                        <a:rPr lang="en-US" sz="1400" b="0" kern="1200" dirty="0">
                          <a:solidFill>
                            <a:srgbClr val="000000"/>
                          </a:solidFill>
                        </a:rPr>
                        <a:t>884</a:t>
                      </a:r>
                      <a:endParaRPr lang="en-US" sz="1400" b="0" kern="1200" dirty="0">
                        <a:solidFill>
                          <a:srgbClr val="000000"/>
                        </a:solidFill>
                        <a:latin typeface="+mn-lt"/>
                        <a:ea typeface="+mn-ea"/>
                        <a:cs typeface="+mn-cs"/>
                      </a:endParaRPr>
                    </a:p>
                  </a:txBody>
                  <a:tcPr/>
                </a:tc>
                <a:tc>
                  <a:txBody>
                    <a:bodyPr/>
                    <a:lstStyle/>
                    <a:p>
                      <a:r>
                        <a:rPr lang="en-US" sz="1400" b="1" dirty="0">
                          <a:solidFill>
                            <a:srgbClr val="FF0000"/>
                          </a:solidFill>
                        </a:rPr>
                        <a:t>Yes (Pilot)</a:t>
                      </a:r>
                      <a:endParaRPr lang="en-US" sz="1400" b="1" dirty="0">
                        <a:solidFill>
                          <a:srgbClr val="FF0000"/>
                        </a:solidFill>
                        <a:latin typeface="+mn-lt"/>
                      </a:endParaRPr>
                    </a:p>
                  </a:txBody>
                  <a:tcPr/>
                </a:tc>
                <a:tc>
                  <a:txBody>
                    <a:bodyPr/>
                    <a:lstStyle/>
                    <a:p>
                      <a:r>
                        <a:rPr lang="en-US" sz="1400" b="0" dirty="0">
                          <a:solidFill>
                            <a:srgbClr val="000000"/>
                          </a:solidFill>
                          <a:latin typeface="+mn-lt"/>
                        </a:rPr>
                        <a:t>Still in pilot</a:t>
                      </a:r>
                    </a:p>
                  </a:txBody>
                  <a:tcPr/>
                </a:tc>
                <a:extLst>
                  <a:ext uri="{0D108BD9-81ED-4DB2-BD59-A6C34878D82A}">
                    <a16:rowId xmlns:a16="http://schemas.microsoft.com/office/drawing/2014/main" val="3692732615"/>
                  </a:ext>
                </a:extLst>
              </a:tr>
              <a:tr h="345338">
                <a:tc>
                  <a:txBody>
                    <a:bodyPr/>
                    <a:lstStyle/>
                    <a:p>
                      <a:r>
                        <a:rPr lang="en-US" sz="1400" b="0" dirty="0">
                          <a:solidFill>
                            <a:srgbClr val="000000"/>
                          </a:solidFill>
                        </a:rPr>
                        <a:t>NYGATS</a:t>
                      </a:r>
                      <a:endParaRPr lang="en-US" sz="1400" b="0" dirty="0">
                        <a:solidFill>
                          <a:srgbClr val="000000"/>
                        </a:solidFill>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0" kern="1200" dirty="0">
                          <a:solidFill>
                            <a:srgbClr val="000000"/>
                          </a:solidFill>
                        </a:rPr>
                        <a:t>All</a:t>
                      </a:r>
                      <a:endParaRPr lang="en-US" sz="1400" b="0" kern="1200" dirty="0">
                        <a:solidFill>
                          <a:srgbClr val="000000"/>
                        </a:solidFill>
                        <a:latin typeface="+mn-lt"/>
                        <a:ea typeface="+mn-ea"/>
                        <a:cs typeface="+mn-cs"/>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srgbClr val="000000"/>
                          </a:solidFill>
                          <a:effectLst/>
                          <a:uLnTx/>
                          <a:uFillTx/>
                        </a:rPr>
                        <a:t>1,957</a:t>
                      </a:r>
                      <a:endParaRPr kumimoji="0" lang="en-US" sz="1400" b="0" i="0" u="none" strike="noStrike" kern="1200" cap="none" spc="0" normalizeH="0" baseline="0" noProof="0" dirty="0">
                        <a:ln>
                          <a:noFill/>
                        </a:ln>
                        <a:solidFill>
                          <a:srgbClr val="000000"/>
                        </a:solidFill>
                        <a:effectLst/>
                        <a:uLnTx/>
                        <a:uFillTx/>
                        <a:latin typeface="+mn-lt"/>
                        <a:ea typeface="+mn-ea"/>
                        <a:cs typeface="+mn-cs"/>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srgbClr val="000000"/>
                          </a:solidFill>
                          <a:effectLst/>
                          <a:uLnTx/>
                          <a:uFillTx/>
                        </a:rPr>
                        <a:t>No</a:t>
                      </a:r>
                      <a:endParaRPr kumimoji="0" lang="en-US" sz="1400" b="0" i="0" u="none" strike="noStrike" kern="1200" cap="none" spc="0" normalizeH="0" baseline="0" noProof="0" dirty="0">
                        <a:ln>
                          <a:noFill/>
                        </a:ln>
                        <a:solidFill>
                          <a:srgbClr val="000000"/>
                        </a:solidFill>
                        <a:effectLst/>
                        <a:uLnTx/>
                        <a:uFillTx/>
                        <a:latin typeface="+mn-lt"/>
                        <a:ea typeface="+mn-ea"/>
                        <a:cs typeface="+mn-cs"/>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mn-lt"/>
                          <a:ea typeface="+mn-ea"/>
                          <a:cs typeface="+mn-cs"/>
                        </a:rPr>
                        <a:t>No</a:t>
                      </a:r>
                    </a:p>
                  </a:txBody>
                  <a:tcPr/>
                </a:tc>
                <a:extLst>
                  <a:ext uri="{0D108BD9-81ED-4DB2-BD59-A6C34878D82A}">
                    <a16:rowId xmlns:a16="http://schemas.microsoft.com/office/drawing/2014/main" val="1519817810"/>
                  </a:ext>
                </a:extLst>
              </a:tr>
              <a:tr h="345338">
                <a:tc>
                  <a:txBody>
                    <a:bodyPr/>
                    <a:lstStyle/>
                    <a:p>
                      <a:r>
                        <a:rPr lang="en-US" sz="1400" b="0" dirty="0">
                          <a:solidFill>
                            <a:srgbClr val="000000"/>
                          </a:solidFill>
                        </a:rPr>
                        <a:t>NC-RETS</a:t>
                      </a:r>
                      <a:endParaRPr lang="en-US" sz="1400" b="0" dirty="0">
                        <a:solidFill>
                          <a:srgbClr val="000000"/>
                        </a:solidFill>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0" kern="1200" dirty="0">
                          <a:solidFill>
                            <a:srgbClr val="000000"/>
                          </a:solidFill>
                        </a:rPr>
                        <a:t>RE</a:t>
                      </a:r>
                      <a:endParaRPr lang="en-US" sz="1400" b="0" kern="1200" dirty="0">
                        <a:solidFill>
                          <a:srgbClr val="000000"/>
                        </a:solidFill>
                        <a:latin typeface="+mn-lt"/>
                        <a:ea typeface="+mn-ea"/>
                        <a:cs typeface="+mn-cs"/>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srgbClr val="000000"/>
                          </a:solidFill>
                          <a:effectLst/>
                          <a:uLnTx/>
                          <a:uFillTx/>
                        </a:rPr>
                        <a:t>1,393</a:t>
                      </a:r>
                      <a:endParaRPr kumimoji="0" lang="en-US" sz="1400" b="0" i="0" u="none" strike="noStrike" kern="1200" cap="none" spc="0" normalizeH="0" baseline="0" noProof="0" dirty="0">
                        <a:ln>
                          <a:noFill/>
                        </a:ln>
                        <a:solidFill>
                          <a:srgbClr val="000000"/>
                        </a:solidFill>
                        <a:effectLst/>
                        <a:uLnTx/>
                        <a:uFillTx/>
                        <a:latin typeface="+mn-lt"/>
                        <a:ea typeface="+mn-ea"/>
                        <a:cs typeface="+mn-cs"/>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srgbClr val="000000"/>
                          </a:solidFill>
                          <a:effectLst/>
                          <a:uLnTx/>
                          <a:uFillTx/>
                        </a:rPr>
                        <a:t>No</a:t>
                      </a:r>
                      <a:endParaRPr kumimoji="0" lang="en-US" sz="1400" b="0" i="0" u="none" strike="noStrike" kern="1200" cap="none" spc="0" normalizeH="0" baseline="0" noProof="0" dirty="0">
                        <a:ln>
                          <a:noFill/>
                        </a:ln>
                        <a:solidFill>
                          <a:srgbClr val="000000"/>
                        </a:solidFill>
                        <a:effectLst/>
                        <a:uLnTx/>
                        <a:uFillTx/>
                        <a:latin typeface="+mn-lt"/>
                        <a:ea typeface="+mn-ea"/>
                        <a:cs typeface="+mn-cs"/>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mn-lt"/>
                          <a:ea typeface="+mn-ea"/>
                          <a:cs typeface="+mn-cs"/>
                        </a:rPr>
                        <a:t>No</a:t>
                      </a:r>
                    </a:p>
                  </a:txBody>
                  <a:tcPr/>
                </a:tc>
                <a:extLst>
                  <a:ext uri="{0D108BD9-81ED-4DB2-BD59-A6C34878D82A}">
                    <a16:rowId xmlns:a16="http://schemas.microsoft.com/office/drawing/2014/main" val="1689220702"/>
                  </a:ext>
                </a:extLst>
              </a:tr>
              <a:tr h="345338">
                <a:tc>
                  <a:txBody>
                    <a:bodyPr/>
                    <a:lstStyle/>
                    <a:p>
                      <a:r>
                        <a:rPr lang="en-US" sz="1400" b="0" dirty="0">
                          <a:solidFill>
                            <a:srgbClr val="000000"/>
                          </a:solidFill>
                        </a:rPr>
                        <a:t>MIRECS</a:t>
                      </a:r>
                      <a:endParaRPr lang="en-US" sz="1400" b="0" dirty="0">
                        <a:solidFill>
                          <a:srgbClr val="000000"/>
                        </a:solidFill>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srgbClr val="000000"/>
                          </a:solidFill>
                          <a:effectLst/>
                          <a:uLnTx/>
                          <a:uFillTx/>
                        </a:rPr>
                        <a:t>RE</a:t>
                      </a:r>
                      <a:endParaRPr kumimoji="0" lang="en-US" sz="1400" b="0" i="0" u="none" strike="noStrike" kern="1200" cap="none" spc="0" normalizeH="0" baseline="0" noProof="0" dirty="0">
                        <a:ln>
                          <a:noFill/>
                        </a:ln>
                        <a:solidFill>
                          <a:srgbClr val="000000"/>
                        </a:solidFill>
                        <a:effectLst/>
                        <a:uLnTx/>
                        <a:uFillTx/>
                        <a:latin typeface="+mn-lt"/>
                        <a:ea typeface="+mn-ea"/>
                        <a:cs typeface="+mn-cs"/>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srgbClr val="000000"/>
                          </a:solidFill>
                          <a:effectLst/>
                          <a:uLnTx/>
                          <a:uFillTx/>
                        </a:rPr>
                        <a:t>241</a:t>
                      </a:r>
                      <a:endParaRPr kumimoji="0" lang="en-US" sz="1400" b="0" i="0" u="none" strike="noStrike" kern="1200" cap="none" spc="0" normalizeH="0" baseline="0" noProof="0" dirty="0">
                        <a:ln>
                          <a:noFill/>
                        </a:ln>
                        <a:solidFill>
                          <a:srgbClr val="000000"/>
                        </a:solidFill>
                        <a:effectLst/>
                        <a:uLnTx/>
                        <a:uFillTx/>
                        <a:latin typeface="+mn-lt"/>
                        <a:ea typeface="+mn-ea"/>
                        <a:cs typeface="+mn-cs"/>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srgbClr val="000000"/>
                          </a:solidFill>
                          <a:effectLst/>
                          <a:uLnTx/>
                          <a:uFillTx/>
                        </a:rPr>
                        <a:t>No</a:t>
                      </a:r>
                      <a:endParaRPr kumimoji="0" lang="en-US" sz="1400" b="0" i="0" u="none" strike="noStrike" kern="1200" cap="none" spc="0" normalizeH="0" baseline="0" noProof="0" dirty="0">
                        <a:ln>
                          <a:noFill/>
                        </a:ln>
                        <a:solidFill>
                          <a:srgbClr val="000000"/>
                        </a:solidFill>
                        <a:effectLst/>
                        <a:uLnTx/>
                        <a:uFillTx/>
                        <a:latin typeface="+mn-lt"/>
                        <a:ea typeface="+mn-ea"/>
                        <a:cs typeface="+mn-cs"/>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mn-lt"/>
                          <a:ea typeface="+mn-ea"/>
                          <a:cs typeface="+mn-cs"/>
                        </a:rPr>
                        <a:t>No</a:t>
                      </a:r>
                    </a:p>
                  </a:txBody>
                  <a:tcPr/>
                </a:tc>
                <a:extLst>
                  <a:ext uri="{0D108BD9-81ED-4DB2-BD59-A6C34878D82A}">
                    <a16:rowId xmlns:a16="http://schemas.microsoft.com/office/drawing/2014/main" val="942505492"/>
                  </a:ext>
                </a:extLst>
              </a:tr>
            </a:tbl>
          </a:graphicData>
        </a:graphic>
      </p:graphicFrame>
      <p:sp>
        <p:nvSpPr>
          <p:cNvPr id="7" name="TextBox 6">
            <a:extLst>
              <a:ext uri="{FF2B5EF4-FFF2-40B4-BE49-F238E27FC236}">
                <a16:creationId xmlns:a16="http://schemas.microsoft.com/office/drawing/2014/main" id="{CD042013-BAFB-8CEA-0526-490A04FDDCE7}"/>
              </a:ext>
            </a:extLst>
          </p:cNvPr>
          <p:cNvSpPr txBox="1"/>
          <p:nvPr/>
        </p:nvSpPr>
        <p:spPr>
          <a:xfrm>
            <a:off x="609600" y="4930216"/>
            <a:ext cx="9945279" cy="400110"/>
          </a:xfrm>
          <a:prstGeom prst="rect">
            <a:avLst/>
          </a:prstGeom>
          <a:noFill/>
        </p:spPr>
        <p:txBody>
          <a:bodyPr wrap="square" rtlCol="0">
            <a:spAutoFit/>
          </a:bodyPr>
          <a:lstStyle/>
          <a:p>
            <a:r>
              <a:rPr lang="en-US" sz="1000" dirty="0">
                <a:solidFill>
                  <a:srgbClr val="000000"/>
                </a:solidFill>
              </a:rPr>
              <a:t>Source: CRS, updated to reflect recent initiatives</a:t>
            </a:r>
          </a:p>
          <a:p>
            <a:r>
              <a:rPr lang="en-US" sz="1000" dirty="0">
                <a:solidFill>
                  <a:srgbClr val="000000"/>
                </a:solidFill>
              </a:rPr>
              <a:t>*Figures as of May 2023</a:t>
            </a:r>
          </a:p>
        </p:txBody>
      </p:sp>
      <p:sp>
        <p:nvSpPr>
          <p:cNvPr id="2" name="TextBox 1">
            <a:extLst>
              <a:ext uri="{FF2B5EF4-FFF2-40B4-BE49-F238E27FC236}">
                <a16:creationId xmlns:a16="http://schemas.microsoft.com/office/drawing/2014/main" id="{307350B8-0AB8-4CB5-B6C8-7AE006D89CC6}"/>
              </a:ext>
            </a:extLst>
          </p:cNvPr>
          <p:cNvSpPr txBox="1"/>
          <p:nvPr/>
        </p:nvSpPr>
        <p:spPr>
          <a:xfrm>
            <a:off x="669365" y="5536620"/>
            <a:ext cx="10638118" cy="548640"/>
          </a:xfrm>
          <a:prstGeom prst="rect">
            <a:avLst/>
          </a:prstGeom>
          <a:solidFill>
            <a:schemeClr val="tx1"/>
          </a:solidFill>
        </p:spPr>
        <p:txBody>
          <a:bodyPr wrap="square" rtlCol="0" anchor="ctr">
            <a:spAutoFit/>
          </a:bodyPr>
          <a:lstStyle/>
          <a:p>
            <a:pPr algn="ctr"/>
            <a:r>
              <a:rPr lang="en-US" sz="1600" dirty="0">
                <a:solidFill>
                  <a:schemeClr val="bg1"/>
                </a:solidFill>
                <a:latin typeface="BentonSans Regular" panose="02000503000000020004" pitchFamily="50" charset="0"/>
              </a:rPr>
              <a:t>Implementation of hourly tracking in the NEPOOL GIS will be considered by the Members Committee in July</a:t>
            </a:r>
          </a:p>
        </p:txBody>
      </p:sp>
    </p:spTree>
    <p:extLst>
      <p:ext uri="{BB962C8B-B14F-4D97-AF65-F5344CB8AC3E}">
        <p14:creationId xmlns:p14="http://schemas.microsoft.com/office/powerpoint/2010/main" val="4073126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12206" y="-78806"/>
            <a:ext cx="8229600" cy="869951"/>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2400" kern="1200">
                <a:solidFill>
                  <a:schemeClr val="accent3"/>
                </a:solidFill>
                <a:latin typeface="+mj-lt"/>
                <a:ea typeface="+mj-ea"/>
                <a:cs typeface="+mj-cs"/>
              </a:defRPr>
            </a:lvl1pPr>
          </a:lstStyle>
          <a:p>
            <a:r>
              <a:rPr lang="en-US" sz="2000" dirty="0">
                <a:solidFill>
                  <a:srgbClr val="2372B9"/>
                </a:solidFill>
                <a:latin typeface="BentonSans Bold" panose="02000503000000020004" pitchFamily="50" charset="0"/>
              </a:rPr>
              <a:t>Disclaimer</a:t>
            </a:r>
          </a:p>
        </p:txBody>
      </p:sp>
      <p:sp>
        <p:nvSpPr>
          <p:cNvPr id="7" name="Rectangle 6"/>
          <p:cNvSpPr/>
          <p:nvPr/>
        </p:nvSpPr>
        <p:spPr>
          <a:xfrm>
            <a:off x="470780" y="791145"/>
            <a:ext cx="11009014" cy="3970318"/>
          </a:xfrm>
          <a:prstGeom prst="rect">
            <a:avLst/>
          </a:prstGeom>
        </p:spPr>
        <p:txBody>
          <a:bodyPr wrap="square" anchor="t">
            <a:spAutoFit/>
          </a:bodyPr>
          <a:lstStyle/>
          <a:p>
            <a:r>
              <a:rPr lang="en-US" sz="1200" dirty="0">
                <a:solidFill>
                  <a:srgbClr val="595959"/>
                </a:solidFill>
              </a:rPr>
              <a:t>The information contained herein has been obtained from sources which Constellation </a:t>
            </a:r>
            <a:r>
              <a:rPr lang="en-US" sz="1200" dirty="0" err="1">
                <a:solidFill>
                  <a:srgbClr val="595959"/>
                </a:solidFill>
              </a:rPr>
              <a:t>NewEnergy</a:t>
            </a:r>
            <a:r>
              <a:rPr lang="en-US" sz="1200" dirty="0">
                <a:solidFill>
                  <a:srgbClr val="595959"/>
                </a:solidFill>
              </a:rPr>
              <a:t>, Inc. and Constellation </a:t>
            </a:r>
            <a:r>
              <a:rPr lang="en-US" sz="1200" dirty="0" err="1">
                <a:solidFill>
                  <a:srgbClr val="595959"/>
                </a:solidFill>
              </a:rPr>
              <a:t>NewEnergy</a:t>
            </a:r>
            <a:r>
              <a:rPr lang="en-US" sz="1200" dirty="0">
                <a:solidFill>
                  <a:srgbClr val="595959"/>
                </a:solidFill>
              </a:rPr>
              <a:t>-Gas Division, LLC (collectively, “Constellation”) believe to be reliable. Constellation does not represent or warrant as to its accuracy or completeness. All representations and estimates included herein constitute Constellation’s judgment as of the date of this document and may be subject to change without notice. This material has been prepared solely for informational purposes relating to our business as a physical energy provider.  We are not providing advice regarding the value or advisability of trading, or soliciting or accepting orders for, swaps, options or futures, or any other activity which would cause us or any of our affiliates to be considered a commodity trading advisor or introducing broker under the Commodity Exchange Act.  These materials are not intended as a recommendation of, or advice in connection with, a municipal financial product or an issuance of municipal securities. Constellation is not a municipal advisor (within the meaning of the Securities and Exchange Commission’s rules as to the Registration of Municipal Advisors), is not making any financial recommendations to you and is not providing any financial advice. Constellation is not your agent, advisor or fiduciary. Constellation has not assumed, and does not owe, a fiduciary duty to you (within the meaning of the Securities and Exchange Commission’s rules as to the Registration of Municipal Advisors, or otherwise) with respect to the information and material contained herein. You should discuss information of a financial nature with internal or external advisors and experts that you deem appropriate before taking any action related thereto. Constellation does not make and expressly disclaims, any express or implied guaranty, representation or warranty regarding any opinions or statements set forth herein.  Constellation shall not be responsible for any reliance upon any information, opinions, or statements contained herein or for any omission or error of fact.  All prices referenced herein are indicative and informational and do not connote the prices at which Constellation may be willing to transact, and the possible performance results of any product discussed herein are not necessarily indicative of future results.  This material shall not be reproduced (in whole or in part) to any other person without the prior written approval of Constellation.  </a:t>
            </a:r>
          </a:p>
          <a:p>
            <a:endParaRPr lang="en-US" sz="1200" dirty="0">
              <a:solidFill>
                <a:srgbClr val="595959"/>
              </a:solidFill>
            </a:endParaRPr>
          </a:p>
          <a:p>
            <a:r>
              <a:rPr lang="en-US" sz="1200" dirty="0">
                <a:solidFill>
                  <a:srgbClr val="595959"/>
                </a:solidFill>
              </a:rPr>
              <a:t> </a:t>
            </a:r>
          </a:p>
          <a:p>
            <a:r>
              <a:rPr lang="en-US" sz="1200" dirty="0">
                <a:solidFill>
                  <a:srgbClr val="595959"/>
                </a:solidFill>
              </a:rPr>
              <a:t>© 2024 Constellation.  The offerings described herein are those of either Constellation </a:t>
            </a:r>
            <a:r>
              <a:rPr lang="en-US" sz="1200" dirty="0" err="1">
                <a:solidFill>
                  <a:srgbClr val="595959"/>
                </a:solidFill>
              </a:rPr>
              <a:t>NewEnergy</a:t>
            </a:r>
            <a:r>
              <a:rPr lang="en-US" sz="1200" dirty="0">
                <a:solidFill>
                  <a:srgbClr val="595959"/>
                </a:solidFill>
              </a:rPr>
              <a:t>, Inc. or Constellation </a:t>
            </a:r>
            <a:r>
              <a:rPr lang="en-US" sz="1200" dirty="0" err="1">
                <a:solidFill>
                  <a:srgbClr val="595959"/>
                </a:solidFill>
              </a:rPr>
              <a:t>NewEnergy</a:t>
            </a:r>
            <a:r>
              <a:rPr lang="en-US" sz="1200" dirty="0">
                <a:solidFill>
                  <a:srgbClr val="595959"/>
                </a:solidFill>
              </a:rPr>
              <a:t>-Gas Division, LLC, affiliates of each other.  Brand names and product names are trademarks or service marks of their respective holders. All rights reserved. </a:t>
            </a:r>
            <a:endParaRPr lang="en-US" sz="1200" strike="sngStrike" dirty="0">
              <a:solidFill>
                <a:srgbClr val="0070C0"/>
              </a:solidFill>
            </a:endParaRPr>
          </a:p>
        </p:txBody>
      </p:sp>
      <p:sp>
        <p:nvSpPr>
          <p:cNvPr id="2" name="Slide Number Placeholder 6">
            <a:extLst>
              <a:ext uri="{FF2B5EF4-FFF2-40B4-BE49-F238E27FC236}">
                <a16:creationId xmlns:a16="http://schemas.microsoft.com/office/drawing/2014/main" id="{6958EFF3-14DA-76BB-AA06-8BDCEB4AA65A}"/>
              </a:ext>
            </a:extLst>
          </p:cNvPr>
          <p:cNvSpPr>
            <a:spLocks noGrp="1"/>
          </p:cNvSpPr>
          <p:nvPr>
            <p:ph type="sldNum" sz="quarter" idx="4"/>
          </p:nvPr>
        </p:nvSpPr>
        <p:spPr>
          <a:xfrm>
            <a:off x="180267" y="6258201"/>
            <a:ext cx="290513" cy="213088"/>
          </a:xfrm>
        </p:spPr>
        <p:txBody>
          <a:bodyPr/>
          <a:lstStyle/>
          <a:p>
            <a:pPr>
              <a:defRPr/>
            </a:pPr>
            <a:fld id="{2ED86176-D6A4-43D8-BE13-F18245AD9D39}" type="slidenum">
              <a:rPr lang="en-US">
                <a:latin typeface="BentonSans Regular"/>
              </a:rPr>
              <a:pPr>
                <a:defRPr/>
              </a:pPr>
              <a:t>11</a:t>
            </a:fld>
            <a:endParaRPr lang="en-US" dirty="0">
              <a:latin typeface="BentonSans Regular"/>
            </a:endParaRPr>
          </a:p>
        </p:txBody>
      </p:sp>
    </p:spTree>
    <p:extLst>
      <p:ext uri="{BB962C8B-B14F-4D97-AF65-F5344CB8AC3E}">
        <p14:creationId xmlns:p14="http://schemas.microsoft.com/office/powerpoint/2010/main" val="2300888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D627A6-FF93-4936-9884-AE7B5CC6010A}"/>
              </a:ext>
            </a:extLst>
          </p:cNvPr>
          <p:cNvSpPr>
            <a:spLocks noGrp="1"/>
          </p:cNvSpPr>
          <p:nvPr>
            <p:ph type="title"/>
          </p:nvPr>
        </p:nvSpPr>
        <p:spPr/>
        <p:txBody>
          <a:bodyPr/>
          <a:lstStyle/>
          <a:p>
            <a:r>
              <a:rPr lang="en-US" dirty="0"/>
              <a:t>About Constellation</a:t>
            </a:r>
          </a:p>
        </p:txBody>
      </p:sp>
      <p:sp>
        <p:nvSpPr>
          <p:cNvPr id="5" name="Slide Number Placeholder 4">
            <a:extLst>
              <a:ext uri="{FF2B5EF4-FFF2-40B4-BE49-F238E27FC236}">
                <a16:creationId xmlns:a16="http://schemas.microsoft.com/office/drawing/2014/main" id="{A18C2AFB-A144-4FE0-A70B-18FE6C9599E9}"/>
              </a:ext>
            </a:extLst>
          </p:cNvPr>
          <p:cNvSpPr>
            <a:spLocks noGrp="1"/>
          </p:cNvSpPr>
          <p:nvPr>
            <p:ph type="sldNum" sz="quarter" idx="4"/>
          </p:nvPr>
        </p:nvSpPr>
        <p:spPr/>
        <p:txBody>
          <a:bodyPr/>
          <a:lstStyle/>
          <a:p>
            <a:fld id="{2ED86176-D6A4-43D8-BE13-F18245AD9D39}" type="slidenum">
              <a:rPr lang="en-US" smtClean="0"/>
              <a:pPr/>
              <a:t>2</a:t>
            </a:fld>
            <a:endParaRPr lang="en-US" dirty="0"/>
          </a:p>
        </p:txBody>
      </p:sp>
      <p:pic>
        <p:nvPicPr>
          <p:cNvPr id="6" name="Picture 5" descr="Application&#10;&#10;Description automatically generated with low confidence">
            <a:extLst>
              <a:ext uri="{FF2B5EF4-FFF2-40B4-BE49-F238E27FC236}">
                <a16:creationId xmlns:a16="http://schemas.microsoft.com/office/drawing/2014/main" id="{38096310-0565-40DD-8788-D753ACD418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8912" y="719981"/>
            <a:ext cx="2838738" cy="5584517"/>
          </a:xfrm>
          <a:prstGeom prst="rect">
            <a:avLst/>
          </a:prstGeom>
        </p:spPr>
      </p:pic>
      <p:pic>
        <p:nvPicPr>
          <p:cNvPr id="7" name="Picture 6" descr="Graphical user interface, application&#10;&#10;Description automatically generated">
            <a:extLst>
              <a:ext uri="{FF2B5EF4-FFF2-40B4-BE49-F238E27FC236}">
                <a16:creationId xmlns:a16="http://schemas.microsoft.com/office/drawing/2014/main" id="{7EED13B2-7902-4A3A-9808-B7E417C1AA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4480" y="719982"/>
            <a:ext cx="2838737" cy="5584515"/>
          </a:xfrm>
          <a:prstGeom prst="rect">
            <a:avLst/>
          </a:prstGeom>
        </p:spPr>
      </p:pic>
      <p:pic>
        <p:nvPicPr>
          <p:cNvPr id="8" name="Picture 7" descr="Graphical user interface, text, application, chat or text message&#10;&#10;Description automatically generated">
            <a:extLst>
              <a:ext uri="{FF2B5EF4-FFF2-40B4-BE49-F238E27FC236}">
                <a16:creationId xmlns:a16="http://schemas.microsoft.com/office/drawing/2014/main" id="{704BC3E7-244D-4EFC-AAAD-8D47624CD4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88158" y="719982"/>
            <a:ext cx="2838737" cy="5584515"/>
          </a:xfrm>
          <a:prstGeom prst="rect">
            <a:avLst/>
          </a:prstGeom>
        </p:spPr>
      </p:pic>
      <p:sp>
        <p:nvSpPr>
          <p:cNvPr id="9" name="TextBox 8">
            <a:extLst>
              <a:ext uri="{FF2B5EF4-FFF2-40B4-BE49-F238E27FC236}">
                <a16:creationId xmlns:a16="http://schemas.microsoft.com/office/drawing/2014/main" id="{8F38F4BC-482D-4371-B27B-E847A95D16EF}"/>
              </a:ext>
            </a:extLst>
          </p:cNvPr>
          <p:cNvSpPr txBox="1"/>
          <p:nvPr/>
        </p:nvSpPr>
        <p:spPr>
          <a:xfrm>
            <a:off x="952107" y="3036915"/>
            <a:ext cx="2550134" cy="2870016"/>
          </a:xfrm>
          <a:prstGeom prst="rect">
            <a:avLst/>
          </a:prstGeom>
          <a:solidFill>
            <a:schemeClr val="bg1"/>
          </a:solidFill>
        </p:spPr>
        <p:txBody>
          <a:bodyPr wrap="square" rtlCol="0">
            <a:spAutoFit/>
          </a:bodyPr>
          <a:lstStyle/>
          <a:p>
            <a:pPr marL="128588" indent="-128588" defTabSz="685800">
              <a:spcBef>
                <a:spcPts val="300"/>
              </a:spcBef>
              <a:buFont typeface="Arial" panose="020B0604020202020204" pitchFamily="34" charset="0"/>
              <a:buChar char="•"/>
              <a:defRPr/>
            </a:pPr>
            <a:r>
              <a:rPr lang="en-US" sz="1200" dirty="0">
                <a:solidFill>
                  <a:srgbClr val="000000"/>
                </a:solidFill>
              </a:rPr>
              <a:t>#1 provider of carbon-free 24/7 energy in the United States</a:t>
            </a:r>
          </a:p>
          <a:p>
            <a:pPr marL="128588" indent="-128588" defTabSz="685800">
              <a:spcBef>
                <a:spcPts val="300"/>
              </a:spcBef>
              <a:buFont typeface="Arial" panose="020B0604020202020204" pitchFamily="34" charset="0"/>
              <a:buChar char="•"/>
              <a:defRPr/>
            </a:pPr>
            <a:r>
              <a:rPr lang="en-US" sz="1200" dirty="0">
                <a:solidFill>
                  <a:srgbClr val="000000"/>
                </a:solidFill>
              </a:rPr>
              <a:t>Lowest carbon emissions and carbon intensity generator in the United States</a:t>
            </a:r>
          </a:p>
          <a:p>
            <a:pPr marL="128588" indent="-128588" defTabSz="685800">
              <a:spcBef>
                <a:spcPts val="300"/>
              </a:spcBef>
              <a:buFont typeface="Arial" panose="020B0604020202020204" pitchFamily="34" charset="0"/>
              <a:buChar char="•"/>
              <a:defRPr/>
            </a:pPr>
            <a:r>
              <a:rPr lang="en-US" sz="1200" dirty="0">
                <a:solidFill>
                  <a:srgbClr val="000000"/>
                </a:solidFill>
              </a:rPr>
              <a:t>32,400 MW of total generating capacity </a:t>
            </a:r>
          </a:p>
          <a:p>
            <a:pPr marL="128588" indent="-128588" defTabSz="685800">
              <a:spcBef>
                <a:spcPts val="300"/>
              </a:spcBef>
              <a:buFont typeface="Arial" panose="020B0604020202020204" pitchFamily="34" charset="0"/>
              <a:buChar char="•"/>
              <a:defRPr/>
            </a:pPr>
            <a:r>
              <a:rPr lang="en-US" sz="1200" dirty="0">
                <a:solidFill>
                  <a:srgbClr val="000000"/>
                </a:solidFill>
              </a:rPr>
              <a:t>~78 million metric tonnes of carbon avoided through our fleet</a:t>
            </a:r>
          </a:p>
          <a:p>
            <a:pPr marL="128588" indent="-128588" defTabSz="685800">
              <a:spcBef>
                <a:spcPts val="300"/>
              </a:spcBef>
              <a:buFont typeface="Arial" panose="020B0604020202020204" pitchFamily="34" charset="0"/>
              <a:buChar char="•"/>
              <a:defRPr/>
            </a:pPr>
            <a:r>
              <a:rPr lang="en-US" sz="1200" dirty="0">
                <a:solidFill>
                  <a:srgbClr val="000000"/>
                </a:solidFill>
              </a:rPr>
              <a:t>94.3% capacity factor at nuclear plants</a:t>
            </a:r>
          </a:p>
          <a:p>
            <a:pPr marL="128588" indent="-128588" defTabSz="685800">
              <a:spcBef>
                <a:spcPts val="300"/>
              </a:spcBef>
              <a:buFont typeface="Arial" panose="020B0604020202020204" pitchFamily="34" charset="0"/>
              <a:buChar char="•"/>
              <a:defRPr/>
            </a:pPr>
            <a:r>
              <a:rPr lang="en-US" sz="1200" dirty="0">
                <a:solidFill>
                  <a:srgbClr val="000000"/>
                </a:solidFill>
              </a:rPr>
              <a:t>Ability to extend fleet to 80 years – providing 24/7 carbon-free power through 2050 and beyond</a:t>
            </a:r>
          </a:p>
        </p:txBody>
      </p:sp>
      <p:sp>
        <p:nvSpPr>
          <p:cNvPr id="10" name="TextBox 9">
            <a:extLst>
              <a:ext uri="{FF2B5EF4-FFF2-40B4-BE49-F238E27FC236}">
                <a16:creationId xmlns:a16="http://schemas.microsoft.com/office/drawing/2014/main" id="{76C55F2B-1EEE-4053-8671-87BCAF6E4F08}"/>
              </a:ext>
            </a:extLst>
          </p:cNvPr>
          <p:cNvSpPr txBox="1"/>
          <p:nvPr/>
        </p:nvSpPr>
        <p:spPr>
          <a:xfrm>
            <a:off x="4594193" y="3036915"/>
            <a:ext cx="2601157" cy="2577629"/>
          </a:xfrm>
          <a:prstGeom prst="rect">
            <a:avLst/>
          </a:prstGeom>
          <a:noFill/>
        </p:spPr>
        <p:txBody>
          <a:bodyPr wrap="square" rtlCol="0">
            <a:spAutoFit/>
          </a:bodyPr>
          <a:lstStyle/>
          <a:p>
            <a:pPr marL="128588" indent="-128588" defTabSz="685800">
              <a:spcBef>
                <a:spcPts val="300"/>
              </a:spcBef>
              <a:buFont typeface="Arial" panose="020B0604020202020204" pitchFamily="34" charset="0"/>
              <a:buChar char="•"/>
              <a:defRPr/>
            </a:pPr>
            <a:r>
              <a:rPr lang="en-US" sz="1200" dirty="0">
                <a:solidFill>
                  <a:srgbClr val="000000"/>
                </a:solidFill>
              </a:rPr>
              <a:t>#1 in market share for Commercial and Industrial customers</a:t>
            </a:r>
          </a:p>
          <a:p>
            <a:pPr marL="128588" indent="-128588" defTabSz="685800">
              <a:spcBef>
                <a:spcPts val="300"/>
              </a:spcBef>
              <a:buFont typeface="Arial" panose="020B0604020202020204" pitchFamily="34" charset="0"/>
              <a:buChar char="•"/>
              <a:defRPr/>
            </a:pPr>
            <a:r>
              <a:rPr lang="en-US" sz="1200" dirty="0">
                <a:solidFill>
                  <a:srgbClr val="000000"/>
                </a:solidFill>
              </a:rPr>
              <a:t>#2 retail electricity provider</a:t>
            </a:r>
          </a:p>
          <a:p>
            <a:pPr marL="128588" indent="-128588" defTabSz="685800">
              <a:spcBef>
                <a:spcPts val="300"/>
              </a:spcBef>
              <a:buFont typeface="Arial" panose="020B0604020202020204" pitchFamily="34" charset="0"/>
              <a:buChar char="•"/>
              <a:defRPr/>
            </a:pPr>
            <a:r>
              <a:rPr lang="en-US" sz="1200" dirty="0">
                <a:solidFill>
                  <a:srgbClr val="000000"/>
                </a:solidFill>
              </a:rPr>
              <a:t>#3 in market share for mass market customers</a:t>
            </a:r>
          </a:p>
          <a:p>
            <a:pPr marL="128588" indent="-128588" defTabSz="685800">
              <a:spcBef>
                <a:spcPts val="300"/>
              </a:spcBef>
              <a:buFont typeface="Arial" panose="020B0604020202020204" pitchFamily="34" charset="0"/>
              <a:buChar char="•"/>
              <a:defRPr/>
            </a:pPr>
            <a:r>
              <a:rPr lang="en-US" sz="1200" dirty="0">
                <a:solidFill>
                  <a:srgbClr val="000000"/>
                </a:solidFill>
              </a:rPr>
              <a:t>Top 10 natural gas provider in the U.S</a:t>
            </a:r>
          </a:p>
          <a:p>
            <a:pPr marL="128588" indent="-128588" defTabSz="685800">
              <a:spcBef>
                <a:spcPts val="300"/>
              </a:spcBef>
              <a:buFont typeface="Arial" panose="020B0604020202020204" pitchFamily="34" charset="0"/>
              <a:buChar char="•"/>
              <a:defRPr/>
            </a:pPr>
            <a:r>
              <a:rPr lang="en-US" sz="1200" dirty="0">
                <a:solidFill>
                  <a:srgbClr val="000000"/>
                </a:solidFill>
              </a:rPr>
              <a:t>Serve ¾ of the Fortune 100</a:t>
            </a:r>
          </a:p>
          <a:p>
            <a:pPr marL="128588" indent="-128588" defTabSz="685800">
              <a:spcBef>
                <a:spcPts val="300"/>
              </a:spcBef>
              <a:buFont typeface="Arial" panose="020B0604020202020204" pitchFamily="34" charset="0"/>
              <a:buChar char="•"/>
              <a:defRPr/>
            </a:pPr>
            <a:r>
              <a:rPr lang="en-US" sz="1200" dirty="0">
                <a:solidFill>
                  <a:srgbClr val="000000"/>
                </a:solidFill>
              </a:rPr>
              <a:t>2 million total customers </a:t>
            </a:r>
          </a:p>
          <a:p>
            <a:pPr marL="128588" indent="-128588" defTabSz="685800">
              <a:spcBef>
                <a:spcPts val="300"/>
              </a:spcBef>
              <a:buFont typeface="Arial" panose="020B0604020202020204" pitchFamily="34" charset="0"/>
              <a:buChar char="•"/>
              <a:defRPr/>
            </a:pPr>
            <a:r>
              <a:rPr lang="en-US" sz="1200" dirty="0">
                <a:solidFill>
                  <a:srgbClr val="000000"/>
                </a:solidFill>
              </a:rPr>
              <a:t>215 TWh of load served</a:t>
            </a:r>
          </a:p>
          <a:p>
            <a:pPr marL="128588" indent="-128588" defTabSz="685800">
              <a:spcBef>
                <a:spcPts val="300"/>
              </a:spcBef>
              <a:buFont typeface="Arial" panose="020B0604020202020204" pitchFamily="34" charset="0"/>
              <a:buChar char="•"/>
              <a:defRPr/>
            </a:pPr>
            <a:r>
              <a:rPr lang="en-US" sz="1200" dirty="0">
                <a:solidFill>
                  <a:srgbClr val="000000"/>
                </a:solidFill>
              </a:rPr>
              <a:t>Operate in 48 states and the District of Columbia</a:t>
            </a:r>
          </a:p>
        </p:txBody>
      </p:sp>
      <p:sp>
        <p:nvSpPr>
          <p:cNvPr id="11" name="TextBox 10">
            <a:extLst>
              <a:ext uri="{FF2B5EF4-FFF2-40B4-BE49-F238E27FC236}">
                <a16:creationId xmlns:a16="http://schemas.microsoft.com/office/drawing/2014/main" id="{7E1051B1-A0E5-47A3-818C-2571E3608E62}"/>
              </a:ext>
            </a:extLst>
          </p:cNvPr>
          <p:cNvSpPr txBox="1"/>
          <p:nvPr/>
        </p:nvSpPr>
        <p:spPr>
          <a:xfrm>
            <a:off x="8260672" y="3036915"/>
            <a:ext cx="2592279" cy="3067506"/>
          </a:xfrm>
          <a:prstGeom prst="rect">
            <a:avLst/>
          </a:prstGeom>
          <a:noFill/>
        </p:spPr>
        <p:txBody>
          <a:bodyPr wrap="square" rtlCol="0">
            <a:spAutoFit/>
          </a:bodyPr>
          <a:lstStyle>
            <a:defPPr>
              <a:defRPr lang="en-US"/>
            </a:defPPr>
            <a:lvl1pPr marL="171450" marR="0" lvl="0" indent="-171450" fontAlgn="auto">
              <a:spcBef>
                <a:spcPts val="400"/>
              </a:spcBef>
              <a:spcAft>
                <a:spcPts val="0"/>
              </a:spcAft>
              <a:buClrTx/>
              <a:buSzTx/>
              <a:buFont typeface="Arial" panose="020B0604020202020204" pitchFamily="34" charset="0"/>
              <a:buChar char="•"/>
              <a:tabLst/>
              <a:defRPr kumimoji="0" sz="1050" b="0" i="0" u="none" strike="noStrike" cap="none" spc="0" normalizeH="0" baseline="0">
                <a:ln>
                  <a:noFill/>
                </a:ln>
                <a:solidFill>
                  <a:srgbClr val="7E8083"/>
                </a:solidFill>
                <a:effectLst/>
                <a:uLnTx/>
                <a:uFillTx/>
              </a:defRPr>
            </a:lvl1pPr>
          </a:lstStyle>
          <a:p>
            <a:r>
              <a:rPr lang="en-US" sz="1200" dirty="0">
                <a:solidFill>
                  <a:srgbClr val="000000"/>
                </a:solidFill>
              </a:rPr>
              <a:t>Fortune 200 company, based on $24.9 billion in operating revenues in 2023</a:t>
            </a:r>
          </a:p>
          <a:p>
            <a:r>
              <a:rPr lang="en-US" sz="1200" dirty="0">
                <a:solidFill>
                  <a:srgbClr val="000000"/>
                </a:solidFill>
              </a:rPr>
              <a:t>Approximately 14,000 employees nationwide</a:t>
            </a:r>
          </a:p>
          <a:p>
            <a:r>
              <a:rPr lang="en-US" sz="1200" dirty="0">
                <a:solidFill>
                  <a:srgbClr val="000000"/>
                </a:solidFill>
              </a:rPr>
              <a:t>Investing in local communities through $207 million in local property taxes and $87 million in state payroll taxes</a:t>
            </a:r>
          </a:p>
          <a:p>
            <a:r>
              <a:rPr lang="en-US" sz="1200" dirty="0">
                <a:solidFill>
                  <a:srgbClr val="000000"/>
                </a:solidFill>
              </a:rPr>
              <a:t>Employees volunteered nearly 102,000 hours in 2023</a:t>
            </a:r>
          </a:p>
          <a:p>
            <a:r>
              <a:rPr lang="en-US" sz="1200" dirty="0">
                <a:solidFill>
                  <a:srgbClr val="000000"/>
                </a:solidFill>
              </a:rPr>
              <a:t>Increasingly diverse workforce, with strong diverse hiring and promotion rates and community workforce development partnerships</a:t>
            </a:r>
          </a:p>
        </p:txBody>
      </p:sp>
    </p:spTree>
    <p:extLst>
      <p:ext uri="{BB962C8B-B14F-4D97-AF65-F5344CB8AC3E}">
        <p14:creationId xmlns:p14="http://schemas.microsoft.com/office/powerpoint/2010/main" val="3167391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5A07AE-2D2C-4FF9-91FD-AC5464B427A4}"/>
              </a:ext>
            </a:extLst>
          </p:cNvPr>
          <p:cNvSpPr>
            <a:spLocks noGrp="1"/>
          </p:cNvSpPr>
          <p:nvPr>
            <p:ph type="title"/>
          </p:nvPr>
        </p:nvSpPr>
        <p:spPr/>
        <p:txBody>
          <a:bodyPr/>
          <a:lstStyle/>
          <a:p>
            <a:r>
              <a:rPr lang="en-US" dirty="0"/>
              <a:t>A Customer’s Sustainable Energy Journey</a:t>
            </a:r>
          </a:p>
        </p:txBody>
      </p:sp>
      <p:sp>
        <p:nvSpPr>
          <p:cNvPr id="3" name="Slide Number Placeholder 4">
            <a:extLst>
              <a:ext uri="{FF2B5EF4-FFF2-40B4-BE49-F238E27FC236}">
                <a16:creationId xmlns:a16="http://schemas.microsoft.com/office/drawing/2014/main" id="{2F6A5903-D3BF-3406-D87B-ADE50EB51863}"/>
              </a:ext>
            </a:extLst>
          </p:cNvPr>
          <p:cNvSpPr>
            <a:spLocks noGrp="1"/>
          </p:cNvSpPr>
          <p:nvPr>
            <p:ph type="sldNum" sz="quarter" idx="4"/>
          </p:nvPr>
        </p:nvSpPr>
        <p:spPr>
          <a:xfrm>
            <a:off x="199109" y="6438505"/>
            <a:ext cx="387351" cy="213088"/>
          </a:xfrm>
        </p:spPr>
        <p:txBody>
          <a:bodyPr/>
          <a:lstStyle/>
          <a:p>
            <a:fld id="{2ED86176-D6A4-43D8-BE13-F18245AD9D39}" type="slidenum">
              <a:rPr lang="en-US" smtClean="0"/>
              <a:pPr/>
              <a:t>3</a:t>
            </a:fld>
            <a:endParaRPr lang="en-US"/>
          </a:p>
        </p:txBody>
      </p:sp>
      <p:cxnSp>
        <p:nvCxnSpPr>
          <p:cNvPr id="12" name="Straight Connector 11">
            <a:extLst>
              <a:ext uri="{FF2B5EF4-FFF2-40B4-BE49-F238E27FC236}">
                <a16:creationId xmlns:a16="http://schemas.microsoft.com/office/drawing/2014/main" id="{93B47AC1-F5A6-CA34-1C3E-CF010AC317DF}"/>
              </a:ext>
            </a:extLst>
          </p:cNvPr>
          <p:cNvCxnSpPr>
            <a:cxnSpLocks/>
            <a:stCxn id="17" idx="3"/>
            <a:endCxn id="21" idx="1"/>
          </p:cNvCxnSpPr>
          <p:nvPr/>
        </p:nvCxnSpPr>
        <p:spPr>
          <a:xfrm flipV="1">
            <a:off x="3185336" y="2438485"/>
            <a:ext cx="4540041" cy="5017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2CCA87C1-AE8E-4CAD-8DE9-670FE0F5F5E4}"/>
              </a:ext>
            </a:extLst>
          </p:cNvPr>
          <p:cNvSpPr txBox="1">
            <a:spLocks/>
          </p:cNvSpPr>
          <p:nvPr/>
        </p:nvSpPr>
        <p:spPr>
          <a:xfrm>
            <a:off x="7326144" y="908965"/>
            <a:ext cx="2713497" cy="3719105"/>
          </a:xfrm>
          <a:prstGeom prst="rect">
            <a:avLst/>
          </a:prstGeom>
        </p:spPr>
        <p:txBody>
          <a:bodyPr/>
          <a:lstStyle>
            <a:lvl1pPr marL="0" indent="0" algn="l" defTabSz="914400" rtl="0" eaLnBrk="1" latinLnBrk="0" hangingPunct="1">
              <a:lnSpc>
                <a:spcPct val="95000"/>
              </a:lnSpc>
              <a:spcBef>
                <a:spcPts val="600"/>
              </a:spcBef>
              <a:buFontTx/>
              <a:buNone/>
              <a:defRPr sz="1600" kern="1200">
                <a:solidFill>
                  <a:schemeClr val="tx1"/>
                </a:solidFill>
                <a:latin typeface="+mn-lt"/>
                <a:ea typeface="+mn-ea"/>
                <a:cs typeface="+mn-cs"/>
              </a:defRPr>
            </a:lvl1pPr>
            <a:lvl2pPr marL="171450" indent="-171450" algn="l" defTabSz="914400" rtl="0" eaLnBrk="1" latinLnBrk="0" hangingPunct="1">
              <a:lnSpc>
                <a:spcPct val="95000"/>
              </a:lnSpc>
              <a:spcBef>
                <a:spcPts val="300"/>
              </a:spcBef>
              <a:buFont typeface="Arial" pitchFamily="34" charset="0"/>
              <a:buChar char="•"/>
              <a:defRPr sz="1600" kern="1200">
                <a:solidFill>
                  <a:schemeClr val="tx1"/>
                </a:solidFill>
                <a:latin typeface="+mn-lt"/>
                <a:ea typeface="+mn-ea"/>
                <a:cs typeface="+mn-cs"/>
              </a:defRPr>
            </a:lvl2pPr>
            <a:lvl3pPr marL="342900" indent="-171450" algn="l" defTabSz="914400" rtl="0" eaLnBrk="1" latinLnBrk="0" hangingPunct="1">
              <a:lnSpc>
                <a:spcPct val="95000"/>
              </a:lnSpc>
              <a:spcBef>
                <a:spcPts val="200"/>
              </a:spcBef>
              <a:buFont typeface="Franklin Gothic Book" pitchFamily="34" charset="0"/>
              <a:buChar char="–"/>
              <a:defRPr sz="1600" kern="1200">
                <a:solidFill>
                  <a:schemeClr val="tx1"/>
                </a:solidFill>
                <a:latin typeface="+mn-lt"/>
                <a:ea typeface="+mn-ea"/>
                <a:cs typeface="+mn-cs"/>
              </a:defRPr>
            </a:lvl3pPr>
            <a:lvl4pPr marL="514350" indent="-171450" algn="l" defTabSz="914400" rtl="0" eaLnBrk="1" latinLnBrk="0" hangingPunct="1">
              <a:lnSpc>
                <a:spcPct val="95000"/>
              </a:lnSpc>
              <a:spcBef>
                <a:spcPts val="100"/>
              </a:spcBef>
              <a:buFont typeface="Arial" pitchFamily="34" charset="0"/>
              <a:buChar char="•"/>
              <a:defRPr sz="1600" kern="1200">
                <a:solidFill>
                  <a:schemeClr val="tx1"/>
                </a:solidFill>
                <a:latin typeface="+mn-lt"/>
                <a:ea typeface="+mn-ea"/>
                <a:cs typeface="+mn-cs"/>
              </a:defRPr>
            </a:lvl4pPr>
            <a:lvl5pPr marL="628650" indent="-114300" algn="l" defTabSz="914400" rtl="0" eaLnBrk="1" latinLnBrk="0" hangingPunct="1">
              <a:lnSpc>
                <a:spcPct val="95000"/>
              </a:lnSpc>
              <a:spcBef>
                <a:spcPts val="1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1200" b="1" u="sng" dirty="0">
                <a:solidFill>
                  <a:srgbClr val="00B050"/>
                </a:solidFill>
                <a:latin typeface="BentonSans"/>
              </a:rPr>
              <a:t>Step 3: 24/7 Carbon-Free Energy</a:t>
            </a:r>
          </a:p>
          <a:p>
            <a:pPr>
              <a:spcBef>
                <a:spcPts val="0"/>
              </a:spcBef>
            </a:pPr>
            <a:r>
              <a:rPr lang="en-US" sz="1200" i="1" dirty="0">
                <a:solidFill>
                  <a:srgbClr val="5F5F5F"/>
                </a:solidFill>
                <a:latin typeface="BentonSans"/>
              </a:rPr>
              <a:t>(Eliminating emissions)</a:t>
            </a:r>
          </a:p>
          <a:p>
            <a:pPr>
              <a:spcBef>
                <a:spcPts val="0"/>
              </a:spcBef>
            </a:pPr>
            <a:endParaRPr lang="en-US" sz="1200" dirty="0">
              <a:solidFill>
                <a:srgbClr val="5F5F5F"/>
              </a:solidFill>
              <a:latin typeface="BentonSans"/>
            </a:endParaRPr>
          </a:p>
          <a:p>
            <a:pPr>
              <a:spcBef>
                <a:spcPts val="0"/>
              </a:spcBef>
            </a:pPr>
            <a:endParaRPr lang="en-US" sz="1200" dirty="0">
              <a:solidFill>
                <a:srgbClr val="5F5F5F"/>
              </a:solidFill>
              <a:latin typeface="BentonSans"/>
            </a:endParaRPr>
          </a:p>
          <a:p>
            <a:pPr>
              <a:spcBef>
                <a:spcPts val="0"/>
              </a:spcBef>
            </a:pPr>
            <a:endParaRPr lang="en-US" sz="1200" dirty="0">
              <a:solidFill>
                <a:srgbClr val="5F5F5F"/>
              </a:solidFill>
              <a:latin typeface="BentonSans"/>
            </a:endParaRPr>
          </a:p>
          <a:p>
            <a:pPr>
              <a:spcBef>
                <a:spcPts val="0"/>
              </a:spcBef>
            </a:pPr>
            <a:endParaRPr lang="en-US" sz="1200" dirty="0">
              <a:solidFill>
                <a:srgbClr val="5F5F5F"/>
              </a:solidFill>
              <a:latin typeface="BentonSans"/>
            </a:endParaRPr>
          </a:p>
          <a:p>
            <a:pPr>
              <a:spcBef>
                <a:spcPts val="0"/>
              </a:spcBef>
            </a:pPr>
            <a:endParaRPr lang="en-US" sz="1200" dirty="0">
              <a:solidFill>
                <a:srgbClr val="5F5F5F"/>
              </a:solidFill>
              <a:latin typeface="BentonSans"/>
            </a:endParaRPr>
          </a:p>
          <a:p>
            <a:pPr>
              <a:spcBef>
                <a:spcPts val="0"/>
              </a:spcBef>
            </a:pPr>
            <a:endParaRPr lang="en-US" sz="1200" dirty="0">
              <a:solidFill>
                <a:srgbClr val="5F5F5F"/>
              </a:solidFill>
              <a:latin typeface="BentonSans"/>
            </a:endParaRPr>
          </a:p>
          <a:p>
            <a:pPr>
              <a:spcBef>
                <a:spcPts val="0"/>
              </a:spcBef>
            </a:pPr>
            <a:endParaRPr lang="en-US" sz="1200" dirty="0">
              <a:solidFill>
                <a:srgbClr val="5F5F5F"/>
              </a:solidFill>
              <a:latin typeface="BentonSans"/>
            </a:endParaRPr>
          </a:p>
          <a:p>
            <a:pPr>
              <a:spcBef>
                <a:spcPts val="0"/>
              </a:spcBef>
            </a:pPr>
            <a:endParaRPr lang="en-US" sz="1200" b="1" dirty="0">
              <a:solidFill>
                <a:srgbClr val="00B050"/>
              </a:solidFill>
              <a:latin typeface="BentonSans"/>
            </a:endParaRPr>
          </a:p>
          <a:p>
            <a:pPr>
              <a:spcBef>
                <a:spcPts val="0"/>
              </a:spcBef>
            </a:pPr>
            <a:endParaRPr lang="en-US" sz="1200" dirty="0">
              <a:solidFill>
                <a:srgbClr val="00B050"/>
              </a:solidFill>
              <a:latin typeface="BentonSans"/>
            </a:endParaRPr>
          </a:p>
          <a:p>
            <a:pPr>
              <a:spcBef>
                <a:spcPts val="0"/>
              </a:spcBef>
            </a:pPr>
            <a:endParaRPr lang="en-US" sz="1200" dirty="0">
              <a:solidFill>
                <a:srgbClr val="00B050"/>
              </a:solidFill>
              <a:latin typeface="BentonSans"/>
            </a:endParaRPr>
          </a:p>
          <a:p>
            <a:pPr>
              <a:spcBef>
                <a:spcPts val="0"/>
              </a:spcBef>
            </a:pPr>
            <a:endParaRPr lang="en-US" sz="1200" dirty="0">
              <a:solidFill>
                <a:srgbClr val="00B050"/>
              </a:solidFill>
              <a:latin typeface="BentonSans"/>
            </a:endParaRPr>
          </a:p>
          <a:p>
            <a:pPr>
              <a:spcBef>
                <a:spcPts val="0"/>
              </a:spcBef>
            </a:pPr>
            <a:endParaRPr lang="en-US" sz="1200" dirty="0">
              <a:solidFill>
                <a:srgbClr val="00B050"/>
              </a:solidFill>
              <a:latin typeface="BentonSans"/>
            </a:endParaRPr>
          </a:p>
          <a:p>
            <a:pPr>
              <a:spcBef>
                <a:spcPts val="0"/>
              </a:spcBef>
            </a:pPr>
            <a:endParaRPr lang="en-US" sz="1200" dirty="0">
              <a:solidFill>
                <a:srgbClr val="00B050"/>
              </a:solidFill>
              <a:latin typeface="BentonSans"/>
            </a:endParaRPr>
          </a:p>
          <a:p>
            <a:pPr>
              <a:spcBef>
                <a:spcPts val="0"/>
              </a:spcBef>
            </a:pPr>
            <a:endParaRPr lang="en-US" sz="1200" dirty="0">
              <a:solidFill>
                <a:srgbClr val="00B050"/>
              </a:solidFill>
              <a:latin typeface="BentonSans"/>
            </a:endParaRPr>
          </a:p>
          <a:p>
            <a:pPr>
              <a:spcBef>
                <a:spcPts val="0"/>
              </a:spcBef>
            </a:pPr>
            <a:r>
              <a:rPr lang="en-US" sz="1200" dirty="0">
                <a:solidFill>
                  <a:srgbClr val="00B050"/>
                </a:solidFill>
                <a:latin typeface="BentonSans"/>
              </a:rPr>
              <a:t>Goal to match energy consumption with nearby (same regional pipeline or grid) low-carbon/renewable energy purchases</a:t>
            </a:r>
          </a:p>
          <a:p>
            <a:pPr>
              <a:spcBef>
                <a:spcPts val="0"/>
              </a:spcBef>
            </a:pPr>
            <a:endParaRPr lang="en-US" sz="1200" b="1" dirty="0">
              <a:solidFill>
                <a:srgbClr val="5F5F5F"/>
              </a:solidFill>
              <a:latin typeface="BentonSans"/>
            </a:endParaRPr>
          </a:p>
          <a:p>
            <a:pPr>
              <a:spcBef>
                <a:spcPts val="0"/>
              </a:spcBef>
            </a:pPr>
            <a:r>
              <a:rPr lang="en-US" sz="1200" b="1" dirty="0">
                <a:solidFill>
                  <a:srgbClr val="5F5F5F"/>
                </a:solidFill>
                <a:latin typeface="BentonSans"/>
              </a:rPr>
              <a:t>Sample Solutions: </a:t>
            </a:r>
          </a:p>
          <a:p>
            <a:pPr marL="171450" indent="-171450">
              <a:spcBef>
                <a:spcPts val="0"/>
              </a:spcBef>
              <a:buFont typeface="Arial" panose="020B0604020202020204" pitchFamily="34" charset="0"/>
              <a:buChar char="•"/>
            </a:pPr>
            <a:r>
              <a:rPr lang="en-US" sz="1200" dirty="0">
                <a:solidFill>
                  <a:srgbClr val="5F5F5F"/>
                </a:solidFill>
                <a:highlight>
                  <a:srgbClr val="FFFF00"/>
                </a:highlight>
                <a:latin typeface="BentonSans"/>
              </a:rPr>
              <a:t>Local offsite renewable electricity</a:t>
            </a:r>
          </a:p>
          <a:p>
            <a:pPr marL="171450" indent="-171450">
              <a:spcBef>
                <a:spcPts val="0"/>
              </a:spcBef>
              <a:buFont typeface="Arial" panose="020B0604020202020204" pitchFamily="34" charset="0"/>
              <a:buChar char="•"/>
            </a:pPr>
            <a:r>
              <a:rPr lang="en-US" sz="1200" dirty="0">
                <a:solidFill>
                  <a:srgbClr val="5F5F5F"/>
                </a:solidFill>
                <a:highlight>
                  <a:srgbClr val="FFFF00"/>
                </a:highlight>
                <a:latin typeface="BentonSans"/>
              </a:rPr>
              <a:t>Hourly carbon free energy matching</a:t>
            </a:r>
          </a:p>
          <a:p>
            <a:pPr marL="171450" indent="-171450">
              <a:spcBef>
                <a:spcPts val="0"/>
              </a:spcBef>
              <a:buFont typeface="Arial" panose="020B0604020202020204" pitchFamily="34" charset="0"/>
              <a:buChar char="•"/>
            </a:pPr>
            <a:r>
              <a:rPr lang="en-US" sz="1200" dirty="0">
                <a:solidFill>
                  <a:srgbClr val="5F5F5F"/>
                </a:solidFill>
                <a:latin typeface="BentonSans"/>
              </a:rPr>
              <a:t>Local Renewable Natural Gas (RNG)</a:t>
            </a:r>
          </a:p>
          <a:p>
            <a:pPr>
              <a:spcBef>
                <a:spcPts val="0"/>
              </a:spcBef>
            </a:pPr>
            <a:endParaRPr lang="en-US" sz="1200" b="1" dirty="0">
              <a:solidFill>
                <a:srgbClr val="5F5F5F"/>
              </a:solidFill>
              <a:latin typeface="BentonSans"/>
            </a:endParaRPr>
          </a:p>
          <a:p>
            <a:pPr>
              <a:spcBef>
                <a:spcPts val="0"/>
              </a:spcBef>
            </a:pPr>
            <a:r>
              <a:rPr lang="en-US" sz="1200" b="1" dirty="0">
                <a:solidFill>
                  <a:srgbClr val="5F5F5F"/>
                </a:solidFill>
                <a:latin typeface="BentonSans"/>
              </a:rPr>
              <a:t>Dev/Future Solutions: </a:t>
            </a:r>
          </a:p>
          <a:p>
            <a:pPr marL="171450" indent="-171450">
              <a:spcBef>
                <a:spcPts val="0"/>
              </a:spcBef>
              <a:buFont typeface="Arial" panose="020B0604020202020204" pitchFamily="34" charset="0"/>
              <a:buChar char="•"/>
            </a:pPr>
            <a:r>
              <a:rPr lang="en-US" sz="1100" dirty="0">
                <a:solidFill>
                  <a:srgbClr val="5F5F5F"/>
                </a:solidFill>
                <a:latin typeface="BentonSans"/>
              </a:rPr>
              <a:t>Carbon Capture &amp; Sequestration (CCS)</a:t>
            </a:r>
          </a:p>
          <a:p>
            <a:pPr marL="171450" indent="-171450">
              <a:spcBef>
                <a:spcPts val="0"/>
              </a:spcBef>
              <a:buFont typeface="Arial" panose="020B0604020202020204" pitchFamily="34" charset="0"/>
              <a:buChar char="•"/>
            </a:pPr>
            <a:r>
              <a:rPr lang="en-US" sz="1200" dirty="0">
                <a:solidFill>
                  <a:srgbClr val="5F5F5F"/>
                </a:solidFill>
                <a:latin typeface="BentonSans"/>
              </a:rPr>
              <a:t>Direct Air Capture (DAC)</a:t>
            </a:r>
          </a:p>
          <a:p>
            <a:pPr>
              <a:spcBef>
                <a:spcPts val="0"/>
              </a:spcBef>
            </a:pPr>
            <a:endParaRPr lang="en-US" sz="1200" dirty="0">
              <a:solidFill>
                <a:srgbClr val="5F5F5F"/>
              </a:solidFill>
              <a:highlight>
                <a:srgbClr val="FFFF00"/>
              </a:highlight>
              <a:latin typeface="BentonSans Regular" panose="02000503000000020004" pitchFamily="2" charset="77"/>
            </a:endParaRPr>
          </a:p>
        </p:txBody>
      </p:sp>
      <p:sp>
        <p:nvSpPr>
          <p:cNvPr id="16" name="Content Placeholder 2">
            <a:extLst>
              <a:ext uri="{FF2B5EF4-FFF2-40B4-BE49-F238E27FC236}">
                <a16:creationId xmlns:a16="http://schemas.microsoft.com/office/drawing/2014/main" id="{D3532A74-9F15-92CD-B1F4-BA9186C07FD2}"/>
              </a:ext>
            </a:extLst>
          </p:cNvPr>
          <p:cNvSpPr txBox="1">
            <a:spLocks/>
          </p:cNvSpPr>
          <p:nvPr/>
        </p:nvSpPr>
        <p:spPr>
          <a:xfrm>
            <a:off x="1459992" y="1780523"/>
            <a:ext cx="2711671" cy="3719105"/>
          </a:xfrm>
          <a:prstGeom prst="rect">
            <a:avLst/>
          </a:prstGeom>
        </p:spPr>
        <p:txBody>
          <a:bodyPr/>
          <a:lstStyle>
            <a:lvl1pPr marL="0" indent="0" algn="l" defTabSz="914400" rtl="0" eaLnBrk="1" latinLnBrk="0" hangingPunct="1">
              <a:lnSpc>
                <a:spcPct val="95000"/>
              </a:lnSpc>
              <a:spcBef>
                <a:spcPts val="600"/>
              </a:spcBef>
              <a:buFontTx/>
              <a:buNone/>
              <a:defRPr sz="1600" kern="1200">
                <a:solidFill>
                  <a:schemeClr val="tx1"/>
                </a:solidFill>
                <a:latin typeface="+mn-lt"/>
                <a:ea typeface="+mn-ea"/>
                <a:cs typeface="+mn-cs"/>
              </a:defRPr>
            </a:lvl1pPr>
            <a:lvl2pPr marL="171450" indent="-171450" algn="l" defTabSz="914400" rtl="0" eaLnBrk="1" latinLnBrk="0" hangingPunct="1">
              <a:lnSpc>
                <a:spcPct val="95000"/>
              </a:lnSpc>
              <a:spcBef>
                <a:spcPts val="300"/>
              </a:spcBef>
              <a:buFont typeface="Arial" pitchFamily="34" charset="0"/>
              <a:buChar char="•"/>
              <a:defRPr sz="1600" kern="1200">
                <a:solidFill>
                  <a:schemeClr val="tx1"/>
                </a:solidFill>
                <a:latin typeface="+mn-lt"/>
                <a:ea typeface="+mn-ea"/>
                <a:cs typeface="+mn-cs"/>
              </a:defRPr>
            </a:lvl2pPr>
            <a:lvl3pPr marL="342900" indent="-171450" algn="l" defTabSz="914400" rtl="0" eaLnBrk="1" latinLnBrk="0" hangingPunct="1">
              <a:lnSpc>
                <a:spcPct val="95000"/>
              </a:lnSpc>
              <a:spcBef>
                <a:spcPts val="200"/>
              </a:spcBef>
              <a:buFont typeface="Franklin Gothic Book" pitchFamily="34" charset="0"/>
              <a:buChar char="–"/>
              <a:defRPr sz="1600" kern="1200">
                <a:solidFill>
                  <a:schemeClr val="tx1"/>
                </a:solidFill>
                <a:latin typeface="+mn-lt"/>
                <a:ea typeface="+mn-ea"/>
                <a:cs typeface="+mn-cs"/>
              </a:defRPr>
            </a:lvl3pPr>
            <a:lvl4pPr marL="514350" indent="-171450" algn="l" defTabSz="914400" rtl="0" eaLnBrk="1" latinLnBrk="0" hangingPunct="1">
              <a:lnSpc>
                <a:spcPct val="95000"/>
              </a:lnSpc>
              <a:spcBef>
                <a:spcPts val="100"/>
              </a:spcBef>
              <a:buFont typeface="Arial" pitchFamily="34" charset="0"/>
              <a:buChar char="•"/>
              <a:defRPr sz="1600" kern="1200">
                <a:solidFill>
                  <a:schemeClr val="tx1"/>
                </a:solidFill>
                <a:latin typeface="+mn-lt"/>
                <a:ea typeface="+mn-ea"/>
                <a:cs typeface="+mn-cs"/>
              </a:defRPr>
            </a:lvl4pPr>
            <a:lvl5pPr marL="628650" indent="-114300" algn="l" defTabSz="914400" rtl="0" eaLnBrk="1" latinLnBrk="0" hangingPunct="1">
              <a:lnSpc>
                <a:spcPct val="95000"/>
              </a:lnSpc>
              <a:spcBef>
                <a:spcPts val="1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1200" b="1" u="sng" dirty="0">
                <a:solidFill>
                  <a:srgbClr val="00B050"/>
                </a:solidFill>
                <a:latin typeface="BentonSans"/>
              </a:rPr>
              <a:t>Step 1: Carbon Neutrality</a:t>
            </a:r>
          </a:p>
          <a:p>
            <a:pPr>
              <a:spcBef>
                <a:spcPts val="0"/>
              </a:spcBef>
            </a:pPr>
            <a:r>
              <a:rPr lang="en-US" sz="1200" i="1" dirty="0">
                <a:solidFill>
                  <a:srgbClr val="5F5F5F"/>
                </a:solidFill>
                <a:latin typeface="BentonSans"/>
              </a:rPr>
              <a:t>(offsetting emissions)</a:t>
            </a:r>
          </a:p>
          <a:p>
            <a:pPr>
              <a:spcBef>
                <a:spcPts val="0"/>
              </a:spcBef>
            </a:pPr>
            <a:endParaRPr lang="en-US" sz="1200" dirty="0">
              <a:solidFill>
                <a:srgbClr val="5F5F5F"/>
              </a:solidFill>
              <a:latin typeface="BentonSans"/>
            </a:endParaRPr>
          </a:p>
          <a:p>
            <a:pPr>
              <a:spcBef>
                <a:spcPts val="0"/>
              </a:spcBef>
            </a:pPr>
            <a:endParaRPr lang="en-US" sz="1200" dirty="0">
              <a:solidFill>
                <a:srgbClr val="5F5F5F"/>
              </a:solidFill>
              <a:latin typeface="BentonSans"/>
            </a:endParaRPr>
          </a:p>
          <a:p>
            <a:pPr>
              <a:spcBef>
                <a:spcPts val="0"/>
              </a:spcBef>
            </a:pPr>
            <a:endParaRPr lang="en-US" sz="1200" dirty="0">
              <a:solidFill>
                <a:srgbClr val="5F5F5F"/>
              </a:solidFill>
              <a:latin typeface="BentonSans"/>
            </a:endParaRPr>
          </a:p>
          <a:p>
            <a:pPr>
              <a:spcBef>
                <a:spcPts val="0"/>
              </a:spcBef>
            </a:pPr>
            <a:endParaRPr lang="en-US" sz="1200" dirty="0">
              <a:solidFill>
                <a:srgbClr val="5F5F5F"/>
              </a:solidFill>
              <a:latin typeface="BentonSans"/>
            </a:endParaRPr>
          </a:p>
          <a:p>
            <a:pPr>
              <a:spcBef>
                <a:spcPts val="0"/>
              </a:spcBef>
            </a:pPr>
            <a:endParaRPr lang="en-US" sz="1200" dirty="0">
              <a:solidFill>
                <a:srgbClr val="5F5F5F"/>
              </a:solidFill>
              <a:latin typeface="BentonSans"/>
            </a:endParaRPr>
          </a:p>
          <a:p>
            <a:pPr>
              <a:spcBef>
                <a:spcPts val="0"/>
              </a:spcBef>
            </a:pPr>
            <a:endParaRPr lang="en-US" sz="1200" dirty="0">
              <a:solidFill>
                <a:srgbClr val="5F5F5F"/>
              </a:solidFill>
              <a:latin typeface="BentonSans"/>
            </a:endParaRPr>
          </a:p>
          <a:p>
            <a:pPr>
              <a:spcBef>
                <a:spcPts val="0"/>
              </a:spcBef>
            </a:pPr>
            <a:endParaRPr lang="en-US" sz="1200" dirty="0">
              <a:solidFill>
                <a:srgbClr val="00B050"/>
              </a:solidFill>
              <a:latin typeface="BentonSans"/>
            </a:endParaRPr>
          </a:p>
          <a:p>
            <a:pPr>
              <a:spcBef>
                <a:spcPts val="0"/>
              </a:spcBef>
            </a:pPr>
            <a:endParaRPr lang="en-US" sz="1200" dirty="0">
              <a:solidFill>
                <a:srgbClr val="00B050"/>
              </a:solidFill>
              <a:latin typeface="BentonSans"/>
            </a:endParaRPr>
          </a:p>
          <a:p>
            <a:pPr>
              <a:spcBef>
                <a:spcPts val="0"/>
              </a:spcBef>
            </a:pPr>
            <a:endParaRPr lang="en-US" sz="1200" dirty="0">
              <a:solidFill>
                <a:srgbClr val="00B050"/>
              </a:solidFill>
              <a:latin typeface="BentonSans"/>
            </a:endParaRPr>
          </a:p>
          <a:p>
            <a:pPr>
              <a:spcBef>
                <a:spcPts val="0"/>
              </a:spcBef>
            </a:pPr>
            <a:r>
              <a:rPr lang="en-US" sz="1200" dirty="0">
                <a:solidFill>
                  <a:srgbClr val="00B050"/>
                </a:solidFill>
                <a:latin typeface="BentonSans"/>
              </a:rPr>
              <a:t>Goal to be 100% carbon neutral</a:t>
            </a:r>
          </a:p>
          <a:p>
            <a:pPr>
              <a:spcBef>
                <a:spcPts val="0"/>
              </a:spcBef>
            </a:pPr>
            <a:endParaRPr lang="en-US" sz="1200" b="1" dirty="0">
              <a:solidFill>
                <a:srgbClr val="5F5F5F"/>
              </a:solidFill>
              <a:latin typeface="BentonSans"/>
            </a:endParaRPr>
          </a:p>
          <a:p>
            <a:pPr>
              <a:spcBef>
                <a:spcPts val="0"/>
              </a:spcBef>
            </a:pPr>
            <a:endParaRPr lang="en-US" sz="1200" b="1" dirty="0">
              <a:solidFill>
                <a:srgbClr val="5F5F5F"/>
              </a:solidFill>
              <a:latin typeface="BentonSans"/>
            </a:endParaRPr>
          </a:p>
          <a:p>
            <a:pPr>
              <a:spcBef>
                <a:spcPts val="0"/>
              </a:spcBef>
            </a:pPr>
            <a:endParaRPr lang="en-US" sz="1200" b="1" dirty="0">
              <a:solidFill>
                <a:srgbClr val="5F5F5F"/>
              </a:solidFill>
              <a:latin typeface="BentonSans Bold" panose="02000503000000020004" pitchFamily="2" charset="77"/>
            </a:endParaRPr>
          </a:p>
          <a:p>
            <a:pPr>
              <a:spcBef>
                <a:spcPts val="0"/>
              </a:spcBef>
            </a:pPr>
            <a:r>
              <a:rPr lang="en-US" sz="1200" b="1" dirty="0">
                <a:solidFill>
                  <a:srgbClr val="5F5F5F"/>
                </a:solidFill>
                <a:latin typeface="BentonSans"/>
              </a:rPr>
              <a:t>Sample Solutions:</a:t>
            </a:r>
            <a:r>
              <a:rPr lang="en-US" sz="1200" dirty="0">
                <a:solidFill>
                  <a:srgbClr val="5F5F5F"/>
                </a:solidFill>
                <a:latin typeface="BentonSans"/>
              </a:rPr>
              <a:t> </a:t>
            </a:r>
          </a:p>
          <a:p>
            <a:pPr marL="171450" indent="-171450">
              <a:spcBef>
                <a:spcPts val="0"/>
              </a:spcBef>
              <a:buFont typeface="Arial" panose="020B0604020202020204" pitchFamily="34" charset="0"/>
              <a:buChar char="•"/>
            </a:pPr>
            <a:r>
              <a:rPr lang="en-US" sz="1200" dirty="0">
                <a:solidFill>
                  <a:srgbClr val="5F5F5F"/>
                </a:solidFill>
                <a:highlight>
                  <a:srgbClr val="FFFF00"/>
                </a:highlight>
                <a:latin typeface="BentonSans"/>
              </a:rPr>
              <a:t>RECs</a:t>
            </a:r>
          </a:p>
          <a:p>
            <a:pPr marL="171450" indent="-171450">
              <a:spcBef>
                <a:spcPts val="0"/>
              </a:spcBef>
              <a:buFont typeface="Arial" panose="020B0604020202020204" pitchFamily="34" charset="0"/>
              <a:buChar char="•"/>
            </a:pPr>
            <a:r>
              <a:rPr lang="en-US" sz="1200" dirty="0">
                <a:solidFill>
                  <a:srgbClr val="5F5F5F"/>
                </a:solidFill>
                <a:latin typeface="BentonSans"/>
              </a:rPr>
              <a:t>Carbon Offsets</a:t>
            </a:r>
          </a:p>
        </p:txBody>
      </p:sp>
      <p:pic>
        <p:nvPicPr>
          <p:cNvPr id="17" name="Picture 16">
            <a:extLst>
              <a:ext uri="{FF2B5EF4-FFF2-40B4-BE49-F238E27FC236}">
                <a16:creationId xmlns:a16="http://schemas.microsoft.com/office/drawing/2014/main" id="{5243BF15-E7A9-CC8E-4897-EC20A83770D0}"/>
              </a:ext>
            </a:extLst>
          </p:cNvPr>
          <p:cNvPicPr>
            <a:picLocks noChangeAspect="1"/>
          </p:cNvPicPr>
          <p:nvPr/>
        </p:nvPicPr>
        <p:blipFill>
          <a:blip r:embed="rId3"/>
          <a:stretch>
            <a:fillRect/>
          </a:stretch>
        </p:blipFill>
        <p:spPr>
          <a:xfrm>
            <a:off x="1878807" y="2234901"/>
            <a:ext cx="1306529" cy="1410672"/>
          </a:xfrm>
          <a:prstGeom prst="rect">
            <a:avLst/>
          </a:prstGeom>
        </p:spPr>
      </p:pic>
      <p:sp>
        <p:nvSpPr>
          <p:cNvPr id="18" name="Content Placeholder 2">
            <a:extLst>
              <a:ext uri="{FF2B5EF4-FFF2-40B4-BE49-F238E27FC236}">
                <a16:creationId xmlns:a16="http://schemas.microsoft.com/office/drawing/2014/main" id="{621A9358-BF99-B60B-4D68-39395A97F7A3}"/>
              </a:ext>
            </a:extLst>
          </p:cNvPr>
          <p:cNvSpPr txBox="1">
            <a:spLocks/>
          </p:cNvSpPr>
          <p:nvPr/>
        </p:nvSpPr>
        <p:spPr>
          <a:xfrm>
            <a:off x="1356126" y="5796537"/>
            <a:ext cx="5870209" cy="231275"/>
          </a:xfrm>
          <a:prstGeom prst="rect">
            <a:avLst/>
          </a:prstGeom>
        </p:spPr>
        <p:txBody>
          <a:bodyPr/>
          <a:lstStyle>
            <a:lvl1pPr marL="0" indent="0" algn="l" defTabSz="914400" rtl="0" eaLnBrk="1" latinLnBrk="0" hangingPunct="1">
              <a:lnSpc>
                <a:spcPct val="95000"/>
              </a:lnSpc>
              <a:spcBef>
                <a:spcPts val="600"/>
              </a:spcBef>
              <a:buFontTx/>
              <a:buNone/>
              <a:defRPr sz="1600" kern="1200">
                <a:solidFill>
                  <a:schemeClr val="tx1"/>
                </a:solidFill>
                <a:latin typeface="+mn-lt"/>
                <a:ea typeface="+mn-ea"/>
                <a:cs typeface="+mn-cs"/>
              </a:defRPr>
            </a:lvl1pPr>
            <a:lvl2pPr marL="171450" indent="-171450" algn="l" defTabSz="914400" rtl="0" eaLnBrk="1" latinLnBrk="0" hangingPunct="1">
              <a:lnSpc>
                <a:spcPct val="95000"/>
              </a:lnSpc>
              <a:spcBef>
                <a:spcPts val="300"/>
              </a:spcBef>
              <a:buFont typeface="Arial" pitchFamily="34" charset="0"/>
              <a:buChar char="•"/>
              <a:defRPr sz="1600" kern="1200">
                <a:solidFill>
                  <a:schemeClr val="tx1"/>
                </a:solidFill>
                <a:latin typeface="+mn-lt"/>
                <a:ea typeface="+mn-ea"/>
                <a:cs typeface="+mn-cs"/>
              </a:defRPr>
            </a:lvl2pPr>
            <a:lvl3pPr marL="342900" indent="-171450" algn="l" defTabSz="914400" rtl="0" eaLnBrk="1" latinLnBrk="0" hangingPunct="1">
              <a:lnSpc>
                <a:spcPct val="95000"/>
              </a:lnSpc>
              <a:spcBef>
                <a:spcPts val="200"/>
              </a:spcBef>
              <a:buFont typeface="Franklin Gothic Book" pitchFamily="34" charset="0"/>
              <a:buChar char="–"/>
              <a:defRPr sz="1600" kern="1200">
                <a:solidFill>
                  <a:schemeClr val="tx1"/>
                </a:solidFill>
                <a:latin typeface="+mn-lt"/>
                <a:ea typeface="+mn-ea"/>
                <a:cs typeface="+mn-cs"/>
              </a:defRPr>
            </a:lvl3pPr>
            <a:lvl4pPr marL="514350" indent="-171450" algn="l" defTabSz="914400" rtl="0" eaLnBrk="1" latinLnBrk="0" hangingPunct="1">
              <a:lnSpc>
                <a:spcPct val="95000"/>
              </a:lnSpc>
              <a:spcBef>
                <a:spcPts val="100"/>
              </a:spcBef>
              <a:buFont typeface="Arial" pitchFamily="34" charset="0"/>
              <a:buChar char="•"/>
              <a:defRPr sz="1600" kern="1200">
                <a:solidFill>
                  <a:schemeClr val="tx1"/>
                </a:solidFill>
                <a:latin typeface="+mn-lt"/>
                <a:ea typeface="+mn-ea"/>
                <a:cs typeface="+mn-cs"/>
              </a:defRPr>
            </a:lvl4pPr>
            <a:lvl5pPr marL="628650" indent="-114300" algn="l" defTabSz="914400" rtl="0" eaLnBrk="1" latinLnBrk="0" hangingPunct="1">
              <a:lnSpc>
                <a:spcPct val="95000"/>
              </a:lnSpc>
              <a:spcBef>
                <a:spcPts val="1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900" dirty="0">
                <a:solidFill>
                  <a:srgbClr val="5F5F5F"/>
                </a:solidFill>
                <a:latin typeface="BentonSans"/>
              </a:rPr>
              <a:t>Source: </a:t>
            </a:r>
            <a:r>
              <a:rPr lang="en-US" sz="900" dirty="0">
                <a:solidFill>
                  <a:srgbClr val="5F5F5F"/>
                </a:solidFill>
                <a:latin typeface="BentonSans"/>
                <a:hlinkClick r:id="rId4"/>
              </a:rPr>
              <a:t>https://www.greenbiz.com/article/5-predictions-corporate-renewable-energy-market-2021</a:t>
            </a:r>
            <a:r>
              <a:rPr lang="en-US" sz="900" dirty="0">
                <a:solidFill>
                  <a:srgbClr val="5F5F5F"/>
                </a:solidFill>
                <a:latin typeface="BentonSans"/>
              </a:rPr>
              <a:t> </a:t>
            </a:r>
          </a:p>
        </p:txBody>
      </p:sp>
      <p:sp>
        <p:nvSpPr>
          <p:cNvPr id="19" name="Content Placeholder 2">
            <a:extLst>
              <a:ext uri="{FF2B5EF4-FFF2-40B4-BE49-F238E27FC236}">
                <a16:creationId xmlns:a16="http://schemas.microsoft.com/office/drawing/2014/main" id="{E8512B66-37F6-16A4-FBAD-B8776FD5DB09}"/>
              </a:ext>
            </a:extLst>
          </p:cNvPr>
          <p:cNvSpPr txBox="1">
            <a:spLocks/>
          </p:cNvSpPr>
          <p:nvPr/>
        </p:nvSpPr>
        <p:spPr>
          <a:xfrm>
            <a:off x="4097477" y="1430007"/>
            <a:ext cx="2945798" cy="3719105"/>
          </a:xfrm>
          <a:prstGeom prst="rect">
            <a:avLst/>
          </a:prstGeom>
        </p:spPr>
        <p:txBody>
          <a:bodyPr/>
          <a:lstStyle>
            <a:lvl1pPr marL="0" indent="0" algn="l" defTabSz="914400" rtl="0" eaLnBrk="1" latinLnBrk="0" hangingPunct="1">
              <a:lnSpc>
                <a:spcPct val="95000"/>
              </a:lnSpc>
              <a:spcBef>
                <a:spcPts val="600"/>
              </a:spcBef>
              <a:buFontTx/>
              <a:buNone/>
              <a:defRPr sz="1600" kern="1200">
                <a:solidFill>
                  <a:schemeClr val="tx1"/>
                </a:solidFill>
                <a:latin typeface="+mn-lt"/>
                <a:ea typeface="+mn-ea"/>
                <a:cs typeface="+mn-cs"/>
              </a:defRPr>
            </a:lvl1pPr>
            <a:lvl2pPr marL="171450" indent="-171450" algn="l" defTabSz="914400" rtl="0" eaLnBrk="1" latinLnBrk="0" hangingPunct="1">
              <a:lnSpc>
                <a:spcPct val="95000"/>
              </a:lnSpc>
              <a:spcBef>
                <a:spcPts val="300"/>
              </a:spcBef>
              <a:buFont typeface="Arial" pitchFamily="34" charset="0"/>
              <a:buChar char="•"/>
              <a:defRPr sz="1600" kern="1200">
                <a:solidFill>
                  <a:schemeClr val="tx1"/>
                </a:solidFill>
                <a:latin typeface="+mn-lt"/>
                <a:ea typeface="+mn-ea"/>
                <a:cs typeface="+mn-cs"/>
              </a:defRPr>
            </a:lvl2pPr>
            <a:lvl3pPr marL="342900" indent="-171450" algn="l" defTabSz="914400" rtl="0" eaLnBrk="1" latinLnBrk="0" hangingPunct="1">
              <a:lnSpc>
                <a:spcPct val="95000"/>
              </a:lnSpc>
              <a:spcBef>
                <a:spcPts val="200"/>
              </a:spcBef>
              <a:buFont typeface="Franklin Gothic Book" pitchFamily="34" charset="0"/>
              <a:buChar char="–"/>
              <a:defRPr sz="1600" kern="1200">
                <a:solidFill>
                  <a:schemeClr val="tx1"/>
                </a:solidFill>
                <a:latin typeface="+mn-lt"/>
                <a:ea typeface="+mn-ea"/>
                <a:cs typeface="+mn-cs"/>
              </a:defRPr>
            </a:lvl3pPr>
            <a:lvl4pPr marL="514350" indent="-171450" algn="l" defTabSz="914400" rtl="0" eaLnBrk="1" latinLnBrk="0" hangingPunct="1">
              <a:lnSpc>
                <a:spcPct val="95000"/>
              </a:lnSpc>
              <a:spcBef>
                <a:spcPts val="100"/>
              </a:spcBef>
              <a:buFont typeface="Arial" pitchFamily="34" charset="0"/>
              <a:buChar char="•"/>
              <a:defRPr sz="1600" kern="1200">
                <a:solidFill>
                  <a:schemeClr val="tx1"/>
                </a:solidFill>
                <a:latin typeface="+mn-lt"/>
                <a:ea typeface="+mn-ea"/>
                <a:cs typeface="+mn-cs"/>
              </a:defRPr>
            </a:lvl4pPr>
            <a:lvl5pPr marL="628650" indent="-114300" algn="l" defTabSz="914400" rtl="0" eaLnBrk="1" latinLnBrk="0" hangingPunct="1">
              <a:lnSpc>
                <a:spcPct val="95000"/>
              </a:lnSpc>
              <a:spcBef>
                <a:spcPts val="1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1200" b="1" u="sng" dirty="0">
                <a:solidFill>
                  <a:srgbClr val="00B050"/>
                </a:solidFill>
                <a:latin typeface="BentonSans"/>
              </a:rPr>
              <a:t>Step 2: 100% Renewable Energy</a:t>
            </a:r>
          </a:p>
          <a:p>
            <a:pPr>
              <a:spcBef>
                <a:spcPts val="0"/>
              </a:spcBef>
            </a:pPr>
            <a:r>
              <a:rPr lang="en-US" sz="1200" i="1" dirty="0">
                <a:solidFill>
                  <a:srgbClr val="5F5F5F"/>
                </a:solidFill>
                <a:latin typeface="BentonSans"/>
              </a:rPr>
              <a:t>(Reducing emissions)</a:t>
            </a:r>
          </a:p>
          <a:p>
            <a:pPr>
              <a:spcBef>
                <a:spcPts val="0"/>
              </a:spcBef>
            </a:pPr>
            <a:endParaRPr lang="en-US" sz="1200" dirty="0">
              <a:solidFill>
                <a:srgbClr val="5F5F5F"/>
              </a:solidFill>
              <a:latin typeface="BentonSans"/>
            </a:endParaRPr>
          </a:p>
          <a:p>
            <a:pPr>
              <a:spcBef>
                <a:spcPts val="0"/>
              </a:spcBef>
            </a:pPr>
            <a:endParaRPr lang="en-US" sz="1200" dirty="0">
              <a:solidFill>
                <a:srgbClr val="5F5F5F"/>
              </a:solidFill>
              <a:latin typeface="BentonSans"/>
            </a:endParaRPr>
          </a:p>
          <a:p>
            <a:pPr>
              <a:spcBef>
                <a:spcPts val="0"/>
              </a:spcBef>
            </a:pPr>
            <a:endParaRPr lang="en-US" sz="1200" dirty="0">
              <a:solidFill>
                <a:srgbClr val="5F5F5F"/>
              </a:solidFill>
              <a:latin typeface="BentonSans"/>
            </a:endParaRPr>
          </a:p>
          <a:p>
            <a:pPr>
              <a:spcBef>
                <a:spcPts val="0"/>
              </a:spcBef>
            </a:pPr>
            <a:endParaRPr lang="en-US" sz="1200" dirty="0">
              <a:solidFill>
                <a:srgbClr val="5F5F5F"/>
              </a:solidFill>
              <a:latin typeface="BentonSans"/>
            </a:endParaRPr>
          </a:p>
          <a:p>
            <a:pPr>
              <a:spcBef>
                <a:spcPts val="0"/>
              </a:spcBef>
            </a:pPr>
            <a:endParaRPr lang="en-US" sz="1200" dirty="0">
              <a:solidFill>
                <a:srgbClr val="5F5F5F"/>
              </a:solidFill>
              <a:latin typeface="BentonSans"/>
            </a:endParaRPr>
          </a:p>
          <a:p>
            <a:pPr>
              <a:spcBef>
                <a:spcPts val="0"/>
              </a:spcBef>
            </a:pPr>
            <a:endParaRPr lang="en-US" sz="1200" dirty="0">
              <a:solidFill>
                <a:srgbClr val="5F5F5F"/>
              </a:solidFill>
              <a:latin typeface="BentonSans"/>
            </a:endParaRPr>
          </a:p>
          <a:p>
            <a:pPr>
              <a:spcBef>
                <a:spcPts val="0"/>
              </a:spcBef>
            </a:pPr>
            <a:endParaRPr lang="en-US" sz="1200" dirty="0">
              <a:solidFill>
                <a:srgbClr val="5F5F5F"/>
              </a:solidFill>
              <a:latin typeface="BentonSans"/>
            </a:endParaRPr>
          </a:p>
          <a:p>
            <a:pPr>
              <a:spcBef>
                <a:spcPts val="0"/>
              </a:spcBef>
            </a:pPr>
            <a:endParaRPr lang="en-US" sz="1200" b="1" dirty="0">
              <a:solidFill>
                <a:srgbClr val="00B050"/>
              </a:solidFill>
              <a:latin typeface="BentonSans"/>
            </a:endParaRPr>
          </a:p>
          <a:p>
            <a:pPr>
              <a:spcBef>
                <a:spcPts val="0"/>
              </a:spcBef>
            </a:pPr>
            <a:endParaRPr lang="en-US" sz="1200" dirty="0">
              <a:solidFill>
                <a:srgbClr val="00B050"/>
              </a:solidFill>
              <a:latin typeface="BentonSans"/>
            </a:endParaRPr>
          </a:p>
          <a:p>
            <a:pPr>
              <a:spcBef>
                <a:spcPts val="0"/>
              </a:spcBef>
            </a:pPr>
            <a:endParaRPr lang="en-US" sz="1200" dirty="0">
              <a:solidFill>
                <a:srgbClr val="00B050"/>
              </a:solidFill>
              <a:latin typeface="BentonSans"/>
            </a:endParaRPr>
          </a:p>
          <a:p>
            <a:pPr>
              <a:spcBef>
                <a:spcPts val="0"/>
              </a:spcBef>
            </a:pPr>
            <a:endParaRPr lang="en-US" sz="1200" dirty="0">
              <a:solidFill>
                <a:srgbClr val="00B050"/>
              </a:solidFill>
              <a:latin typeface="BentonSans"/>
            </a:endParaRPr>
          </a:p>
          <a:p>
            <a:pPr>
              <a:spcBef>
                <a:spcPts val="0"/>
              </a:spcBef>
            </a:pPr>
            <a:r>
              <a:rPr lang="en-US" sz="1200" dirty="0">
                <a:solidFill>
                  <a:srgbClr val="00B050"/>
                </a:solidFill>
                <a:latin typeface="BentonSans"/>
              </a:rPr>
              <a:t>Goal to reduce energy usage and/or match energy consumption with low-carbon/ renewable energy purchases</a:t>
            </a:r>
          </a:p>
          <a:p>
            <a:pPr>
              <a:spcBef>
                <a:spcPts val="0"/>
              </a:spcBef>
            </a:pPr>
            <a:endParaRPr lang="en-US" sz="1200" dirty="0">
              <a:solidFill>
                <a:srgbClr val="00B050"/>
              </a:solidFill>
              <a:latin typeface="BentonSans"/>
            </a:endParaRPr>
          </a:p>
          <a:p>
            <a:pPr>
              <a:spcBef>
                <a:spcPts val="0"/>
              </a:spcBef>
            </a:pPr>
            <a:r>
              <a:rPr lang="en-US" sz="1200" b="1" dirty="0">
                <a:solidFill>
                  <a:srgbClr val="5F5F5F"/>
                </a:solidFill>
                <a:latin typeface="BentonSans"/>
              </a:rPr>
              <a:t>Sample Solutions: </a:t>
            </a:r>
          </a:p>
          <a:p>
            <a:pPr marL="171450" indent="-171450">
              <a:spcBef>
                <a:spcPts val="0"/>
              </a:spcBef>
              <a:buFont typeface="Arial" panose="020B0604020202020204" pitchFamily="34" charset="0"/>
              <a:buChar char="•"/>
            </a:pPr>
            <a:r>
              <a:rPr lang="en-US" sz="1200" dirty="0">
                <a:solidFill>
                  <a:srgbClr val="5F5F5F"/>
                </a:solidFill>
                <a:latin typeface="BentonSans"/>
              </a:rPr>
              <a:t>Energy efficiency</a:t>
            </a:r>
          </a:p>
          <a:p>
            <a:pPr marL="171450" indent="-171450">
              <a:spcBef>
                <a:spcPts val="0"/>
              </a:spcBef>
              <a:buFont typeface="Arial" panose="020B0604020202020204" pitchFamily="34" charset="0"/>
              <a:buChar char="•"/>
            </a:pPr>
            <a:r>
              <a:rPr lang="en-US" sz="1200" dirty="0">
                <a:solidFill>
                  <a:srgbClr val="5F5F5F"/>
                </a:solidFill>
                <a:highlight>
                  <a:srgbClr val="FFFF00"/>
                </a:highlight>
                <a:latin typeface="BentonSans"/>
              </a:rPr>
              <a:t>Offsite renewables electricity</a:t>
            </a:r>
          </a:p>
          <a:p>
            <a:pPr marL="171450" indent="-171450">
              <a:spcBef>
                <a:spcPts val="0"/>
              </a:spcBef>
              <a:buFont typeface="Arial" panose="020B0604020202020204" pitchFamily="34" charset="0"/>
              <a:buChar char="•"/>
            </a:pPr>
            <a:r>
              <a:rPr lang="en-US" sz="1200" dirty="0">
                <a:solidFill>
                  <a:srgbClr val="5F5F5F"/>
                </a:solidFill>
                <a:latin typeface="BentonSans"/>
              </a:rPr>
              <a:t>Electrification applications</a:t>
            </a:r>
          </a:p>
          <a:p>
            <a:pPr marL="171450" indent="-171450">
              <a:spcBef>
                <a:spcPts val="0"/>
              </a:spcBef>
              <a:buFont typeface="Arial" panose="020B0604020202020204" pitchFamily="34" charset="0"/>
              <a:buChar char="•"/>
            </a:pPr>
            <a:r>
              <a:rPr lang="en-US" sz="1200" dirty="0">
                <a:solidFill>
                  <a:srgbClr val="5F5F5F"/>
                </a:solidFill>
                <a:latin typeface="BentonSans"/>
              </a:rPr>
              <a:t>Fuel switching to low-carbon fuels such as Renewable Natural Gas (RNG)</a:t>
            </a:r>
          </a:p>
        </p:txBody>
      </p:sp>
      <p:pic>
        <p:nvPicPr>
          <p:cNvPr id="20" name="Picture 19">
            <a:extLst>
              <a:ext uri="{FF2B5EF4-FFF2-40B4-BE49-F238E27FC236}">
                <a16:creationId xmlns:a16="http://schemas.microsoft.com/office/drawing/2014/main" id="{526EA8F1-52CD-5550-C07D-13553379967D}"/>
              </a:ext>
            </a:extLst>
          </p:cNvPr>
          <p:cNvPicPr>
            <a:picLocks noChangeAspect="1"/>
          </p:cNvPicPr>
          <p:nvPr/>
        </p:nvPicPr>
        <p:blipFill>
          <a:blip r:embed="rId5"/>
          <a:stretch>
            <a:fillRect/>
          </a:stretch>
        </p:blipFill>
        <p:spPr>
          <a:xfrm>
            <a:off x="4624252" y="1859654"/>
            <a:ext cx="1734267" cy="1763333"/>
          </a:xfrm>
          <a:prstGeom prst="rect">
            <a:avLst/>
          </a:prstGeom>
        </p:spPr>
      </p:pic>
      <p:pic>
        <p:nvPicPr>
          <p:cNvPr id="21" name="Picture 20">
            <a:extLst>
              <a:ext uri="{FF2B5EF4-FFF2-40B4-BE49-F238E27FC236}">
                <a16:creationId xmlns:a16="http://schemas.microsoft.com/office/drawing/2014/main" id="{52DBB5F1-60F3-3844-AF30-F321906AA278}"/>
              </a:ext>
            </a:extLst>
          </p:cNvPr>
          <p:cNvPicPr>
            <a:picLocks noChangeAspect="1"/>
          </p:cNvPicPr>
          <p:nvPr/>
        </p:nvPicPr>
        <p:blipFill>
          <a:blip r:embed="rId6"/>
          <a:stretch>
            <a:fillRect/>
          </a:stretch>
        </p:blipFill>
        <p:spPr>
          <a:xfrm>
            <a:off x="7725376" y="1333416"/>
            <a:ext cx="2160584" cy="2210138"/>
          </a:xfrm>
          <a:prstGeom prst="rect">
            <a:avLst/>
          </a:prstGeom>
        </p:spPr>
      </p:pic>
      <p:sp>
        <p:nvSpPr>
          <p:cNvPr id="22" name="Rectangle 21">
            <a:extLst>
              <a:ext uri="{FF2B5EF4-FFF2-40B4-BE49-F238E27FC236}">
                <a16:creationId xmlns:a16="http://schemas.microsoft.com/office/drawing/2014/main" id="{6E281832-79E5-313B-13E9-3D6925CEED28}"/>
              </a:ext>
            </a:extLst>
          </p:cNvPr>
          <p:cNvSpPr/>
          <p:nvPr/>
        </p:nvSpPr>
        <p:spPr>
          <a:xfrm>
            <a:off x="1356126" y="6091105"/>
            <a:ext cx="7093603" cy="261610"/>
          </a:xfrm>
          <a:prstGeom prst="rect">
            <a:avLst/>
          </a:prstGeom>
        </p:spPr>
        <p:txBody>
          <a:bodyPr wrap="square">
            <a:spAutoFit/>
          </a:bodyPr>
          <a:lstStyle/>
          <a:p>
            <a:r>
              <a:rPr lang="en-US" sz="550" dirty="0">
                <a:solidFill>
                  <a:srgbClr val="5F5F5F"/>
                </a:solidFill>
                <a:latin typeface="BentonSans Regular" panose="02000503000000020004" pitchFamily="2" charset="77"/>
              </a:rPr>
              <a:t>© 2023 Constellation Energy Resources, LLC. The offerings described herein are those of either Constellation </a:t>
            </a:r>
            <a:r>
              <a:rPr lang="en-US" sz="550" dirty="0" err="1">
                <a:solidFill>
                  <a:srgbClr val="5F5F5F"/>
                </a:solidFill>
                <a:latin typeface="BentonSans Regular" panose="02000503000000020004" pitchFamily="2" charset="77"/>
              </a:rPr>
              <a:t>NewEnergy</a:t>
            </a:r>
            <a:r>
              <a:rPr lang="en-US" sz="550" dirty="0">
                <a:solidFill>
                  <a:srgbClr val="5F5F5F"/>
                </a:solidFill>
                <a:latin typeface="BentonSans Regular" panose="02000503000000020004" pitchFamily="2" charset="77"/>
              </a:rPr>
              <a:t>, Inc. or Constellation </a:t>
            </a:r>
            <a:r>
              <a:rPr lang="en-US" sz="550" dirty="0" err="1">
                <a:solidFill>
                  <a:srgbClr val="5F5F5F"/>
                </a:solidFill>
                <a:latin typeface="BentonSans Regular" panose="02000503000000020004" pitchFamily="2" charset="77"/>
              </a:rPr>
              <a:t>NewEnergy</a:t>
            </a:r>
            <a:r>
              <a:rPr lang="en-US" sz="550" dirty="0">
                <a:solidFill>
                  <a:srgbClr val="5F5F5F"/>
                </a:solidFill>
                <a:latin typeface="BentonSans Regular" panose="02000503000000020004" pitchFamily="2" charset="77"/>
              </a:rPr>
              <a:t>-Gas Division, LLC, affiliates of each other. </a:t>
            </a:r>
            <a:br>
              <a:rPr lang="en-US" sz="550" dirty="0">
                <a:solidFill>
                  <a:srgbClr val="5F5F5F"/>
                </a:solidFill>
                <a:latin typeface="BentonSans Regular" panose="02000503000000020004" pitchFamily="2" charset="77"/>
              </a:rPr>
            </a:br>
            <a:r>
              <a:rPr lang="en-US" sz="550" dirty="0">
                <a:solidFill>
                  <a:srgbClr val="5F5F5F"/>
                </a:solidFill>
                <a:latin typeface="BentonSans Regular" panose="02000503000000020004" pitchFamily="2" charset="77"/>
              </a:rPr>
              <a:t>Brand names and product names are trademarks or service marks of their respective holders. All rights reserved. Errors and omissions excepted.</a:t>
            </a:r>
          </a:p>
        </p:txBody>
      </p:sp>
    </p:spTree>
    <p:extLst>
      <p:ext uri="{BB962C8B-B14F-4D97-AF65-F5344CB8AC3E}">
        <p14:creationId xmlns:p14="http://schemas.microsoft.com/office/powerpoint/2010/main" val="3192582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510FDE6-C56A-17D8-DE66-FD4B595ED0BB}"/>
              </a:ext>
            </a:extLst>
          </p:cNvPr>
          <p:cNvSpPr>
            <a:spLocks noGrp="1"/>
          </p:cNvSpPr>
          <p:nvPr>
            <p:ph idx="1"/>
          </p:nvPr>
        </p:nvSpPr>
        <p:spPr>
          <a:xfrm>
            <a:off x="609600" y="917990"/>
            <a:ext cx="10972800" cy="2024624"/>
          </a:xfrm>
        </p:spPr>
        <p:txBody>
          <a:bodyPr/>
          <a:lstStyle/>
          <a:p>
            <a:pPr>
              <a:buClrTx/>
            </a:pPr>
            <a:r>
              <a:rPr lang="en-US" sz="1600" dirty="0">
                <a:solidFill>
                  <a:srgbClr val="000000"/>
                </a:solidFill>
                <a:latin typeface="BentonSans Regular" panose="02000503000000020004" pitchFamily="50" charset="0"/>
              </a:rPr>
              <a:t>Today, most U.S. grids rely on a diverse set of generation resources to match supply with customer consumption on a 24/7 basis, and unabated fossil resources are relied on to supply much of the firm and dispatchable power when renewable generation is not available.</a:t>
            </a:r>
            <a:endParaRPr lang="en-US" dirty="0">
              <a:latin typeface="BentonSans Regular" panose="02000503000000020004" pitchFamily="50" charset="0"/>
            </a:endParaRPr>
          </a:p>
          <a:p>
            <a:pPr>
              <a:buClrTx/>
            </a:pPr>
            <a:r>
              <a:rPr lang="en-US" dirty="0">
                <a:latin typeface="BentonSans Regular" panose="02000503000000020004" pitchFamily="50" charset="0"/>
              </a:rPr>
              <a:t>Hourly tracking of carbon-free energy (CFE) brings focus to the technologies, policies, and market mechanisms needed to balance carbon-free generation and load and to reliably and affordably decarbonize the U.S. electric grid.</a:t>
            </a:r>
          </a:p>
          <a:p>
            <a:pPr>
              <a:buClrTx/>
            </a:pPr>
            <a:r>
              <a:rPr lang="en-US" dirty="0">
                <a:latin typeface="BentonSans Regular" panose="02000503000000020004" pitchFamily="50" charset="0"/>
              </a:rPr>
              <a:t>Hourly matching supplements annual matching, giving buyers, generators, and policy makers the ability (but not obligation) to track progress toward decarbonization in every hour of the year.</a:t>
            </a:r>
          </a:p>
          <a:p>
            <a:pPr marL="0" indent="0">
              <a:buNone/>
            </a:pPr>
            <a:endParaRPr lang="en-US" dirty="0"/>
          </a:p>
        </p:txBody>
      </p:sp>
      <p:sp>
        <p:nvSpPr>
          <p:cNvPr id="4" name="Title 3">
            <a:extLst>
              <a:ext uri="{FF2B5EF4-FFF2-40B4-BE49-F238E27FC236}">
                <a16:creationId xmlns:a16="http://schemas.microsoft.com/office/drawing/2014/main" id="{C25A07AE-2D2C-4FF9-91FD-AC5464B427A4}"/>
              </a:ext>
            </a:extLst>
          </p:cNvPr>
          <p:cNvSpPr>
            <a:spLocks noGrp="1"/>
          </p:cNvSpPr>
          <p:nvPr>
            <p:ph type="title"/>
          </p:nvPr>
        </p:nvSpPr>
        <p:spPr/>
        <p:txBody>
          <a:bodyPr/>
          <a:lstStyle/>
          <a:p>
            <a:r>
              <a:rPr lang="en-US" dirty="0"/>
              <a:t>Hourly Matching Supports the Evolution of Clean Energy Procurement </a:t>
            </a:r>
          </a:p>
        </p:txBody>
      </p:sp>
      <p:graphicFrame>
        <p:nvGraphicFramePr>
          <p:cNvPr id="6" name="Chart 5">
            <a:extLst>
              <a:ext uri="{FF2B5EF4-FFF2-40B4-BE49-F238E27FC236}">
                <a16:creationId xmlns:a16="http://schemas.microsoft.com/office/drawing/2014/main" id="{90EA1262-5803-57D1-12C1-25B4068D3B01}"/>
              </a:ext>
            </a:extLst>
          </p:cNvPr>
          <p:cNvGraphicFramePr>
            <a:graphicFrameLocks/>
          </p:cNvGraphicFramePr>
          <p:nvPr>
            <p:extLst>
              <p:ext uri="{D42A27DB-BD31-4B8C-83A1-F6EECF244321}">
                <p14:modId xmlns:p14="http://schemas.microsoft.com/office/powerpoint/2010/main" val="698595606"/>
              </p:ext>
            </p:extLst>
          </p:nvPr>
        </p:nvGraphicFramePr>
        <p:xfrm>
          <a:off x="704088" y="3162805"/>
          <a:ext cx="4928133" cy="335905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A268B6E9-6C38-1853-26ED-CCD5AA78FEFF}"/>
              </a:ext>
            </a:extLst>
          </p:cNvPr>
          <p:cNvGraphicFramePr>
            <a:graphicFrameLocks/>
          </p:cNvGraphicFramePr>
          <p:nvPr>
            <p:extLst>
              <p:ext uri="{D42A27DB-BD31-4B8C-83A1-F6EECF244321}">
                <p14:modId xmlns:p14="http://schemas.microsoft.com/office/powerpoint/2010/main" val="2250057444"/>
              </p:ext>
            </p:extLst>
          </p:nvPr>
        </p:nvGraphicFramePr>
        <p:xfrm>
          <a:off x="6221253" y="3250759"/>
          <a:ext cx="4928134" cy="3176833"/>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E2491DCF-B7BE-BEAF-2D84-B0AC3D85AB12}"/>
              </a:ext>
            </a:extLst>
          </p:cNvPr>
          <p:cNvSpPr txBox="1"/>
          <p:nvPr/>
        </p:nvSpPr>
        <p:spPr>
          <a:xfrm>
            <a:off x="2034248" y="2824251"/>
            <a:ext cx="2579849" cy="338554"/>
          </a:xfrm>
          <a:prstGeom prst="rect">
            <a:avLst/>
          </a:prstGeom>
          <a:noFill/>
        </p:spPr>
        <p:txBody>
          <a:bodyPr wrap="square" rtlCol="0">
            <a:spAutoFit/>
          </a:bodyPr>
          <a:lstStyle/>
          <a:p>
            <a:pPr algn="ctr"/>
            <a:r>
              <a:rPr lang="en-US" sz="1600" b="1" dirty="0">
                <a:solidFill>
                  <a:srgbClr val="000000"/>
                </a:solidFill>
              </a:rPr>
              <a:t>From Annual Matching…</a:t>
            </a:r>
          </a:p>
        </p:txBody>
      </p:sp>
      <p:sp>
        <p:nvSpPr>
          <p:cNvPr id="9" name="TextBox 8">
            <a:extLst>
              <a:ext uri="{FF2B5EF4-FFF2-40B4-BE49-F238E27FC236}">
                <a16:creationId xmlns:a16="http://schemas.microsoft.com/office/drawing/2014/main" id="{8861DE79-609E-B7B5-0054-85442FE0A922}"/>
              </a:ext>
            </a:extLst>
          </p:cNvPr>
          <p:cNvSpPr txBox="1"/>
          <p:nvPr/>
        </p:nvSpPr>
        <p:spPr>
          <a:xfrm>
            <a:off x="7395395" y="2824251"/>
            <a:ext cx="2579849" cy="338554"/>
          </a:xfrm>
          <a:prstGeom prst="rect">
            <a:avLst/>
          </a:prstGeom>
          <a:noFill/>
        </p:spPr>
        <p:txBody>
          <a:bodyPr wrap="square" rtlCol="0">
            <a:spAutoFit/>
          </a:bodyPr>
          <a:lstStyle/>
          <a:p>
            <a:pPr algn="ctr"/>
            <a:r>
              <a:rPr lang="en-US" sz="1600" b="1" dirty="0">
                <a:solidFill>
                  <a:srgbClr val="000000"/>
                </a:solidFill>
              </a:rPr>
              <a:t>…To Hourly Matching</a:t>
            </a:r>
          </a:p>
        </p:txBody>
      </p:sp>
      <p:sp>
        <p:nvSpPr>
          <p:cNvPr id="3" name="Slide Number Placeholder 4">
            <a:extLst>
              <a:ext uri="{FF2B5EF4-FFF2-40B4-BE49-F238E27FC236}">
                <a16:creationId xmlns:a16="http://schemas.microsoft.com/office/drawing/2014/main" id="{2F6A5903-D3BF-3406-D87B-ADE50EB51863}"/>
              </a:ext>
            </a:extLst>
          </p:cNvPr>
          <p:cNvSpPr>
            <a:spLocks noGrp="1"/>
          </p:cNvSpPr>
          <p:nvPr>
            <p:ph type="sldNum" sz="quarter" idx="4"/>
          </p:nvPr>
        </p:nvSpPr>
        <p:spPr>
          <a:xfrm>
            <a:off x="199109" y="6438505"/>
            <a:ext cx="387351" cy="213088"/>
          </a:xfrm>
        </p:spPr>
        <p:txBody>
          <a:bodyPr/>
          <a:lstStyle/>
          <a:p>
            <a:fld id="{2ED86176-D6A4-43D8-BE13-F18245AD9D39}" type="slidenum">
              <a:rPr lang="en-US" smtClean="0"/>
              <a:pPr/>
              <a:t>4</a:t>
            </a:fld>
            <a:endParaRPr lang="en-US"/>
          </a:p>
        </p:txBody>
      </p:sp>
    </p:spTree>
    <p:extLst>
      <p:ext uri="{BB962C8B-B14F-4D97-AF65-F5344CB8AC3E}">
        <p14:creationId xmlns:p14="http://schemas.microsoft.com/office/powerpoint/2010/main" val="3599131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988CC97-15D2-4CDF-AF9B-9064D62FF665}"/>
              </a:ext>
            </a:extLst>
          </p:cNvPr>
          <p:cNvGraphicFramePr>
            <a:graphicFrameLocks noChangeAspect="1"/>
          </p:cNvGraphicFramePr>
          <p:nvPr>
            <p:custDataLst>
              <p:tags r:id="rId1"/>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3" name="Object 2" hidden="1">
                        <a:extLst>
                          <a:ext uri="{FF2B5EF4-FFF2-40B4-BE49-F238E27FC236}">
                            <a16:creationId xmlns:a16="http://schemas.microsoft.com/office/drawing/2014/main" id="{A988CC97-15D2-4CDF-AF9B-9064D62FF665}"/>
                          </a:ext>
                        </a:extLst>
                      </p:cNvPr>
                      <p:cNvPicPr/>
                      <p:nvPr/>
                    </p:nvPicPr>
                    <p:blipFill>
                      <a:blip r:embed="rId5"/>
                      <a:stretch>
                        <a:fillRect/>
                      </a:stretch>
                    </p:blipFill>
                    <p:spPr>
                      <a:xfrm>
                        <a:off x="1525588" y="1588"/>
                        <a:ext cx="1588" cy="1588"/>
                      </a:xfrm>
                      <a:prstGeom prst="rect">
                        <a:avLst/>
                      </a:prstGeom>
                    </p:spPr>
                  </p:pic>
                </p:oleObj>
              </mc:Fallback>
            </mc:AlternateContent>
          </a:graphicData>
        </a:graphic>
      </p:graphicFrame>
      <p:sp>
        <p:nvSpPr>
          <p:cNvPr id="27" name="Title 26">
            <a:extLst>
              <a:ext uri="{FF2B5EF4-FFF2-40B4-BE49-F238E27FC236}">
                <a16:creationId xmlns:a16="http://schemas.microsoft.com/office/drawing/2014/main" id="{7B43E338-F5ED-4531-867E-5E423EFCE324}"/>
              </a:ext>
            </a:extLst>
          </p:cNvPr>
          <p:cNvSpPr>
            <a:spLocks noGrp="1"/>
          </p:cNvSpPr>
          <p:nvPr>
            <p:ph type="title"/>
          </p:nvPr>
        </p:nvSpPr>
        <p:spPr/>
        <p:txBody>
          <a:bodyPr vert="horz"/>
          <a:lstStyle/>
          <a:p>
            <a:pPr>
              <a:lnSpc>
                <a:spcPct val="100000"/>
              </a:lnSpc>
            </a:pPr>
            <a:r>
              <a:rPr lang="en-US" dirty="0">
                <a:latin typeface="BentonSans Bold"/>
              </a:rPr>
              <a:t>Hourly Matching Supports Grid Reliability</a:t>
            </a:r>
            <a:endParaRPr lang="en-US" dirty="0">
              <a:solidFill>
                <a:srgbClr val="2372B9"/>
              </a:solidFill>
              <a:latin typeface="BentonSans Bold"/>
            </a:endParaRPr>
          </a:p>
        </p:txBody>
      </p:sp>
      <p:sp>
        <p:nvSpPr>
          <p:cNvPr id="98" name="Slide Number Placeholder 14">
            <a:extLst>
              <a:ext uri="{FF2B5EF4-FFF2-40B4-BE49-F238E27FC236}">
                <a16:creationId xmlns:a16="http://schemas.microsoft.com/office/drawing/2014/main" id="{B15CFCAA-15FE-42BA-8692-FCD85026EEF5}"/>
              </a:ext>
            </a:extLst>
          </p:cNvPr>
          <p:cNvSpPr txBox="1">
            <a:spLocks/>
          </p:cNvSpPr>
          <p:nvPr/>
        </p:nvSpPr>
        <p:spPr>
          <a:xfrm>
            <a:off x="197084" y="6579504"/>
            <a:ext cx="412516" cy="213088"/>
          </a:xfrm>
          <a:prstGeom prst="rect">
            <a:avLst/>
          </a:prstGeom>
        </p:spPr>
        <p:txBody>
          <a:bodyPr vert="horz" lIns="0" tIns="0" rIns="0" bIns="0" rtlCol="0" anchor="ctr" anchorCtr="0"/>
          <a:lstStyle>
            <a:defPPr>
              <a:defRPr lang="en-US"/>
            </a:defPPr>
            <a:lvl1pPr marL="0" algn="l" defTabSz="914400" rtl="0" eaLnBrk="1" latinLnBrk="0" hangingPunct="1">
              <a:defRPr sz="8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2ED86176-D6A4-43D8-BE13-F18245AD9D39}" type="slidenum">
              <a:rPr kumimoji="0" lang="en-US" sz="800" b="0" i="0" u="none" strike="noStrike" kern="1200" cap="none" spc="0" normalizeH="0" baseline="0" noProof="0" smtClean="0">
                <a:ln>
                  <a:noFill/>
                </a:ln>
                <a:solidFill>
                  <a:srgbClr val="2372B9"/>
                </a:solidFill>
                <a:effectLst/>
                <a:uLnTx/>
                <a:uFillTx/>
                <a:latin typeface="Benton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800" b="0" i="0" u="none" strike="noStrike" kern="1200" cap="none" spc="0" normalizeH="0" baseline="0" noProof="0">
              <a:ln>
                <a:noFill/>
              </a:ln>
              <a:solidFill>
                <a:srgbClr val="2372B9"/>
              </a:solidFill>
              <a:effectLst/>
              <a:uLnTx/>
              <a:uFillTx/>
              <a:latin typeface="BentonSans"/>
              <a:ea typeface="+mn-ea"/>
              <a:cs typeface="+mn-cs"/>
            </a:endParaRPr>
          </a:p>
        </p:txBody>
      </p:sp>
      <p:graphicFrame>
        <p:nvGraphicFramePr>
          <p:cNvPr id="2" name="Chart 1">
            <a:extLst>
              <a:ext uri="{FF2B5EF4-FFF2-40B4-BE49-F238E27FC236}">
                <a16:creationId xmlns:a16="http://schemas.microsoft.com/office/drawing/2014/main" id="{950A8DF3-D58E-F114-6485-9F3FD9477A00}"/>
              </a:ext>
            </a:extLst>
          </p:cNvPr>
          <p:cNvGraphicFramePr/>
          <p:nvPr>
            <p:extLst>
              <p:ext uri="{D42A27DB-BD31-4B8C-83A1-F6EECF244321}">
                <p14:modId xmlns:p14="http://schemas.microsoft.com/office/powerpoint/2010/main" val="2425209931"/>
              </p:ext>
            </p:extLst>
          </p:nvPr>
        </p:nvGraphicFramePr>
        <p:xfrm>
          <a:off x="609600" y="984077"/>
          <a:ext cx="5320906" cy="372605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 name="Chart 3">
            <a:extLst>
              <a:ext uri="{FF2B5EF4-FFF2-40B4-BE49-F238E27FC236}">
                <a16:creationId xmlns:a16="http://schemas.microsoft.com/office/drawing/2014/main" id="{7814A065-88FF-57FB-ADF5-AA1F647B831C}"/>
              </a:ext>
            </a:extLst>
          </p:cNvPr>
          <p:cNvGraphicFramePr/>
          <p:nvPr>
            <p:extLst>
              <p:ext uri="{D42A27DB-BD31-4B8C-83A1-F6EECF244321}">
                <p14:modId xmlns:p14="http://schemas.microsoft.com/office/powerpoint/2010/main" val="3931532085"/>
              </p:ext>
            </p:extLst>
          </p:nvPr>
        </p:nvGraphicFramePr>
        <p:xfrm>
          <a:off x="6261494" y="1007927"/>
          <a:ext cx="5320906" cy="3726057"/>
        </p:xfrm>
        <a:graphic>
          <a:graphicData uri="http://schemas.openxmlformats.org/drawingml/2006/chart">
            <c:chart xmlns:c="http://schemas.openxmlformats.org/drawingml/2006/chart" xmlns:r="http://schemas.openxmlformats.org/officeDocument/2006/relationships" r:id="rId7"/>
          </a:graphicData>
        </a:graphic>
      </p:graphicFrame>
      <p:sp>
        <p:nvSpPr>
          <p:cNvPr id="5" name="TextBox 4">
            <a:extLst>
              <a:ext uri="{FF2B5EF4-FFF2-40B4-BE49-F238E27FC236}">
                <a16:creationId xmlns:a16="http://schemas.microsoft.com/office/drawing/2014/main" id="{3B7A746C-AA33-D2D0-01A3-6C68319608F3}"/>
              </a:ext>
            </a:extLst>
          </p:cNvPr>
          <p:cNvSpPr txBox="1"/>
          <p:nvPr/>
        </p:nvSpPr>
        <p:spPr>
          <a:xfrm>
            <a:off x="609600" y="4570657"/>
            <a:ext cx="11444941" cy="1774845"/>
          </a:xfrm>
          <a:prstGeom prst="rect">
            <a:avLst/>
          </a:prstGeom>
          <a:noFill/>
        </p:spPr>
        <p:txBody>
          <a:bodyPr wrap="square" rtlCol="0">
            <a:spAutoFit/>
          </a:bodyPr>
          <a:lstStyle/>
          <a:p>
            <a:pPr marL="285750" indent="-285750">
              <a:spcAft>
                <a:spcPts val="800"/>
              </a:spcAft>
              <a:buFont typeface="Arial" panose="020B0604020202020204" pitchFamily="34" charset="0"/>
              <a:buChar char="•"/>
            </a:pPr>
            <a:r>
              <a:rPr lang="en-US" sz="1600" dirty="0">
                <a:solidFill>
                  <a:srgbClr val="000000"/>
                </a:solidFill>
                <a:latin typeface="BentonSans Regular" panose="02000503000000020004" pitchFamily="50" charset="0"/>
              </a:rPr>
              <a:t>Buyers who do not incorporate time- or location-matching principles in their procurement goals are relying on other customers, many of whom may be indifferent to their climate goals, to help balance the grid.</a:t>
            </a:r>
          </a:p>
          <a:p>
            <a:pPr marL="285750" indent="-285750">
              <a:spcAft>
                <a:spcPts val="800"/>
              </a:spcAft>
              <a:buFont typeface="Arial" panose="020B0604020202020204" pitchFamily="34" charset="0"/>
              <a:buChar char="•"/>
            </a:pPr>
            <a:r>
              <a:rPr lang="en-US" sz="1600" dirty="0">
                <a:solidFill>
                  <a:srgbClr val="000000"/>
                </a:solidFill>
                <a:latin typeface="BentonSans Regular" panose="02000503000000020004" pitchFamily="50" charset="0"/>
              </a:rPr>
              <a:t>Full decarbonization of the power grid will only be achieved when clean generation is available to meet all customer demand at all times.</a:t>
            </a:r>
          </a:p>
          <a:p>
            <a:pPr marL="285750" indent="-285750">
              <a:spcAft>
                <a:spcPts val="800"/>
              </a:spcAft>
              <a:buFont typeface="Arial" panose="020B0604020202020204" pitchFamily="34" charset="0"/>
              <a:buChar char="•"/>
            </a:pPr>
            <a:r>
              <a:rPr lang="en-US" sz="1600" dirty="0">
                <a:solidFill>
                  <a:srgbClr val="000000"/>
                </a:solidFill>
                <a:latin typeface="BentonSans Regular" panose="02000503000000020004" pitchFamily="50" charset="0"/>
              </a:rPr>
              <a:t>Hourly carbon-free procurement sends a market signal to retain and expand clean resources able to deliver at times of high customer demand, reducing the need for grid operators to rely on fossil generation to maintain grid reliability.</a:t>
            </a:r>
          </a:p>
        </p:txBody>
      </p:sp>
    </p:spTree>
    <p:extLst>
      <p:ext uri="{BB962C8B-B14F-4D97-AF65-F5344CB8AC3E}">
        <p14:creationId xmlns:p14="http://schemas.microsoft.com/office/powerpoint/2010/main" val="26602409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988CC97-15D2-4CDF-AF9B-9064D62FF665}"/>
              </a:ext>
            </a:extLst>
          </p:cNvPr>
          <p:cNvGraphicFramePr>
            <a:graphicFrameLocks noChangeAspect="1"/>
          </p:cNvGraphicFramePr>
          <p:nvPr>
            <p:custDataLst>
              <p:tags r:id="rId1"/>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3" name="Object 2" hidden="1">
                        <a:extLst>
                          <a:ext uri="{FF2B5EF4-FFF2-40B4-BE49-F238E27FC236}">
                            <a16:creationId xmlns:a16="http://schemas.microsoft.com/office/drawing/2014/main" id="{A988CC97-15D2-4CDF-AF9B-9064D62FF665}"/>
                          </a:ext>
                        </a:extLst>
                      </p:cNvPr>
                      <p:cNvPicPr/>
                      <p:nvPr/>
                    </p:nvPicPr>
                    <p:blipFill>
                      <a:blip r:embed="rId5"/>
                      <a:stretch>
                        <a:fillRect/>
                      </a:stretch>
                    </p:blipFill>
                    <p:spPr>
                      <a:xfrm>
                        <a:off x="1525588" y="1588"/>
                        <a:ext cx="1588" cy="1588"/>
                      </a:xfrm>
                      <a:prstGeom prst="rect">
                        <a:avLst/>
                      </a:prstGeom>
                    </p:spPr>
                  </p:pic>
                </p:oleObj>
              </mc:Fallback>
            </mc:AlternateContent>
          </a:graphicData>
        </a:graphic>
      </p:graphicFrame>
      <p:sp>
        <p:nvSpPr>
          <p:cNvPr id="27" name="Title 26">
            <a:extLst>
              <a:ext uri="{FF2B5EF4-FFF2-40B4-BE49-F238E27FC236}">
                <a16:creationId xmlns:a16="http://schemas.microsoft.com/office/drawing/2014/main" id="{7B43E338-F5ED-4531-867E-5E423EFCE324}"/>
              </a:ext>
            </a:extLst>
          </p:cNvPr>
          <p:cNvSpPr>
            <a:spLocks noGrp="1"/>
          </p:cNvSpPr>
          <p:nvPr>
            <p:ph type="title"/>
          </p:nvPr>
        </p:nvSpPr>
        <p:spPr/>
        <p:txBody>
          <a:bodyPr vert="horz"/>
          <a:lstStyle/>
          <a:p>
            <a:pPr>
              <a:lnSpc>
                <a:spcPct val="100000"/>
              </a:lnSpc>
            </a:pPr>
            <a:r>
              <a:rPr lang="en-US" dirty="0">
                <a:latin typeface="BentonSans Bold"/>
              </a:rPr>
              <a:t>New England Load Match</a:t>
            </a:r>
            <a:endParaRPr lang="en-US" dirty="0">
              <a:solidFill>
                <a:srgbClr val="2372B9"/>
              </a:solidFill>
              <a:highlight>
                <a:srgbClr val="FFFF00"/>
              </a:highlight>
              <a:latin typeface="BentonSans Bold"/>
            </a:endParaRPr>
          </a:p>
        </p:txBody>
      </p:sp>
      <p:sp>
        <p:nvSpPr>
          <p:cNvPr id="98" name="Slide Number Placeholder 14">
            <a:extLst>
              <a:ext uri="{FF2B5EF4-FFF2-40B4-BE49-F238E27FC236}">
                <a16:creationId xmlns:a16="http://schemas.microsoft.com/office/drawing/2014/main" id="{B15CFCAA-15FE-42BA-8692-FCD85026EEF5}"/>
              </a:ext>
            </a:extLst>
          </p:cNvPr>
          <p:cNvSpPr txBox="1">
            <a:spLocks/>
          </p:cNvSpPr>
          <p:nvPr/>
        </p:nvSpPr>
        <p:spPr>
          <a:xfrm>
            <a:off x="197084" y="6579504"/>
            <a:ext cx="412516" cy="213088"/>
          </a:xfrm>
          <a:prstGeom prst="rect">
            <a:avLst/>
          </a:prstGeom>
        </p:spPr>
        <p:txBody>
          <a:bodyPr vert="horz" lIns="0" tIns="0" rIns="0" bIns="0" rtlCol="0" anchor="ctr" anchorCtr="0"/>
          <a:lstStyle>
            <a:defPPr>
              <a:defRPr lang="en-US"/>
            </a:defPPr>
            <a:lvl1pPr marL="0" algn="l" defTabSz="914400" rtl="0" eaLnBrk="1" latinLnBrk="0" hangingPunct="1">
              <a:defRPr sz="8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2ED86176-D6A4-43D8-BE13-F18245AD9D39}" type="slidenum">
              <a:rPr kumimoji="0" lang="en-US" sz="800" b="0" i="0" u="none" strike="noStrike" kern="1200" cap="none" spc="0" normalizeH="0" baseline="0" noProof="0" smtClean="0">
                <a:ln>
                  <a:noFill/>
                </a:ln>
                <a:solidFill>
                  <a:srgbClr val="2372B9"/>
                </a:solidFill>
                <a:effectLst/>
                <a:uLnTx/>
                <a:uFillTx/>
                <a:latin typeface="Benton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800" b="0" i="0" u="none" strike="noStrike" kern="1200" cap="none" spc="0" normalizeH="0" baseline="0" noProof="0">
              <a:ln>
                <a:noFill/>
              </a:ln>
              <a:solidFill>
                <a:srgbClr val="2372B9"/>
              </a:solidFill>
              <a:effectLst/>
              <a:uLnTx/>
              <a:uFillTx/>
              <a:latin typeface="BentonSans"/>
              <a:ea typeface="+mn-ea"/>
              <a:cs typeface="+mn-cs"/>
            </a:endParaRPr>
          </a:p>
        </p:txBody>
      </p:sp>
      <p:sp>
        <p:nvSpPr>
          <p:cNvPr id="2" name="Content Placeholder 4">
            <a:extLst>
              <a:ext uri="{FF2B5EF4-FFF2-40B4-BE49-F238E27FC236}">
                <a16:creationId xmlns:a16="http://schemas.microsoft.com/office/drawing/2014/main" id="{F53165F8-1D13-B431-94CB-B2201611EED3}"/>
              </a:ext>
            </a:extLst>
          </p:cNvPr>
          <p:cNvSpPr txBox="1">
            <a:spLocks/>
          </p:cNvSpPr>
          <p:nvPr/>
        </p:nvSpPr>
        <p:spPr>
          <a:xfrm>
            <a:off x="442259" y="878950"/>
            <a:ext cx="11037168" cy="1971826"/>
          </a:xfrm>
          <a:prstGeom prst="rect">
            <a:avLst/>
          </a:prstGeom>
        </p:spPr>
        <p:txBody>
          <a:bodyPr vert="horz" lIns="0" tIns="0" rIns="0" bIns="0" rtlCol="0">
            <a:noAutofit/>
          </a:bodyPr>
          <a:lstStyle>
            <a:lvl1pPr marL="169863" indent="-169863" algn="l" defTabSz="514337" rtl="0" eaLnBrk="1" latinLnBrk="0" hangingPunct="1">
              <a:lnSpc>
                <a:spcPct val="100000"/>
              </a:lnSpc>
              <a:spcBef>
                <a:spcPts val="506"/>
              </a:spcBef>
              <a:buClr>
                <a:srgbClr val="EF651A"/>
              </a:buClr>
              <a:buFont typeface="Arial" panose="020B0604020202020204" pitchFamily="34" charset="0"/>
              <a:buChar char="•"/>
              <a:defRPr sz="1600" kern="1200">
                <a:solidFill>
                  <a:srgbClr val="000000"/>
                </a:solidFill>
                <a:latin typeface="BentonSans"/>
                <a:ea typeface="+mn-ea"/>
                <a:cs typeface="+mn-cs"/>
              </a:defRPr>
            </a:lvl1pPr>
            <a:lvl2pPr marL="404813" indent="-171450" algn="l" defTabSz="514337" rtl="0" eaLnBrk="1" latinLnBrk="0" hangingPunct="1">
              <a:lnSpc>
                <a:spcPct val="100000"/>
              </a:lnSpc>
              <a:spcBef>
                <a:spcPts val="338"/>
              </a:spcBef>
              <a:buClr>
                <a:srgbClr val="F47B27"/>
              </a:buClr>
              <a:buFontTx/>
              <a:buChar char="–"/>
              <a:defRPr sz="1600" kern="1200">
                <a:solidFill>
                  <a:srgbClr val="000000"/>
                </a:solidFill>
                <a:latin typeface="BentonSans"/>
                <a:ea typeface="+mn-ea"/>
                <a:cs typeface="+mn-cs"/>
              </a:defRPr>
            </a:lvl2pPr>
            <a:lvl3pPr marL="627063" indent="-169863" algn="l" defTabSz="514337" rtl="0" eaLnBrk="1" latinLnBrk="0" hangingPunct="1">
              <a:lnSpc>
                <a:spcPct val="100000"/>
              </a:lnSpc>
              <a:spcBef>
                <a:spcPts val="169"/>
              </a:spcBef>
              <a:buClr>
                <a:srgbClr val="F47B27"/>
              </a:buClr>
              <a:buFont typeface="Arial" panose="020B0604020202020204" pitchFamily="34" charset="0"/>
              <a:buChar char="•"/>
              <a:defRPr sz="1600" kern="1200">
                <a:solidFill>
                  <a:srgbClr val="000000"/>
                </a:solidFill>
                <a:latin typeface="BentonSans"/>
                <a:ea typeface="+mn-ea"/>
                <a:cs typeface="+mn-cs"/>
              </a:defRPr>
            </a:lvl3pPr>
            <a:lvl4pPr marL="796925" indent="-169863" algn="l" defTabSz="627063" rtl="0" eaLnBrk="1" latinLnBrk="0" hangingPunct="1">
              <a:lnSpc>
                <a:spcPct val="100000"/>
              </a:lnSpc>
              <a:spcBef>
                <a:spcPts val="113"/>
              </a:spcBef>
              <a:buClr>
                <a:srgbClr val="F47B27"/>
              </a:buClr>
              <a:buFontTx/>
              <a:buChar char="–"/>
              <a:defRPr sz="1600" kern="1200">
                <a:solidFill>
                  <a:srgbClr val="000000"/>
                </a:solidFill>
                <a:latin typeface="BentonSans"/>
                <a:ea typeface="+mn-ea"/>
                <a:cs typeface="+mn-cs"/>
              </a:defRPr>
            </a:lvl4pPr>
            <a:lvl5pPr marL="966788" indent="-169863" algn="l" defTabSz="514337" rtl="0" eaLnBrk="1" latinLnBrk="0" hangingPunct="1">
              <a:lnSpc>
                <a:spcPct val="100000"/>
              </a:lnSpc>
              <a:spcBef>
                <a:spcPts val="0"/>
              </a:spcBef>
              <a:buClr>
                <a:srgbClr val="F47B27"/>
              </a:buClr>
              <a:buFont typeface="Arial" panose="020B0604020202020204" pitchFamily="34" charset="0"/>
              <a:buChar char="•"/>
              <a:defRPr sz="1600" kern="1200">
                <a:solidFill>
                  <a:srgbClr val="000000"/>
                </a:solidFill>
                <a:latin typeface="BentonSans"/>
                <a:ea typeface="+mn-ea"/>
                <a:cs typeface="+mn-cs"/>
              </a:defRPr>
            </a:lvl5pPr>
            <a:lvl6pPr marL="1414428" indent="-128585" algn="l" defTabSz="514337"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596" indent="-128585" algn="l" defTabSz="514337"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765" indent="-128585" algn="l" defTabSz="514337"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34" indent="-128585" algn="l" defTabSz="514337"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pPr marL="342900" indent="-164592">
              <a:spcBef>
                <a:spcPts val="0"/>
              </a:spcBef>
              <a:spcAft>
                <a:spcPts val="600"/>
              </a:spcAft>
              <a:buClrTx/>
            </a:pPr>
            <a:r>
              <a:rPr lang="en-US" dirty="0">
                <a:latin typeface="BentonSans Regular" panose="02000503000000020004" pitchFamily="50" charset="0"/>
              </a:rPr>
              <a:t>Renewable generation equal to 100% of load on an annual basis would only match about 73% of hourly New England regional load. The hourly time-match of renewable generation begins to deviate from the annual total at a roughly 40% annual RPS target.</a:t>
            </a:r>
          </a:p>
          <a:p>
            <a:pPr marL="342900" indent="-164592">
              <a:spcBef>
                <a:spcPts val="0"/>
              </a:spcBef>
              <a:spcAft>
                <a:spcPts val="600"/>
              </a:spcAft>
              <a:buClrTx/>
            </a:pPr>
            <a:r>
              <a:rPr lang="en-US" dirty="0">
                <a:latin typeface="BentonSans Regular" panose="02000503000000020004" pitchFamily="50" charset="0"/>
              </a:rPr>
              <a:t>The declining load match of each increment of wind/solar above 40% highlights the challenges of a renewable-only program in eliminating carbon emissions resulting from electricity consumption in New England.</a:t>
            </a:r>
          </a:p>
          <a:p>
            <a:pPr marL="342900" indent="-164592">
              <a:spcBef>
                <a:spcPts val="0"/>
              </a:spcBef>
              <a:spcAft>
                <a:spcPts val="600"/>
              </a:spcAft>
              <a:buClrTx/>
            </a:pPr>
            <a:r>
              <a:rPr lang="en-US" dirty="0">
                <a:latin typeface="BentonSans Regular" panose="02000503000000020004" pitchFamily="50" charset="0"/>
              </a:rPr>
              <a:t>A 24/7 carbon-free electricity requirement will maintain existing and incentivize new firm zero-emission generation in order to fully decarbonize the electric sector over time at the lowest cost.</a:t>
            </a:r>
          </a:p>
          <a:p>
            <a:endParaRPr lang="en-US" sz="1000" dirty="0"/>
          </a:p>
        </p:txBody>
      </p:sp>
      <p:graphicFrame>
        <p:nvGraphicFramePr>
          <p:cNvPr id="4" name="Chart 3">
            <a:extLst>
              <a:ext uri="{FF2B5EF4-FFF2-40B4-BE49-F238E27FC236}">
                <a16:creationId xmlns:a16="http://schemas.microsoft.com/office/drawing/2014/main" id="{E9A38798-A8D4-480D-9884-A8D59BF43BA3}"/>
              </a:ext>
            </a:extLst>
          </p:cNvPr>
          <p:cNvGraphicFramePr/>
          <p:nvPr>
            <p:extLst>
              <p:ext uri="{D42A27DB-BD31-4B8C-83A1-F6EECF244321}">
                <p14:modId xmlns:p14="http://schemas.microsoft.com/office/powerpoint/2010/main" val="3373981686"/>
              </p:ext>
            </p:extLst>
          </p:nvPr>
        </p:nvGraphicFramePr>
        <p:xfrm>
          <a:off x="826056" y="2709991"/>
          <a:ext cx="4641140" cy="3704584"/>
        </p:xfrm>
        <a:graphic>
          <a:graphicData uri="http://schemas.openxmlformats.org/drawingml/2006/chart">
            <c:chart xmlns:c="http://schemas.openxmlformats.org/drawingml/2006/chart" xmlns:r="http://schemas.openxmlformats.org/officeDocument/2006/relationships" r:id="rId6"/>
          </a:graphicData>
        </a:graphic>
      </p:graphicFrame>
      <p:sp>
        <p:nvSpPr>
          <p:cNvPr id="5" name="TextBox 4">
            <a:extLst>
              <a:ext uri="{FF2B5EF4-FFF2-40B4-BE49-F238E27FC236}">
                <a16:creationId xmlns:a16="http://schemas.microsoft.com/office/drawing/2014/main" id="{EF45B413-618C-C3F2-2567-7691533FC423}"/>
              </a:ext>
            </a:extLst>
          </p:cNvPr>
          <p:cNvSpPr txBox="1"/>
          <p:nvPr/>
        </p:nvSpPr>
        <p:spPr>
          <a:xfrm>
            <a:off x="1293234" y="6228878"/>
            <a:ext cx="4094391" cy="369332"/>
          </a:xfrm>
          <a:prstGeom prst="rect">
            <a:avLst/>
          </a:prstGeom>
          <a:noFill/>
        </p:spPr>
        <p:txBody>
          <a:bodyPr wrap="none" rtlCol="0">
            <a:spAutoFit/>
          </a:bodyPr>
          <a:lstStyle/>
          <a:p>
            <a:r>
              <a:rPr lang="en-US" sz="900" dirty="0">
                <a:solidFill>
                  <a:srgbClr val="000000"/>
                </a:solidFill>
              </a:rPr>
              <a:t>Assumes RPS of 70/30 Wind/Solar</a:t>
            </a:r>
          </a:p>
          <a:p>
            <a:r>
              <a:rPr lang="en-US" sz="900" dirty="0">
                <a:solidFill>
                  <a:srgbClr val="000000"/>
                </a:solidFill>
              </a:rPr>
              <a:t>Based on 2021 ISONE data for hourly load, hourly Wind gen, and hourly Solar gen  </a:t>
            </a:r>
          </a:p>
        </p:txBody>
      </p:sp>
      <p:graphicFrame>
        <p:nvGraphicFramePr>
          <p:cNvPr id="6" name="Chart 5">
            <a:extLst>
              <a:ext uri="{FF2B5EF4-FFF2-40B4-BE49-F238E27FC236}">
                <a16:creationId xmlns:a16="http://schemas.microsoft.com/office/drawing/2014/main" id="{27EB0E70-C28B-8AD5-595D-DE74978277F6}"/>
              </a:ext>
            </a:extLst>
          </p:cNvPr>
          <p:cNvGraphicFramePr/>
          <p:nvPr>
            <p:extLst>
              <p:ext uri="{D42A27DB-BD31-4B8C-83A1-F6EECF244321}">
                <p14:modId xmlns:p14="http://schemas.microsoft.com/office/powerpoint/2010/main" val="1089937650"/>
              </p:ext>
            </p:extLst>
          </p:nvPr>
        </p:nvGraphicFramePr>
        <p:xfrm>
          <a:off x="6034949" y="2709991"/>
          <a:ext cx="4218467" cy="4002329"/>
        </p:xfrm>
        <a:graphic>
          <a:graphicData uri="http://schemas.openxmlformats.org/drawingml/2006/chart">
            <c:chart xmlns:c="http://schemas.openxmlformats.org/drawingml/2006/chart" xmlns:r="http://schemas.openxmlformats.org/officeDocument/2006/relationships" r:id="rId7"/>
          </a:graphicData>
        </a:graphic>
      </p:graphicFrame>
      <p:sp>
        <p:nvSpPr>
          <p:cNvPr id="7" name="Slide Number Placeholder 1">
            <a:extLst>
              <a:ext uri="{FF2B5EF4-FFF2-40B4-BE49-F238E27FC236}">
                <a16:creationId xmlns:a16="http://schemas.microsoft.com/office/drawing/2014/main" id="{EC8A4A41-9A36-D356-327E-9516C3250CAB}"/>
              </a:ext>
            </a:extLst>
          </p:cNvPr>
          <p:cNvSpPr>
            <a:spLocks noGrp="1"/>
          </p:cNvSpPr>
          <p:nvPr>
            <p:ph type="sldNum" sz="quarter" idx="4"/>
          </p:nvPr>
        </p:nvSpPr>
        <p:spPr>
          <a:xfrm>
            <a:off x="1437918" y="928469"/>
            <a:ext cx="744161" cy="553983"/>
          </a:xfrm>
        </p:spPr>
        <p:txBody>
          <a:bodyPr/>
          <a:lstStyle/>
          <a:p>
            <a:fld id="{0F146DC8-6894-47AC-88F9-242FCCDAF891}" type="slidenum">
              <a:rPr lang="en-US" smtClean="0"/>
              <a:t>6</a:t>
            </a:fld>
            <a:endParaRPr lang="en-US"/>
          </a:p>
        </p:txBody>
      </p:sp>
    </p:spTree>
    <p:extLst>
      <p:ext uri="{BB962C8B-B14F-4D97-AF65-F5344CB8AC3E}">
        <p14:creationId xmlns:p14="http://schemas.microsoft.com/office/powerpoint/2010/main" val="286389771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988CC97-15D2-4CDF-AF9B-9064D62FF665}"/>
              </a:ext>
            </a:extLst>
          </p:cNvPr>
          <p:cNvGraphicFramePr>
            <a:graphicFrameLocks noChangeAspect="1"/>
          </p:cNvGraphicFramePr>
          <p:nvPr>
            <p:custDataLst>
              <p:tags r:id="rId1"/>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3" name="Object 2" hidden="1">
                        <a:extLst>
                          <a:ext uri="{FF2B5EF4-FFF2-40B4-BE49-F238E27FC236}">
                            <a16:creationId xmlns:a16="http://schemas.microsoft.com/office/drawing/2014/main" id="{A988CC97-15D2-4CDF-AF9B-9064D62FF665}"/>
                          </a:ext>
                        </a:extLst>
                      </p:cNvPr>
                      <p:cNvPicPr/>
                      <p:nvPr/>
                    </p:nvPicPr>
                    <p:blipFill>
                      <a:blip r:embed="rId5"/>
                      <a:stretch>
                        <a:fillRect/>
                      </a:stretch>
                    </p:blipFill>
                    <p:spPr>
                      <a:xfrm>
                        <a:off x="1525588" y="1588"/>
                        <a:ext cx="1588" cy="1588"/>
                      </a:xfrm>
                      <a:prstGeom prst="rect">
                        <a:avLst/>
                      </a:prstGeom>
                    </p:spPr>
                  </p:pic>
                </p:oleObj>
              </mc:Fallback>
            </mc:AlternateContent>
          </a:graphicData>
        </a:graphic>
      </p:graphicFrame>
      <p:sp>
        <p:nvSpPr>
          <p:cNvPr id="27" name="Title 26">
            <a:extLst>
              <a:ext uri="{FF2B5EF4-FFF2-40B4-BE49-F238E27FC236}">
                <a16:creationId xmlns:a16="http://schemas.microsoft.com/office/drawing/2014/main" id="{7B43E338-F5ED-4531-867E-5E423EFCE324}"/>
              </a:ext>
            </a:extLst>
          </p:cNvPr>
          <p:cNvSpPr>
            <a:spLocks noGrp="1"/>
          </p:cNvSpPr>
          <p:nvPr>
            <p:ph type="title"/>
          </p:nvPr>
        </p:nvSpPr>
        <p:spPr/>
        <p:txBody>
          <a:bodyPr vert="horz"/>
          <a:lstStyle/>
          <a:p>
            <a:pPr defTabSz="514337">
              <a:lnSpc>
                <a:spcPct val="100000"/>
              </a:lnSpc>
            </a:pPr>
            <a:r>
              <a:rPr lang="en-US" dirty="0">
                <a:solidFill>
                  <a:srgbClr val="2372B9"/>
                </a:solidFill>
              </a:rPr>
              <a:t>Operationalizing Hourly CFE</a:t>
            </a:r>
          </a:p>
        </p:txBody>
      </p:sp>
      <p:sp>
        <p:nvSpPr>
          <p:cNvPr id="110" name="Rectangle 109">
            <a:extLst>
              <a:ext uri="{FF2B5EF4-FFF2-40B4-BE49-F238E27FC236}">
                <a16:creationId xmlns:a16="http://schemas.microsoft.com/office/drawing/2014/main" id="{622A88C7-E222-410A-8F4C-CA175E183FAC}"/>
              </a:ext>
            </a:extLst>
          </p:cNvPr>
          <p:cNvSpPr/>
          <p:nvPr/>
        </p:nvSpPr>
        <p:spPr>
          <a:xfrm>
            <a:off x="488949" y="6581001"/>
            <a:ext cx="878264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lumMod val="65000"/>
                  </a:prstClr>
                </a:solidFill>
                <a:effectLst/>
                <a:uLnTx/>
                <a:uFillTx/>
                <a:latin typeface="BentonSans"/>
                <a:ea typeface="+mn-ea"/>
                <a:cs typeface="+mn-cs"/>
              </a:rPr>
              <a:t>© 2024 Constellation Energy Resources, LLC.  The offerings described herein are those of either Constellation </a:t>
            </a:r>
            <a:r>
              <a:rPr kumimoji="0" lang="en-US" sz="600" b="0" i="0" u="none" strike="noStrike" kern="0" cap="none" spc="0" normalizeH="0" baseline="0" noProof="0" dirty="0" err="1">
                <a:ln>
                  <a:noFill/>
                </a:ln>
                <a:solidFill>
                  <a:prstClr val="white">
                    <a:lumMod val="65000"/>
                  </a:prstClr>
                </a:solidFill>
                <a:effectLst/>
                <a:uLnTx/>
                <a:uFillTx/>
                <a:latin typeface="BentonSans"/>
                <a:ea typeface="+mn-ea"/>
                <a:cs typeface="+mn-cs"/>
              </a:rPr>
              <a:t>NewEnergy</a:t>
            </a:r>
            <a:r>
              <a:rPr kumimoji="0" lang="en-US" sz="600" b="0" i="0" u="none" strike="noStrike" kern="0" cap="none" spc="0" normalizeH="0" baseline="0" noProof="0" dirty="0">
                <a:ln>
                  <a:noFill/>
                </a:ln>
                <a:solidFill>
                  <a:prstClr val="white">
                    <a:lumMod val="65000"/>
                  </a:prstClr>
                </a:solidFill>
                <a:effectLst/>
                <a:uLnTx/>
                <a:uFillTx/>
                <a:latin typeface="BentonSans"/>
                <a:ea typeface="+mn-ea"/>
                <a:cs typeface="+mn-cs"/>
              </a:rPr>
              <a:t>, Inc. or Constellation </a:t>
            </a:r>
            <a:r>
              <a:rPr kumimoji="0" lang="en-US" sz="600" b="0" i="0" u="none" strike="noStrike" kern="0" cap="none" spc="0" normalizeH="0" baseline="0" noProof="0" dirty="0" err="1">
                <a:ln>
                  <a:noFill/>
                </a:ln>
                <a:solidFill>
                  <a:prstClr val="white">
                    <a:lumMod val="65000"/>
                  </a:prstClr>
                </a:solidFill>
                <a:effectLst/>
                <a:uLnTx/>
                <a:uFillTx/>
                <a:latin typeface="BentonSans"/>
                <a:ea typeface="+mn-ea"/>
                <a:cs typeface="+mn-cs"/>
              </a:rPr>
              <a:t>NewEnergy</a:t>
            </a:r>
            <a:r>
              <a:rPr kumimoji="0" lang="en-US" sz="600" b="0" i="0" u="none" strike="noStrike" kern="0" cap="none" spc="0" normalizeH="0" baseline="0" noProof="0" dirty="0">
                <a:ln>
                  <a:noFill/>
                </a:ln>
                <a:solidFill>
                  <a:prstClr val="white">
                    <a:lumMod val="65000"/>
                  </a:prstClr>
                </a:solidFill>
                <a:effectLst/>
                <a:uLnTx/>
                <a:uFillTx/>
                <a:latin typeface="BentonSans"/>
                <a:ea typeface="+mn-ea"/>
                <a:cs typeface="+mn-cs"/>
              </a:rPr>
              <a:t>-Gas Division, LLC, affiliates of each other.  Brand names and product names are trademarks or service marks of their respective holders. All rights reserved. Errors and omissions excepted.</a:t>
            </a:r>
          </a:p>
        </p:txBody>
      </p:sp>
      <p:sp>
        <p:nvSpPr>
          <p:cNvPr id="98" name="Slide Number Placeholder 14">
            <a:extLst>
              <a:ext uri="{FF2B5EF4-FFF2-40B4-BE49-F238E27FC236}">
                <a16:creationId xmlns:a16="http://schemas.microsoft.com/office/drawing/2014/main" id="{B15CFCAA-15FE-42BA-8692-FCD85026EEF5}"/>
              </a:ext>
            </a:extLst>
          </p:cNvPr>
          <p:cNvSpPr txBox="1">
            <a:spLocks/>
          </p:cNvSpPr>
          <p:nvPr/>
        </p:nvSpPr>
        <p:spPr>
          <a:xfrm>
            <a:off x="197084" y="6579504"/>
            <a:ext cx="412516" cy="213088"/>
          </a:xfrm>
          <a:prstGeom prst="rect">
            <a:avLst/>
          </a:prstGeom>
        </p:spPr>
        <p:txBody>
          <a:bodyPr vert="horz" lIns="0" tIns="0" rIns="0" bIns="0" rtlCol="0" anchor="ctr" anchorCtr="0"/>
          <a:lstStyle>
            <a:defPPr>
              <a:defRPr lang="en-US"/>
            </a:defPPr>
            <a:lvl1pPr marL="0" algn="l" defTabSz="914400" rtl="0" eaLnBrk="1" latinLnBrk="0" hangingPunct="1">
              <a:defRPr sz="8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2ED86176-D6A4-43D8-BE13-F18245AD9D39}" type="slidenum">
              <a:rPr kumimoji="0" lang="en-US" sz="800" b="0" i="0" u="none" strike="noStrike" kern="1200" cap="none" spc="0" normalizeH="0" baseline="0" noProof="0" smtClean="0">
                <a:ln>
                  <a:noFill/>
                </a:ln>
                <a:solidFill>
                  <a:srgbClr val="2372B9"/>
                </a:solidFill>
                <a:effectLst/>
                <a:uLnTx/>
                <a:uFillTx/>
                <a:latin typeface="Benton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800" b="0" i="0" u="none" strike="noStrike" kern="1200" cap="none" spc="0" normalizeH="0" baseline="0" noProof="0">
              <a:ln>
                <a:noFill/>
              </a:ln>
              <a:solidFill>
                <a:srgbClr val="2372B9"/>
              </a:solidFill>
              <a:effectLst/>
              <a:uLnTx/>
              <a:uFillTx/>
              <a:latin typeface="BentonSans"/>
              <a:ea typeface="+mn-ea"/>
              <a:cs typeface="+mn-cs"/>
            </a:endParaRPr>
          </a:p>
        </p:txBody>
      </p:sp>
      <p:sp>
        <p:nvSpPr>
          <p:cNvPr id="2" name="TextBox 1">
            <a:extLst>
              <a:ext uri="{FF2B5EF4-FFF2-40B4-BE49-F238E27FC236}">
                <a16:creationId xmlns:a16="http://schemas.microsoft.com/office/drawing/2014/main" id="{3361CA8E-CA34-4BA3-B385-D49821796593}"/>
              </a:ext>
            </a:extLst>
          </p:cNvPr>
          <p:cNvSpPr txBox="1"/>
          <p:nvPr/>
        </p:nvSpPr>
        <p:spPr>
          <a:xfrm>
            <a:off x="567765" y="1044004"/>
            <a:ext cx="11249766" cy="1774845"/>
          </a:xfrm>
          <a:prstGeom prst="rect">
            <a:avLst/>
          </a:prstGeom>
          <a:noFill/>
        </p:spPr>
        <p:txBody>
          <a:bodyPr wrap="square" rtlCol="0">
            <a:spAutoFit/>
          </a:bodyPr>
          <a:lstStyle/>
          <a:p>
            <a:pPr marL="171450" indent="-171450">
              <a:spcAft>
                <a:spcPts val="800"/>
              </a:spcAft>
              <a:buFont typeface="Arial" panose="020B0604020202020204" pitchFamily="34" charset="0"/>
              <a:buChar char="•"/>
            </a:pPr>
            <a:r>
              <a:rPr lang="en-US" sz="1600" dirty="0">
                <a:solidFill>
                  <a:srgbClr val="000000"/>
                </a:solidFill>
                <a:latin typeface="BentonSans Regular" panose="02000503000000020004" pitchFamily="50" charset="0"/>
              </a:rPr>
              <a:t>Customers work with Constellation to have their electricity consumption matched with attributes (e.g., RECs or EFECs) from carbon-free generators in their grid each hour.</a:t>
            </a:r>
          </a:p>
          <a:p>
            <a:pPr marL="171450" indent="-171450">
              <a:spcAft>
                <a:spcPts val="800"/>
              </a:spcAft>
              <a:buFont typeface="Arial" panose="020B0604020202020204" pitchFamily="34" charset="0"/>
              <a:buChar char="•"/>
            </a:pPr>
            <a:r>
              <a:rPr lang="en-US" sz="1600" dirty="0">
                <a:solidFill>
                  <a:srgbClr val="000000"/>
                </a:solidFill>
                <a:latin typeface="BentonSans Regular" panose="02000503000000020004" pitchFamily="50" charset="0"/>
              </a:rPr>
              <a:t>Each hour’s match is reported on demand through Constellation's Energy Manager portal, with hourly time-stamped attributes retired at year-end in PJM GATS (the GIS equivalent for PJM).  </a:t>
            </a:r>
          </a:p>
          <a:p>
            <a:pPr marL="171450" indent="-171450">
              <a:spcAft>
                <a:spcPts val="800"/>
              </a:spcAft>
              <a:buFont typeface="Arial" panose="020B0604020202020204" pitchFamily="34" charset="0"/>
              <a:buChar char="•"/>
            </a:pPr>
            <a:r>
              <a:rPr lang="en-US" sz="1600" dirty="0">
                <a:solidFill>
                  <a:srgbClr val="000000"/>
                </a:solidFill>
                <a:latin typeface="BentonSans Regular" panose="02000503000000020004" pitchFamily="50" charset="0"/>
              </a:rPr>
              <a:t>Existing sustainability solutions – on or offsite renewables, storage, efficiency products – can be integrated into the overall portfolio, and hourly CFE can be added into existing supply products without a long-term commitment.</a:t>
            </a:r>
          </a:p>
        </p:txBody>
      </p:sp>
      <p:graphicFrame>
        <p:nvGraphicFramePr>
          <p:cNvPr id="8" name="Chart 7">
            <a:extLst>
              <a:ext uri="{FF2B5EF4-FFF2-40B4-BE49-F238E27FC236}">
                <a16:creationId xmlns:a16="http://schemas.microsoft.com/office/drawing/2014/main" id="{153C7D66-33EA-4057-AD29-4045FC86930C}"/>
              </a:ext>
            </a:extLst>
          </p:cNvPr>
          <p:cNvGraphicFramePr>
            <a:graphicFrameLocks/>
          </p:cNvGraphicFramePr>
          <p:nvPr>
            <p:extLst>
              <p:ext uri="{D42A27DB-BD31-4B8C-83A1-F6EECF244321}">
                <p14:modId xmlns:p14="http://schemas.microsoft.com/office/powerpoint/2010/main" val="1243738463"/>
              </p:ext>
            </p:extLst>
          </p:nvPr>
        </p:nvGraphicFramePr>
        <p:xfrm>
          <a:off x="654348" y="3377521"/>
          <a:ext cx="5228879" cy="239679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Chart 8">
            <a:extLst>
              <a:ext uri="{FF2B5EF4-FFF2-40B4-BE49-F238E27FC236}">
                <a16:creationId xmlns:a16="http://schemas.microsoft.com/office/drawing/2014/main" id="{ED692670-EAD2-4502-AF8E-B3849C2A7554}"/>
              </a:ext>
            </a:extLst>
          </p:cNvPr>
          <p:cNvGraphicFramePr>
            <a:graphicFrameLocks/>
          </p:cNvGraphicFramePr>
          <p:nvPr>
            <p:extLst>
              <p:ext uri="{D42A27DB-BD31-4B8C-83A1-F6EECF244321}">
                <p14:modId xmlns:p14="http://schemas.microsoft.com/office/powerpoint/2010/main" val="284621789"/>
              </p:ext>
            </p:extLst>
          </p:nvPr>
        </p:nvGraphicFramePr>
        <p:xfrm>
          <a:off x="6171515" y="3377521"/>
          <a:ext cx="5228878" cy="2514222"/>
        </p:xfrm>
        <a:graphic>
          <a:graphicData uri="http://schemas.openxmlformats.org/drawingml/2006/chart">
            <c:chart xmlns:c="http://schemas.openxmlformats.org/drawingml/2006/chart" xmlns:r="http://schemas.openxmlformats.org/officeDocument/2006/relationships" r:id="rId7"/>
          </a:graphicData>
        </a:graphic>
      </p:graphicFrame>
      <p:sp>
        <p:nvSpPr>
          <p:cNvPr id="10" name="TextBox 9">
            <a:extLst>
              <a:ext uri="{FF2B5EF4-FFF2-40B4-BE49-F238E27FC236}">
                <a16:creationId xmlns:a16="http://schemas.microsoft.com/office/drawing/2014/main" id="{334165D2-AB26-4833-86CE-394A10304595}"/>
              </a:ext>
            </a:extLst>
          </p:cNvPr>
          <p:cNvSpPr txBox="1"/>
          <p:nvPr/>
        </p:nvSpPr>
        <p:spPr>
          <a:xfrm>
            <a:off x="1453641" y="3050910"/>
            <a:ext cx="3624629" cy="338554"/>
          </a:xfrm>
          <a:prstGeom prst="rect">
            <a:avLst/>
          </a:prstGeom>
          <a:noFill/>
        </p:spPr>
        <p:txBody>
          <a:bodyPr wrap="square" rtlCol="0">
            <a:spAutoFit/>
          </a:bodyPr>
          <a:lstStyle/>
          <a:p>
            <a:pPr algn="ctr"/>
            <a:r>
              <a:rPr lang="en-US" sz="1600" b="1" dirty="0"/>
              <a:t>From Annual (Compliance)</a:t>
            </a:r>
          </a:p>
        </p:txBody>
      </p:sp>
      <p:sp>
        <p:nvSpPr>
          <p:cNvPr id="11" name="TextBox 10">
            <a:extLst>
              <a:ext uri="{FF2B5EF4-FFF2-40B4-BE49-F238E27FC236}">
                <a16:creationId xmlns:a16="http://schemas.microsoft.com/office/drawing/2014/main" id="{7735A387-68FE-4EFF-8B3E-97D15E5C289E}"/>
              </a:ext>
            </a:extLst>
          </p:cNvPr>
          <p:cNvSpPr txBox="1"/>
          <p:nvPr/>
        </p:nvSpPr>
        <p:spPr>
          <a:xfrm>
            <a:off x="7283479" y="3038219"/>
            <a:ext cx="2579849" cy="338554"/>
          </a:xfrm>
          <a:prstGeom prst="rect">
            <a:avLst/>
          </a:prstGeom>
          <a:noFill/>
        </p:spPr>
        <p:txBody>
          <a:bodyPr wrap="square" rtlCol="0">
            <a:spAutoFit/>
          </a:bodyPr>
          <a:lstStyle/>
          <a:p>
            <a:pPr algn="ctr"/>
            <a:r>
              <a:rPr lang="en-US" sz="1600" b="1" dirty="0"/>
              <a:t>To Hourly(Voluntary)</a:t>
            </a:r>
          </a:p>
        </p:txBody>
      </p:sp>
    </p:spTree>
    <p:extLst>
      <p:ext uri="{BB962C8B-B14F-4D97-AF65-F5344CB8AC3E}">
        <p14:creationId xmlns:p14="http://schemas.microsoft.com/office/powerpoint/2010/main" val="26361376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988CC97-15D2-4CDF-AF9B-9064D62FF665}"/>
              </a:ext>
            </a:extLst>
          </p:cNvPr>
          <p:cNvGraphicFramePr>
            <a:graphicFrameLocks noChangeAspect="1"/>
          </p:cNvGraphicFramePr>
          <p:nvPr>
            <p:custDataLst>
              <p:tags r:id="rId1"/>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3" name="Object 2" hidden="1">
                        <a:extLst>
                          <a:ext uri="{FF2B5EF4-FFF2-40B4-BE49-F238E27FC236}">
                            <a16:creationId xmlns:a16="http://schemas.microsoft.com/office/drawing/2014/main" id="{A988CC97-15D2-4CDF-AF9B-9064D62FF665}"/>
                          </a:ext>
                        </a:extLst>
                      </p:cNvPr>
                      <p:cNvPicPr/>
                      <p:nvPr/>
                    </p:nvPicPr>
                    <p:blipFill>
                      <a:blip r:embed="rId5"/>
                      <a:stretch>
                        <a:fillRect/>
                      </a:stretch>
                    </p:blipFill>
                    <p:spPr>
                      <a:xfrm>
                        <a:off x="1525588" y="1588"/>
                        <a:ext cx="1588" cy="1588"/>
                      </a:xfrm>
                      <a:prstGeom prst="rect">
                        <a:avLst/>
                      </a:prstGeom>
                    </p:spPr>
                  </p:pic>
                </p:oleObj>
              </mc:Fallback>
            </mc:AlternateContent>
          </a:graphicData>
        </a:graphic>
      </p:graphicFrame>
      <p:sp>
        <p:nvSpPr>
          <p:cNvPr id="27" name="Title 26">
            <a:extLst>
              <a:ext uri="{FF2B5EF4-FFF2-40B4-BE49-F238E27FC236}">
                <a16:creationId xmlns:a16="http://schemas.microsoft.com/office/drawing/2014/main" id="{7B43E338-F5ED-4531-867E-5E423EFCE324}"/>
              </a:ext>
            </a:extLst>
          </p:cNvPr>
          <p:cNvSpPr>
            <a:spLocks noGrp="1"/>
          </p:cNvSpPr>
          <p:nvPr>
            <p:ph type="title"/>
          </p:nvPr>
        </p:nvSpPr>
        <p:spPr/>
        <p:txBody>
          <a:bodyPr vert="horz"/>
          <a:lstStyle/>
          <a:p>
            <a:pPr defTabSz="514337">
              <a:lnSpc>
                <a:spcPct val="100000"/>
              </a:lnSpc>
            </a:pPr>
            <a:r>
              <a:rPr lang="en-US" dirty="0"/>
              <a:t>The Constellation Hourly CFE </a:t>
            </a:r>
            <a:r>
              <a:rPr lang="en-US" dirty="0">
                <a:solidFill>
                  <a:srgbClr val="2372B9"/>
                </a:solidFill>
              </a:rPr>
              <a:t>Platform</a:t>
            </a:r>
          </a:p>
        </p:txBody>
      </p:sp>
      <p:sp>
        <p:nvSpPr>
          <p:cNvPr id="110" name="Rectangle 109">
            <a:extLst>
              <a:ext uri="{FF2B5EF4-FFF2-40B4-BE49-F238E27FC236}">
                <a16:creationId xmlns:a16="http://schemas.microsoft.com/office/drawing/2014/main" id="{622A88C7-E222-410A-8F4C-CA175E183FAC}"/>
              </a:ext>
            </a:extLst>
          </p:cNvPr>
          <p:cNvSpPr/>
          <p:nvPr/>
        </p:nvSpPr>
        <p:spPr>
          <a:xfrm>
            <a:off x="488949" y="6581001"/>
            <a:ext cx="878264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lumMod val="65000"/>
                  </a:prstClr>
                </a:solidFill>
                <a:effectLst/>
                <a:uLnTx/>
                <a:uFillTx/>
                <a:latin typeface="BentonSans"/>
                <a:ea typeface="+mn-ea"/>
                <a:cs typeface="+mn-cs"/>
              </a:rPr>
              <a:t>© 2023 Constellation Energy Resources, LLC.  The offerings described herein are those of either Constellation </a:t>
            </a:r>
            <a:r>
              <a:rPr kumimoji="0" lang="en-US" sz="600" b="0" i="0" u="none" strike="noStrike" kern="0" cap="none" spc="0" normalizeH="0" baseline="0" noProof="0" dirty="0" err="1">
                <a:ln>
                  <a:noFill/>
                </a:ln>
                <a:solidFill>
                  <a:prstClr val="white">
                    <a:lumMod val="65000"/>
                  </a:prstClr>
                </a:solidFill>
                <a:effectLst/>
                <a:uLnTx/>
                <a:uFillTx/>
                <a:latin typeface="BentonSans"/>
                <a:ea typeface="+mn-ea"/>
                <a:cs typeface="+mn-cs"/>
              </a:rPr>
              <a:t>NewEnergy</a:t>
            </a:r>
            <a:r>
              <a:rPr kumimoji="0" lang="en-US" sz="600" b="0" i="0" u="none" strike="noStrike" kern="0" cap="none" spc="0" normalizeH="0" baseline="0" noProof="0" dirty="0">
                <a:ln>
                  <a:noFill/>
                </a:ln>
                <a:solidFill>
                  <a:prstClr val="white">
                    <a:lumMod val="65000"/>
                  </a:prstClr>
                </a:solidFill>
                <a:effectLst/>
                <a:uLnTx/>
                <a:uFillTx/>
                <a:latin typeface="BentonSans"/>
                <a:ea typeface="+mn-ea"/>
                <a:cs typeface="+mn-cs"/>
              </a:rPr>
              <a:t>, Inc. or Constellation </a:t>
            </a:r>
            <a:r>
              <a:rPr kumimoji="0" lang="en-US" sz="600" b="0" i="0" u="none" strike="noStrike" kern="0" cap="none" spc="0" normalizeH="0" baseline="0" noProof="0" dirty="0" err="1">
                <a:ln>
                  <a:noFill/>
                </a:ln>
                <a:solidFill>
                  <a:prstClr val="white">
                    <a:lumMod val="65000"/>
                  </a:prstClr>
                </a:solidFill>
                <a:effectLst/>
                <a:uLnTx/>
                <a:uFillTx/>
                <a:latin typeface="BentonSans"/>
                <a:ea typeface="+mn-ea"/>
                <a:cs typeface="+mn-cs"/>
              </a:rPr>
              <a:t>NewEnergy</a:t>
            </a:r>
            <a:r>
              <a:rPr kumimoji="0" lang="en-US" sz="600" b="0" i="0" u="none" strike="noStrike" kern="0" cap="none" spc="0" normalizeH="0" baseline="0" noProof="0" dirty="0">
                <a:ln>
                  <a:noFill/>
                </a:ln>
                <a:solidFill>
                  <a:prstClr val="white">
                    <a:lumMod val="65000"/>
                  </a:prstClr>
                </a:solidFill>
                <a:effectLst/>
                <a:uLnTx/>
                <a:uFillTx/>
                <a:latin typeface="BentonSans"/>
                <a:ea typeface="+mn-ea"/>
                <a:cs typeface="+mn-cs"/>
              </a:rPr>
              <a:t>-Gas Division, LLC, affiliates of each other.  Brand names and product names are trademarks or service marks of their respective holders. All rights reserved. Errors and omissions excepted.</a:t>
            </a:r>
          </a:p>
        </p:txBody>
      </p:sp>
      <p:sp>
        <p:nvSpPr>
          <p:cNvPr id="98" name="Slide Number Placeholder 14">
            <a:extLst>
              <a:ext uri="{FF2B5EF4-FFF2-40B4-BE49-F238E27FC236}">
                <a16:creationId xmlns:a16="http://schemas.microsoft.com/office/drawing/2014/main" id="{B15CFCAA-15FE-42BA-8692-FCD85026EEF5}"/>
              </a:ext>
            </a:extLst>
          </p:cNvPr>
          <p:cNvSpPr txBox="1">
            <a:spLocks/>
          </p:cNvSpPr>
          <p:nvPr/>
        </p:nvSpPr>
        <p:spPr>
          <a:xfrm>
            <a:off x="197084" y="6579504"/>
            <a:ext cx="412516" cy="213088"/>
          </a:xfrm>
          <a:prstGeom prst="rect">
            <a:avLst/>
          </a:prstGeom>
        </p:spPr>
        <p:txBody>
          <a:bodyPr vert="horz" lIns="0" tIns="0" rIns="0" bIns="0" rtlCol="0" anchor="ctr" anchorCtr="0"/>
          <a:lstStyle>
            <a:defPPr>
              <a:defRPr lang="en-US"/>
            </a:defPPr>
            <a:lvl1pPr marL="0" algn="l" defTabSz="914400" rtl="0" eaLnBrk="1" latinLnBrk="0" hangingPunct="1">
              <a:defRPr sz="8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2ED86176-D6A4-43D8-BE13-F18245AD9D39}" type="slidenum">
              <a:rPr kumimoji="0" lang="en-US" sz="800" b="0" i="0" u="none" strike="noStrike" kern="1200" cap="none" spc="0" normalizeH="0" baseline="0" noProof="0" smtClean="0">
                <a:ln>
                  <a:noFill/>
                </a:ln>
                <a:solidFill>
                  <a:srgbClr val="2372B9"/>
                </a:solidFill>
                <a:effectLst/>
                <a:uLnTx/>
                <a:uFillTx/>
                <a:latin typeface="Benton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800" b="0" i="0" u="none" strike="noStrike" kern="1200" cap="none" spc="0" normalizeH="0" baseline="0" noProof="0">
              <a:ln>
                <a:noFill/>
              </a:ln>
              <a:solidFill>
                <a:srgbClr val="2372B9"/>
              </a:solidFill>
              <a:effectLst/>
              <a:uLnTx/>
              <a:uFillTx/>
              <a:latin typeface="BentonSans"/>
              <a:ea typeface="+mn-ea"/>
              <a:cs typeface="+mn-cs"/>
            </a:endParaRPr>
          </a:p>
        </p:txBody>
      </p:sp>
      <p:pic>
        <p:nvPicPr>
          <p:cNvPr id="8" name="Picture 7">
            <a:extLst>
              <a:ext uri="{FF2B5EF4-FFF2-40B4-BE49-F238E27FC236}">
                <a16:creationId xmlns:a16="http://schemas.microsoft.com/office/drawing/2014/main" id="{78B057A2-E94B-478E-81F8-5E05DADEADF7}"/>
              </a:ext>
            </a:extLst>
          </p:cNvPr>
          <p:cNvPicPr>
            <a:picLocks noChangeAspect="1"/>
          </p:cNvPicPr>
          <p:nvPr/>
        </p:nvPicPr>
        <p:blipFill>
          <a:blip r:embed="rId6"/>
          <a:stretch>
            <a:fillRect/>
          </a:stretch>
        </p:blipFill>
        <p:spPr>
          <a:xfrm>
            <a:off x="6561021" y="626828"/>
            <a:ext cx="4722412" cy="2013039"/>
          </a:xfrm>
          <a:prstGeom prst="rect">
            <a:avLst/>
          </a:prstGeom>
          <a:ln w="28575">
            <a:solidFill>
              <a:schemeClr val="tx1"/>
            </a:solidFill>
          </a:ln>
        </p:spPr>
      </p:pic>
      <p:pic>
        <p:nvPicPr>
          <p:cNvPr id="10" name="Picture 9">
            <a:extLst>
              <a:ext uri="{FF2B5EF4-FFF2-40B4-BE49-F238E27FC236}">
                <a16:creationId xmlns:a16="http://schemas.microsoft.com/office/drawing/2014/main" id="{CC9B8F4E-DF25-4629-988D-BF4D9F2E869C}"/>
              </a:ext>
            </a:extLst>
          </p:cNvPr>
          <p:cNvPicPr>
            <a:picLocks noChangeAspect="1"/>
          </p:cNvPicPr>
          <p:nvPr/>
        </p:nvPicPr>
        <p:blipFill>
          <a:blip r:embed="rId7"/>
          <a:stretch>
            <a:fillRect/>
          </a:stretch>
        </p:blipFill>
        <p:spPr>
          <a:xfrm>
            <a:off x="7143056" y="2679060"/>
            <a:ext cx="3558339" cy="1690933"/>
          </a:xfrm>
          <a:prstGeom prst="rect">
            <a:avLst/>
          </a:prstGeom>
          <a:ln w="28575">
            <a:solidFill>
              <a:schemeClr val="tx1"/>
            </a:solidFill>
          </a:ln>
        </p:spPr>
      </p:pic>
      <p:pic>
        <p:nvPicPr>
          <p:cNvPr id="12" name="Picture 11">
            <a:extLst>
              <a:ext uri="{FF2B5EF4-FFF2-40B4-BE49-F238E27FC236}">
                <a16:creationId xmlns:a16="http://schemas.microsoft.com/office/drawing/2014/main" id="{E415F9E4-9246-4691-B560-7011D82B2279}"/>
              </a:ext>
            </a:extLst>
          </p:cNvPr>
          <p:cNvPicPr>
            <a:picLocks noChangeAspect="1"/>
          </p:cNvPicPr>
          <p:nvPr/>
        </p:nvPicPr>
        <p:blipFill>
          <a:blip r:embed="rId8"/>
          <a:stretch>
            <a:fillRect/>
          </a:stretch>
        </p:blipFill>
        <p:spPr>
          <a:xfrm>
            <a:off x="6688974" y="4418216"/>
            <a:ext cx="4466501" cy="1721000"/>
          </a:xfrm>
          <a:prstGeom prst="rect">
            <a:avLst/>
          </a:prstGeom>
          <a:ln w="28575">
            <a:solidFill>
              <a:schemeClr val="tx1"/>
            </a:solidFill>
          </a:ln>
        </p:spPr>
      </p:pic>
      <p:sp>
        <p:nvSpPr>
          <p:cNvPr id="18" name="TextBox 17">
            <a:extLst>
              <a:ext uri="{FF2B5EF4-FFF2-40B4-BE49-F238E27FC236}">
                <a16:creationId xmlns:a16="http://schemas.microsoft.com/office/drawing/2014/main" id="{784FB7CC-BAD6-4FBA-B794-55FB4698558F}"/>
              </a:ext>
            </a:extLst>
          </p:cNvPr>
          <p:cNvSpPr txBox="1"/>
          <p:nvPr/>
        </p:nvSpPr>
        <p:spPr>
          <a:xfrm>
            <a:off x="492924" y="5494576"/>
            <a:ext cx="5138057" cy="338554"/>
          </a:xfrm>
          <a:prstGeom prst="rect">
            <a:avLst/>
          </a:prstGeom>
          <a:noFill/>
        </p:spPr>
        <p:txBody>
          <a:bodyPr wrap="square" rtlCol="0">
            <a:spAutoFit/>
          </a:bodyPr>
          <a:lstStyle/>
          <a:p>
            <a:pPr algn="ctr"/>
            <a:r>
              <a:rPr lang="en-US" sz="1600" dirty="0"/>
              <a:t>Launched August 2022</a:t>
            </a:r>
          </a:p>
        </p:txBody>
      </p:sp>
      <p:pic>
        <p:nvPicPr>
          <p:cNvPr id="4" name="Picture 3">
            <a:extLst>
              <a:ext uri="{FF2B5EF4-FFF2-40B4-BE49-F238E27FC236}">
                <a16:creationId xmlns:a16="http://schemas.microsoft.com/office/drawing/2014/main" id="{C19425CC-D51A-EBCC-3FD5-E08649C04DC0}"/>
              </a:ext>
            </a:extLst>
          </p:cNvPr>
          <p:cNvPicPr>
            <a:picLocks noChangeAspect="1"/>
          </p:cNvPicPr>
          <p:nvPr/>
        </p:nvPicPr>
        <p:blipFill>
          <a:blip r:embed="rId9"/>
          <a:stretch>
            <a:fillRect/>
          </a:stretch>
        </p:blipFill>
        <p:spPr>
          <a:xfrm>
            <a:off x="176343" y="925140"/>
            <a:ext cx="6302844" cy="4490776"/>
          </a:xfrm>
          <a:prstGeom prst="rect">
            <a:avLst/>
          </a:prstGeom>
          <a:ln w="28575">
            <a:solidFill>
              <a:schemeClr val="tx1"/>
            </a:solidFill>
          </a:ln>
        </p:spPr>
      </p:pic>
    </p:spTree>
    <p:extLst>
      <p:ext uri="{BB962C8B-B14F-4D97-AF65-F5344CB8AC3E}">
        <p14:creationId xmlns:p14="http://schemas.microsoft.com/office/powerpoint/2010/main" val="39568191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9393C5-84D3-8094-56C5-6FED7C6A0076}"/>
              </a:ext>
            </a:extLst>
          </p:cNvPr>
          <p:cNvSpPr>
            <a:spLocks noGrp="1"/>
          </p:cNvSpPr>
          <p:nvPr>
            <p:ph type="title"/>
          </p:nvPr>
        </p:nvSpPr>
        <p:spPr/>
        <p:txBody>
          <a:bodyPr/>
          <a:lstStyle/>
          <a:p>
            <a:r>
              <a:rPr lang="en-US" dirty="0"/>
              <a:t>The Hourly Matching Ecosystem Is Developing Rapidly</a:t>
            </a:r>
          </a:p>
        </p:txBody>
      </p:sp>
      <p:sp>
        <p:nvSpPr>
          <p:cNvPr id="5" name="Slide Number Placeholder 4">
            <a:extLst>
              <a:ext uri="{FF2B5EF4-FFF2-40B4-BE49-F238E27FC236}">
                <a16:creationId xmlns:a16="http://schemas.microsoft.com/office/drawing/2014/main" id="{DC4AAE89-418E-7212-062B-7D5CCBA87C09}"/>
              </a:ext>
            </a:extLst>
          </p:cNvPr>
          <p:cNvSpPr>
            <a:spLocks noGrp="1"/>
          </p:cNvSpPr>
          <p:nvPr>
            <p:ph type="sldNum" sz="quarter" idx="4"/>
          </p:nvPr>
        </p:nvSpPr>
        <p:spPr/>
        <p:txBody>
          <a:bodyPr/>
          <a:lstStyle/>
          <a:p>
            <a:fld id="{2ED86176-D6A4-43D8-BE13-F18245AD9D39}" type="slidenum">
              <a:rPr lang="en-US" smtClean="0"/>
              <a:pPr/>
              <a:t>9</a:t>
            </a:fld>
            <a:endParaRPr lang="en-US"/>
          </a:p>
        </p:txBody>
      </p:sp>
      <p:sp>
        <p:nvSpPr>
          <p:cNvPr id="24" name="Rectangle 23">
            <a:extLst>
              <a:ext uri="{FF2B5EF4-FFF2-40B4-BE49-F238E27FC236}">
                <a16:creationId xmlns:a16="http://schemas.microsoft.com/office/drawing/2014/main" id="{F7DEFA63-31FE-EC26-E169-6F5082EF6030}"/>
              </a:ext>
            </a:extLst>
          </p:cNvPr>
          <p:cNvSpPr/>
          <p:nvPr/>
        </p:nvSpPr>
        <p:spPr>
          <a:xfrm>
            <a:off x="4227576" y="954509"/>
            <a:ext cx="3700272" cy="2739665"/>
          </a:xfrm>
          <a:prstGeom prst="rect">
            <a:avLst/>
          </a:prstGeom>
          <a:solidFill>
            <a:schemeClr val="accent4"/>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bg1"/>
              </a:solidFill>
            </a:endParaRPr>
          </a:p>
        </p:txBody>
      </p:sp>
      <p:sp>
        <p:nvSpPr>
          <p:cNvPr id="25" name="Rectangle 24">
            <a:extLst>
              <a:ext uri="{FF2B5EF4-FFF2-40B4-BE49-F238E27FC236}">
                <a16:creationId xmlns:a16="http://schemas.microsoft.com/office/drawing/2014/main" id="{311AB73A-3799-59CC-BC00-17DD4CFBC80C}"/>
              </a:ext>
            </a:extLst>
          </p:cNvPr>
          <p:cNvSpPr/>
          <p:nvPr/>
        </p:nvSpPr>
        <p:spPr>
          <a:xfrm>
            <a:off x="8062369" y="954509"/>
            <a:ext cx="3700272" cy="2739664"/>
          </a:xfrm>
          <a:prstGeom prst="rect">
            <a:avLst/>
          </a:prstGeom>
          <a:solidFill>
            <a:schemeClr val="accent6"/>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bg1"/>
              </a:solidFill>
            </a:endParaRPr>
          </a:p>
        </p:txBody>
      </p:sp>
      <p:sp>
        <p:nvSpPr>
          <p:cNvPr id="27" name="Rectangle 26">
            <a:extLst>
              <a:ext uri="{FF2B5EF4-FFF2-40B4-BE49-F238E27FC236}">
                <a16:creationId xmlns:a16="http://schemas.microsoft.com/office/drawing/2014/main" id="{A5BABCC6-133A-CC8E-0171-79097CA550A8}"/>
              </a:ext>
            </a:extLst>
          </p:cNvPr>
          <p:cNvSpPr/>
          <p:nvPr/>
        </p:nvSpPr>
        <p:spPr>
          <a:xfrm>
            <a:off x="4227576" y="3771684"/>
            <a:ext cx="3700272" cy="2589315"/>
          </a:xfrm>
          <a:prstGeom prst="rect">
            <a:avLst/>
          </a:prstGeom>
          <a:solidFill>
            <a:schemeClr val="accent5">
              <a:lumMod val="75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bg1"/>
              </a:solidFill>
            </a:endParaRPr>
          </a:p>
        </p:txBody>
      </p:sp>
      <p:sp>
        <p:nvSpPr>
          <p:cNvPr id="28" name="Rectangle 27">
            <a:extLst>
              <a:ext uri="{FF2B5EF4-FFF2-40B4-BE49-F238E27FC236}">
                <a16:creationId xmlns:a16="http://schemas.microsoft.com/office/drawing/2014/main" id="{13A0F936-842C-BDCB-73CA-B425E1AB9980}"/>
              </a:ext>
            </a:extLst>
          </p:cNvPr>
          <p:cNvSpPr/>
          <p:nvPr/>
        </p:nvSpPr>
        <p:spPr>
          <a:xfrm>
            <a:off x="8062369" y="3764345"/>
            <a:ext cx="3700272" cy="2589315"/>
          </a:xfrm>
          <a:prstGeom prst="rect">
            <a:avLst/>
          </a:prstGeom>
          <a:solidFill>
            <a:schemeClr val="bg2">
              <a:lumMod val="65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bg1"/>
              </a:solidFill>
            </a:endParaRPr>
          </a:p>
        </p:txBody>
      </p:sp>
      <p:pic>
        <p:nvPicPr>
          <p:cNvPr id="32" name="Picture 31">
            <a:extLst>
              <a:ext uri="{FF2B5EF4-FFF2-40B4-BE49-F238E27FC236}">
                <a16:creationId xmlns:a16="http://schemas.microsoft.com/office/drawing/2014/main" id="{C5A675A8-936B-A1C7-7E36-649E759F752C}"/>
              </a:ext>
            </a:extLst>
          </p:cNvPr>
          <p:cNvPicPr>
            <a:picLocks noChangeAspect="1"/>
          </p:cNvPicPr>
          <p:nvPr/>
        </p:nvPicPr>
        <p:blipFill>
          <a:blip r:embed="rId3"/>
          <a:stretch>
            <a:fillRect/>
          </a:stretch>
        </p:blipFill>
        <p:spPr>
          <a:xfrm>
            <a:off x="8330910" y="4167275"/>
            <a:ext cx="1286219" cy="495556"/>
          </a:xfrm>
          <a:prstGeom prst="rect">
            <a:avLst/>
          </a:prstGeom>
        </p:spPr>
      </p:pic>
      <p:sp>
        <p:nvSpPr>
          <p:cNvPr id="33" name="TextBox 32">
            <a:extLst>
              <a:ext uri="{FF2B5EF4-FFF2-40B4-BE49-F238E27FC236}">
                <a16:creationId xmlns:a16="http://schemas.microsoft.com/office/drawing/2014/main" id="{7D271474-2DC4-5B0C-4AD5-ADD073871DDA}"/>
              </a:ext>
            </a:extLst>
          </p:cNvPr>
          <p:cNvSpPr txBox="1"/>
          <p:nvPr/>
        </p:nvSpPr>
        <p:spPr>
          <a:xfrm>
            <a:off x="9626273" y="4163075"/>
            <a:ext cx="1865376" cy="507831"/>
          </a:xfrm>
          <a:prstGeom prst="rect">
            <a:avLst/>
          </a:prstGeom>
          <a:noFill/>
        </p:spPr>
        <p:txBody>
          <a:bodyPr wrap="square" rtlCol="0">
            <a:spAutoFit/>
          </a:bodyPr>
          <a:lstStyle/>
          <a:p>
            <a:r>
              <a:rPr lang="en-US" sz="900" b="1" dirty="0">
                <a:solidFill>
                  <a:srgbClr val="000000"/>
                </a:solidFill>
              </a:rPr>
              <a:t>EnergyTag</a:t>
            </a:r>
          </a:p>
          <a:p>
            <a:r>
              <a:rPr lang="en-US" sz="900" dirty="0">
                <a:solidFill>
                  <a:srgbClr val="000000"/>
                </a:solidFill>
              </a:rPr>
              <a:t>Standards and guidelines for Granular Certificates (GCs)</a:t>
            </a:r>
          </a:p>
        </p:txBody>
      </p:sp>
      <p:sp>
        <p:nvSpPr>
          <p:cNvPr id="34" name="TextBox 33">
            <a:extLst>
              <a:ext uri="{FF2B5EF4-FFF2-40B4-BE49-F238E27FC236}">
                <a16:creationId xmlns:a16="http://schemas.microsoft.com/office/drawing/2014/main" id="{D581E4B5-A98F-BF64-0425-4EA11E21B4C0}"/>
              </a:ext>
            </a:extLst>
          </p:cNvPr>
          <p:cNvSpPr txBox="1"/>
          <p:nvPr/>
        </p:nvSpPr>
        <p:spPr>
          <a:xfrm>
            <a:off x="4236720" y="956642"/>
            <a:ext cx="2734056" cy="307777"/>
          </a:xfrm>
          <a:prstGeom prst="rect">
            <a:avLst/>
          </a:prstGeom>
          <a:noFill/>
        </p:spPr>
        <p:txBody>
          <a:bodyPr wrap="square" rtlCol="0">
            <a:spAutoFit/>
          </a:bodyPr>
          <a:lstStyle/>
          <a:p>
            <a:r>
              <a:rPr lang="en-US" sz="1400" dirty="0"/>
              <a:t>Suppliers</a:t>
            </a:r>
          </a:p>
        </p:txBody>
      </p:sp>
      <p:sp>
        <p:nvSpPr>
          <p:cNvPr id="35" name="TextBox 34">
            <a:extLst>
              <a:ext uri="{FF2B5EF4-FFF2-40B4-BE49-F238E27FC236}">
                <a16:creationId xmlns:a16="http://schemas.microsoft.com/office/drawing/2014/main" id="{858380A5-7E36-FF99-6DCB-3E7B808E46D9}"/>
              </a:ext>
            </a:extLst>
          </p:cNvPr>
          <p:cNvSpPr txBox="1"/>
          <p:nvPr/>
        </p:nvSpPr>
        <p:spPr>
          <a:xfrm>
            <a:off x="8062369" y="959170"/>
            <a:ext cx="2734056" cy="307777"/>
          </a:xfrm>
          <a:prstGeom prst="rect">
            <a:avLst/>
          </a:prstGeom>
          <a:noFill/>
        </p:spPr>
        <p:txBody>
          <a:bodyPr wrap="square" rtlCol="0">
            <a:spAutoFit/>
          </a:bodyPr>
          <a:lstStyle/>
          <a:p>
            <a:r>
              <a:rPr lang="en-US" sz="1400" dirty="0"/>
              <a:t>Buyer Community</a:t>
            </a:r>
          </a:p>
        </p:txBody>
      </p:sp>
      <p:sp>
        <p:nvSpPr>
          <p:cNvPr id="36" name="TextBox 35">
            <a:extLst>
              <a:ext uri="{FF2B5EF4-FFF2-40B4-BE49-F238E27FC236}">
                <a16:creationId xmlns:a16="http://schemas.microsoft.com/office/drawing/2014/main" id="{4AC363B0-AA79-A75F-BD19-44E06F6811B5}"/>
              </a:ext>
            </a:extLst>
          </p:cNvPr>
          <p:cNvSpPr txBox="1"/>
          <p:nvPr/>
        </p:nvSpPr>
        <p:spPr>
          <a:xfrm>
            <a:off x="4227576" y="3785756"/>
            <a:ext cx="2734056" cy="307777"/>
          </a:xfrm>
          <a:prstGeom prst="rect">
            <a:avLst/>
          </a:prstGeom>
          <a:noFill/>
        </p:spPr>
        <p:txBody>
          <a:bodyPr wrap="square" rtlCol="0">
            <a:spAutoFit/>
          </a:bodyPr>
          <a:lstStyle/>
          <a:p>
            <a:r>
              <a:rPr lang="en-US" sz="1400" dirty="0"/>
              <a:t>Stakeholder Initiatives</a:t>
            </a:r>
          </a:p>
        </p:txBody>
      </p:sp>
      <p:sp>
        <p:nvSpPr>
          <p:cNvPr id="37" name="TextBox 36">
            <a:extLst>
              <a:ext uri="{FF2B5EF4-FFF2-40B4-BE49-F238E27FC236}">
                <a16:creationId xmlns:a16="http://schemas.microsoft.com/office/drawing/2014/main" id="{F8B25C96-F311-B755-1F1E-96493A47D460}"/>
              </a:ext>
            </a:extLst>
          </p:cNvPr>
          <p:cNvSpPr txBox="1"/>
          <p:nvPr/>
        </p:nvSpPr>
        <p:spPr>
          <a:xfrm>
            <a:off x="8062369" y="3776688"/>
            <a:ext cx="2734056" cy="307777"/>
          </a:xfrm>
          <a:prstGeom prst="rect">
            <a:avLst/>
          </a:prstGeom>
          <a:noFill/>
        </p:spPr>
        <p:txBody>
          <a:bodyPr wrap="square" rtlCol="0">
            <a:spAutoFit/>
          </a:bodyPr>
          <a:lstStyle/>
          <a:p>
            <a:r>
              <a:rPr lang="en-US" sz="1400" dirty="0"/>
              <a:t>Standards</a:t>
            </a:r>
          </a:p>
        </p:txBody>
      </p:sp>
      <p:sp>
        <p:nvSpPr>
          <p:cNvPr id="38" name="TextBox 37">
            <a:extLst>
              <a:ext uri="{FF2B5EF4-FFF2-40B4-BE49-F238E27FC236}">
                <a16:creationId xmlns:a16="http://schemas.microsoft.com/office/drawing/2014/main" id="{8ACF16E1-53D5-7099-0E22-55416BB21514}"/>
              </a:ext>
            </a:extLst>
          </p:cNvPr>
          <p:cNvSpPr txBox="1"/>
          <p:nvPr/>
        </p:nvSpPr>
        <p:spPr>
          <a:xfrm>
            <a:off x="4906613" y="4193214"/>
            <a:ext cx="1865376" cy="400110"/>
          </a:xfrm>
          <a:prstGeom prst="rect">
            <a:avLst/>
          </a:prstGeom>
          <a:noFill/>
        </p:spPr>
        <p:txBody>
          <a:bodyPr wrap="square" rtlCol="0">
            <a:spAutoFit/>
          </a:bodyPr>
          <a:lstStyle/>
          <a:p>
            <a:r>
              <a:rPr lang="en-US" sz="1000" b="1" dirty="0">
                <a:solidFill>
                  <a:srgbClr val="000000"/>
                </a:solidFill>
              </a:rPr>
              <a:t>UN 24/7 CFE Compact</a:t>
            </a:r>
          </a:p>
          <a:p>
            <a:r>
              <a:rPr lang="en-US" sz="1000" dirty="0">
                <a:solidFill>
                  <a:srgbClr val="000000"/>
                </a:solidFill>
              </a:rPr>
              <a:t>137 Signatories and counting </a:t>
            </a:r>
          </a:p>
        </p:txBody>
      </p:sp>
      <p:pic>
        <p:nvPicPr>
          <p:cNvPr id="39" name="Picture 38">
            <a:extLst>
              <a:ext uri="{FF2B5EF4-FFF2-40B4-BE49-F238E27FC236}">
                <a16:creationId xmlns:a16="http://schemas.microsoft.com/office/drawing/2014/main" id="{D4A31B59-E35A-3053-1688-B2954DD78C5D}"/>
              </a:ext>
            </a:extLst>
          </p:cNvPr>
          <p:cNvPicPr>
            <a:picLocks noChangeAspect="1"/>
          </p:cNvPicPr>
          <p:nvPr/>
        </p:nvPicPr>
        <p:blipFill>
          <a:blip r:embed="rId4"/>
          <a:stretch>
            <a:fillRect/>
          </a:stretch>
        </p:blipFill>
        <p:spPr>
          <a:xfrm>
            <a:off x="4325750" y="4212985"/>
            <a:ext cx="617439" cy="573337"/>
          </a:xfrm>
          <a:prstGeom prst="rect">
            <a:avLst/>
          </a:prstGeom>
        </p:spPr>
      </p:pic>
      <p:pic>
        <p:nvPicPr>
          <p:cNvPr id="45" name="Picture 44">
            <a:extLst>
              <a:ext uri="{FF2B5EF4-FFF2-40B4-BE49-F238E27FC236}">
                <a16:creationId xmlns:a16="http://schemas.microsoft.com/office/drawing/2014/main" id="{C1272BE2-7D2D-5C5C-A302-A840C9D57073}"/>
              </a:ext>
            </a:extLst>
          </p:cNvPr>
          <p:cNvPicPr>
            <a:picLocks noChangeAspect="1"/>
          </p:cNvPicPr>
          <p:nvPr/>
        </p:nvPicPr>
        <p:blipFill>
          <a:blip r:embed="rId5"/>
          <a:stretch>
            <a:fillRect/>
          </a:stretch>
        </p:blipFill>
        <p:spPr>
          <a:xfrm>
            <a:off x="8164385" y="4803270"/>
            <a:ext cx="1057423" cy="385817"/>
          </a:xfrm>
          <a:prstGeom prst="rect">
            <a:avLst/>
          </a:prstGeom>
        </p:spPr>
      </p:pic>
      <p:sp>
        <p:nvSpPr>
          <p:cNvPr id="46" name="TextBox 45">
            <a:extLst>
              <a:ext uri="{FF2B5EF4-FFF2-40B4-BE49-F238E27FC236}">
                <a16:creationId xmlns:a16="http://schemas.microsoft.com/office/drawing/2014/main" id="{8D4CA334-C748-2613-7F5D-03A51F86CAEC}"/>
              </a:ext>
            </a:extLst>
          </p:cNvPr>
          <p:cNvSpPr txBox="1"/>
          <p:nvPr/>
        </p:nvSpPr>
        <p:spPr>
          <a:xfrm>
            <a:off x="9221807" y="4788703"/>
            <a:ext cx="2544675" cy="369332"/>
          </a:xfrm>
          <a:prstGeom prst="rect">
            <a:avLst/>
          </a:prstGeom>
          <a:noFill/>
        </p:spPr>
        <p:txBody>
          <a:bodyPr wrap="square" rtlCol="0">
            <a:spAutoFit/>
          </a:bodyPr>
          <a:lstStyle/>
          <a:p>
            <a:r>
              <a:rPr lang="en-US" sz="900" b="1" dirty="0">
                <a:solidFill>
                  <a:srgbClr val="000000"/>
                </a:solidFill>
              </a:rPr>
              <a:t>CRS Clean Energy Accounting Project</a:t>
            </a:r>
          </a:p>
          <a:p>
            <a:r>
              <a:rPr lang="en-US" sz="900" dirty="0">
                <a:solidFill>
                  <a:srgbClr val="000000"/>
                </a:solidFill>
              </a:rPr>
              <a:t>137 Signatories and counting </a:t>
            </a:r>
          </a:p>
        </p:txBody>
      </p:sp>
      <p:pic>
        <p:nvPicPr>
          <p:cNvPr id="48" name="Picture 47">
            <a:extLst>
              <a:ext uri="{FF2B5EF4-FFF2-40B4-BE49-F238E27FC236}">
                <a16:creationId xmlns:a16="http://schemas.microsoft.com/office/drawing/2014/main" id="{0089B246-2F08-7427-41C3-5FD0CD6131F4}"/>
              </a:ext>
            </a:extLst>
          </p:cNvPr>
          <p:cNvPicPr>
            <a:picLocks noChangeAspect="1"/>
          </p:cNvPicPr>
          <p:nvPr/>
        </p:nvPicPr>
        <p:blipFill>
          <a:blip r:embed="rId6"/>
          <a:stretch>
            <a:fillRect/>
          </a:stretch>
        </p:blipFill>
        <p:spPr>
          <a:xfrm>
            <a:off x="4384054" y="2456527"/>
            <a:ext cx="1616552" cy="483455"/>
          </a:xfrm>
          <a:prstGeom prst="rect">
            <a:avLst/>
          </a:prstGeom>
        </p:spPr>
      </p:pic>
      <p:pic>
        <p:nvPicPr>
          <p:cNvPr id="51" name="Picture 50">
            <a:extLst>
              <a:ext uri="{FF2B5EF4-FFF2-40B4-BE49-F238E27FC236}">
                <a16:creationId xmlns:a16="http://schemas.microsoft.com/office/drawing/2014/main" id="{A9DA1840-ADE7-9F64-4EFE-7A2A1517B337}"/>
              </a:ext>
            </a:extLst>
          </p:cNvPr>
          <p:cNvPicPr>
            <a:picLocks noChangeAspect="1"/>
          </p:cNvPicPr>
          <p:nvPr/>
        </p:nvPicPr>
        <p:blipFill>
          <a:blip r:embed="rId7"/>
          <a:stretch>
            <a:fillRect/>
          </a:stretch>
        </p:blipFill>
        <p:spPr>
          <a:xfrm>
            <a:off x="4295538" y="3082155"/>
            <a:ext cx="1194578" cy="490796"/>
          </a:xfrm>
          <a:prstGeom prst="rect">
            <a:avLst/>
          </a:prstGeom>
        </p:spPr>
      </p:pic>
      <p:pic>
        <p:nvPicPr>
          <p:cNvPr id="56" name="Picture 55">
            <a:extLst>
              <a:ext uri="{FF2B5EF4-FFF2-40B4-BE49-F238E27FC236}">
                <a16:creationId xmlns:a16="http://schemas.microsoft.com/office/drawing/2014/main" id="{F8CA74CA-8E69-9C09-3E56-5B27658D0635}"/>
              </a:ext>
            </a:extLst>
          </p:cNvPr>
          <p:cNvPicPr>
            <a:picLocks noChangeAspect="1"/>
          </p:cNvPicPr>
          <p:nvPr/>
        </p:nvPicPr>
        <p:blipFill>
          <a:blip r:embed="rId8"/>
          <a:stretch>
            <a:fillRect/>
          </a:stretch>
        </p:blipFill>
        <p:spPr>
          <a:xfrm>
            <a:off x="4305815" y="1351305"/>
            <a:ext cx="1771897" cy="409632"/>
          </a:xfrm>
          <a:prstGeom prst="rect">
            <a:avLst/>
          </a:prstGeom>
        </p:spPr>
      </p:pic>
      <p:sp>
        <p:nvSpPr>
          <p:cNvPr id="57" name="TextBox 56">
            <a:extLst>
              <a:ext uri="{FF2B5EF4-FFF2-40B4-BE49-F238E27FC236}">
                <a16:creationId xmlns:a16="http://schemas.microsoft.com/office/drawing/2014/main" id="{AAB4DD95-D0B6-9C92-3C0F-A74B274B5E32}"/>
              </a:ext>
            </a:extLst>
          </p:cNvPr>
          <p:cNvSpPr txBox="1"/>
          <p:nvPr/>
        </p:nvSpPr>
        <p:spPr>
          <a:xfrm>
            <a:off x="6114854" y="1357327"/>
            <a:ext cx="1771897" cy="415498"/>
          </a:xfrm>
          <a:prstGeom prst="rect">
            <a:avLst/>
          </a:prstGeom>
          <a:noFill/>
        </p:spPr>
        <p:txBody>
          <a:bodyPr wrap="square" lIns="0" tIns="0" rIns="0" bIns="0" rtlCol="0">
            <a:spAutoFit/>
          </a:bodyPr>
          <a:lstStyle/>
          <a:p>
            <a:r>
              <a:rPr lang="en-US" sz="900" b="1" dirty="0">
                <a:solidFill>
                  <a:srgbClr val="000000"/>
                </a:solidFill>
              </a:rPr>
              <a:t>Constellation</a:t>
            </a:r>
          </a:p>
          <a:p>
            <a:r>
              <a:rPr lang="en-US" sz="900" dirty="0">
                <a:solidFill>
                  <a:srgbClr val="000000"/>
                </a:solidFill>
              </a:rPr>
              <a:t>Agreements signed with Microsoft and ComEd</a:t>
            </a:r>
          </a:p>
        </p:txBody>
      </p:sp>
      <p:pic>
        <p:nvPicPr>
          <p:cNvPr id="59" name="Graphic 58">
            <a:extLst>
              <a:ext uri="{FF2B5EF4-FFF2-40B4-BE49-F238E27FC236}">
                <a16:creationId xmlns:a16="http://schemas.microsoft.com/office/drawing/2014/main" id="{3E929415-235F-616B-1605-5D40E3427B13}"/>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703283" y="3174986"/>
            <a:ext cx="746357" cy="305133"/>
          </a:xfrm>
          <a:prstGeom prst="rect">
            <a:avLst/>
          </a:prstGeom>
        </p:spPr>
      </p:pic>
      <p:pic>
        <p:nvPicPr>
          <p:cNvPr id="64" name="Picture 63">
            <a:extLst>
              <a:ext uri="{FF2B5EF4-FFF2-40B4-BE49-F238E27FC236}">
                <a16:creationId xmlns:a16="http://schemas.microsoft.com/office/drawing/2014/main" id="{CA84A86C-5BFB-19D7-D761-AAA46A4443C0}"/>
              </a:ext>
            </a:extLst>
          </p:cNvPr>
          <p:cNvPicPr>
            <a:picLocks noChangeAspect="1"/>
          </p:cNvPicPr>
          <p:nvPr/>
        </p:nvPicPr>
        <p:blipFill>
          <a:blip r:embed="rId11"/>
          <a:stretch>
            <a:fillRect/>
          </a:stretch>
        </p:blipFill>
        <p:spPr>
          <a:xfrm>
            <a:off x="6349041" y="2470302"/>
            <a:ext cx="1332322" cy="483651"/>
          </a:xfrm>
          <a:prstGeom prst="rect">
            <a:avLst/>
          </a:prstGeom>
        </p:spPr>
      </p:pic>
      <p:pic>
        <p:nvPicPr>
          <p:cNvPr id="66" name="Graphic 65">
            <a:extLst>
              <a:ext uri="{FF2B5EF4-FFF2-40B4-BE49-F238E27FC236}">
                <a16:creationId xmlns:a16="http://schemas.microsoft.com/office/drawing/2014/main" id="{96142D70-5FB3-3863-4C1C-428E5617482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396281" y="1959740"/>
            <a:ext cx="1349083" cy="314786"/>
          </a:xfrm>
          <a:prstGeom prst="rect">
            <a:avLst/>
          </a:prstGeom>
        </p:spPr>
      </p:pic>
      <p:pic>
        <p:nvPicPr>
          <p:cNvPr id="68" name="Picture 67" descr="A black background with white text&#10;&#10;Description automatically generated">
            <a:extLst>
              <a:ext uri="{FF2B5EF4-FFF2-40B4-BE49-F238E27FC236}">
                <a16:creationId xmlns:a16="http://schemas.microsoft.com/office/drawing/2014/main" id="{53C3F7C2-CBF5-312A-1F4B-984F0BF86B8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914068" y="1904916"/>
            <a:ext cx="1785289" cy="314786"/>
          </a:xfrm>
          <a:prstGeom prst="rect">
            <a:avLst/>
          </a:prstGeom>
        </p:spPr>
      </p:pic>
      <p:pic>
        <p:nvPicPr>
          <p:cNvPr id="70" name="Graphic 69">
            <a:extLst>
              <a:ext uri="{FF2B5EF4-FFF2-40B4-BE49-F238E27FC236}">
                <a16:creationId xmlns:a16="http://schemas.microsoft.com/office/drawing/2014/main" id="{F97A5D1F-8D1F-D873-61B6-36CC398BE42C}"/>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618459" y="3151903"/>
            <a:ext cx="1062904" cy="337430"/>
          </a:xfrm>
          <a:prstGeom prst="rect">
            <a:avLst/>
          </a:prstGeom>
        </p:spPr>
      </p:pic>
      <p:pic>
        <p:nvPicPr>
          <p:cNvPr id="74" name="Picture 73">
            <a:extLst>
              <a:ext uri="{FF2B5EF4-FFF2-40B4-BE49-F238E27FC236}">
                <a16:creationId xmlns:a16="http://schemas.microsoft.com/office/drawing/2014/main" id="{1691748A-FB4E-31ED-4C89-6AEDE77241B2}"/>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698715" y="1947266"/>
            <a:ext cx="1422084" cy="302852"/>
          </a:xfrm>
          <a:prstGeom prst="rect">
            <a:avLst/>
          </a:prstGeom>
        </p:spPr>
      </p:pic>
      <p:pic>
        <p:nvPicPr>
          <p:cNvPr id="76" name="Picture 75" descr="A colorful circle shaped letters&#10;&#10;Description automatically generated with medium confidence">
            <a:extLst>
              <a:ext uri="{FF2B5EF4-FFF2-40B4-BE49-F238E27FC236}">
                <a16:creationId xmlns:a16="http://schemas.microsoft.com/office/drawing/2014/main" id="{0587768D-E034-7DA0-DB1B-48EABE69494F}"/>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673586" y="1356516"/>
            <a:ext cx="1087178" cy="367722"/>
          </a:xfrm>
          <a:prstGeom prst="rect">
            <a:avLst/>
          </a:prstGeom>
        </p:spPr>
      </p:pic>
      <p:pic>
        <p:nvPicPr>
          <p:cNvPr id="78" name="Picture 77" descr="A white text on a black background&#10;&#10;Description automatically generated">
            <a:extLst>
              <a:ext uri="{FF2B5EF4-FFF2-40B4-BE49-F238E27FC236}">
                <a16:creationId xmlns:a16="http://schemas.microsoft.com/office/drawing/2014/main" id="{790D4C82-9C3D-4F66-0AEC-31E5C75A27FC}"/>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0051060" y="1322081"/>
            <a:ext cx="1273018" cy="374833"/>
          </a:xfrm>
          <a:prstGeom prst="rect">
            <a:avLst/>
          </a:prstGeom>
        </p:spPr>
      </p:pic>
      <p:pic>
        <p:nvPicPr>
          <p:cNvPr id="83" name="Picture 82">
            <a:extLst>
              <a:ext uri="{FF2B5EF4-FFF2-40B4-BE49-F238E27FC236}">
                <a16:creationId xmlns:a16="http://schemas.microsoft.com/office/drawing/2014/main" id="{EDD2B45B-58C9-E789-198E-616292A95381}"/>
              </a:ext>
            </a:extLst>
          </p:cNvPr>
          <p:cNvPicPr>
            <a:picLocks noChangeAspect="1"/>
          </p:cNvPicPr>
          <p:nvPr/>
        </p:nvPicPr>
        <p:blipFill>
          <a:blip r:embed="rId20"/>
          <a:stretch>
            <a:fillRect/>
          </a:stretch>
        </p:blipFill>
        <p:spPr>
          <a:xfrm>
            <a:off x="8216407" y="1870051"/>
            <a:ext cx="1273017" cy="433604"/>
          </a:xfrm>
          <a:prstGeom prst="rect">
            <a:avLst/>
          </a:prstGeom>
        </p:spPr>
      </p:pic>
      <p:pic>
        <p:nvPicPr>
          <p:cNvPr id="85" name="Graphic 84">
            <a:extLst>
              <a:ext uri="{FF2B5EF4-FFF2-40B4-BE49-F238E27FC236}">
                <a16:creationId xmlns:a16="http://schemas.microsoft.com/office/drawing/2014/main" id="{14B0586B-830F-0CD7-6DB9-B924A3C05FA1}"/>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8316287" y="2556469"/>
            <a:ext cx="1565417" cy="182025"/>
          </a:xfrm>
          <a:prstGeom prst="rect">
            <a:avLst/>
          </a:prstGeom>
        </p:spPr>
      </p:pic>
      <p:pic>
        <p:nvPicPr>
          <p:cNvPr id="97" name="Picture 96">
            <a:extLst>
              <a:ext uri="{FF2B5EF4-FFF2-40B4-BE49-F238E27FC236}">
                <a16:creationId xmlns:a16="http://schemas.microsoft.com/office/drawing/2014/main" id="{B3C11040-FA94-CADA-4CE7-0FB95D39DAAF}"/>
              </a:ext>
            </a:extLst>
          </p:cNvPr>
          <p:cNvPicPr>
            <a:picLocks noChangeAspect="1"/>
          </p:cNvPicPr>
          <p:nvPr/>
        </p:nvPicPr>
        <p:blipFill>
          <a:blip r:embed="rId23"/>
          <a:stretch>
            <a:fillRect/>
          </a:stretch>
        </p:blipFill>
        <p:spPr>
          <a:xfrm>
            <a:off x="8419424" y="5298474"/>
            <a:ext cx="1544357" cy="455178"/>
          </a:xfrm>
          <a:prstGeom prst="rect">
            <a:avLst/>
          </a:prstGeom>
        </p:spPr>
      </p:pic>
      <p:sp>
        <p:nvSpPr>
          <p:cNvPr id="98" name="TextBox 97">
            <a:extLst>
              <a:ext uri="{FF2B5EF4-FFF2-40B4-BE49-F238E27FC236}">
                <a16:creationId xmlns:a16="http://schemas.microsoft.com/office/drawing/2014/main" id="{F778CCF5-8094-5131-7561-BBA2C0962747}"/>
              </a:ext>
            </a:extLst>
          </p:cNvPr>
          <p:cNvSpPr txBox="1"/>
          <p:nvPr/>
        </p:nvSpPr>
        <p:spPr>
          <a:xfrm>
            <a:off x="9969725" y="5282003"/>
            <a:ext cx="1653400" cy="507831"/>
          </a:xfrm>
          <a:prstGeom prst="rect">
            <a:avLst/>
          </a:prstGeom>
          <a:noFill/>
        </p:spPr>
        <p:txBody>
          <a:bodyPr wrap="square" rtlCol="0">
            <a:spAutoFit/>
          </a:bodyPr>
          <a:lstStyle/>
          <a:p>
            <a:r>
              <a:rPr lang="en-US" sz="900" b="1" dirty="0">
                <a:solidFill>
                  <a:srgbClr val="000000"/>
                </a:solidFill>
              </a:rPr>
              <a:t>GHG Protocol Updates</a:t>
            </a:r>
          </a:p>
          <a:p>
            <a:r>
              <a:rPr lang="en-US" sz="900" dirty="0">
                <a:solidFill>
                  <a:srgbClr val="000000"/>
                </a:solidFill>
              </a:rPr>
              <a:t>Reporting of hourly CFE under consideration</a:t>
            </a:r>
          </a:p>
        </p:txBody>
      </p:sp>
      <p:pic>
        <p:nvPicPr>
          <p:cNvPr id="102" name="Picture 101">
            <a:extLst>
              <a:ext uri="{FF2B5EF4-FFF2-40B4-BE49-F238E27FC236}">
                <a16:creationId xmlns:a16="http://schemas.microsoft.com/office/drawing/2014/main" id="{4AD51F0B-A893-3510-6020-E461903BD8CB}"/>
              </a:ext>
            </a:extLst>
          </p:cNvPr>
          <p:cNvPicPr>
            <a:picLocks noChangeAspect="1"/>
          </p:cNvPicPr>
          <p:nvPr/>
        </p:nvPicPr>
        <p:blipFill>
          <a:blip r:embed="rId24"/>
          <a:stretch>
            <a:fillRect/>
          </a:stretch>
        </p:blipFill>
        <p:spPr>
          <a:xfrm>
            <a:off x="5142412" y="4683578"/>
            <a:ext cx="937524" cy="407083"/>
          </a:xfrm>
          <a:prstGeom prst="rect">
            <a:avLst/>
          </a:prstGeom>
        </p:spPr>
      </p:pic>
      <p:sp>
        <p:nvSpPr>
          <p:cNvPr id="103" name="TextBox 102">
            <a:extLst>
              <a:ext uri="{FF2B5EF4-FFF2-40B4-BE49-F238E27FC236}">
                <a16:creationId xmlns:a16="http://schemas.microsoft.com/office/drawing/2014/main" id="{C0B59048-083A-8FA8-9BEA-1CDD72959855}"/>
              </a:ext>
            </a:extLst>
          </p:cNvPr>
          <p:cNvSpPr txBox="1"/>
          <p:nvPr/>
        </p:nvSpPr>
        <p:spPr>
          <a:xfrm>
            <a:off x="6115645" y="4684546"/>
            <a:ext cx="1865376" cy="276999"/>
          </a:xfrm>
          <a:prstGeom prst="rect">
            <a:avLst/>
          </a:prstGeom>
          <a:noFill/>
        </p:spPr>
        <p:txBody>
          <a:bodyPr wrap="square" lIns="0" tIns="0" rIns="0" bIns="0" rtlCol="0">
            <a:spAutoFit/>
          </a:bodyPr>
          <a:lstStyle>
            <a:defPPr>
              <a:defRPr lang="en-US"/>
            </a:defPPr>
            <a:lvl1pPr>
              <a:defRPr sz="900" b="1">
                <a:solidFill>
                  <a:srgbClr val="000000"/>
                </a:solidFill>
              </a:defRPr>
            </a:lvl1pPr>
          </a:lstStyle>
          <a:p>
            <a:r>
              <a:rPr lang="en-US" dirty="0"/>
              <a:t>24/7 Carbon-Free Transition Tariffs Project</a:t>
            </a:r>
          </a:p>
        </p:txBody>
      </p:sp>
      <p:pic>
        <p:nvPicPr>
          <p:cNvPr id="105" name="Picture 104">
            <a:extLst>
              <a:ext uri="{FF2B5EF4-FFF2-40B4-BE49-F238E27FC236}">
                <a16:creationId xmlns:a16="http://schemas.microsoft.com/office/drawing/2014/main" id="{AC76FCB0-0CE8-7524-2320-3FE986A3A3B3}"/>
              </a:ext>
            </a:extLst>
          </p:cNvPr>
          <p:cNvPicPr>
            <a:picLocks noChangeAspect="1"/>
          </p:cNvPicPr>
          <p:nvPr/>
        </p:nvPicPr>
        <p:blipFill>
          <a:blip r:embed="rId25"/>
          <a:stretch>
            <a:fillRect/>
          </a:stretch>
        </p:blipFill>
        <p:spPr>
          <a:xfrm>
            <a:off x="4333555" y="5200737"/>
            <a:ext cx="1781299" cy="477134"/>
          </a:xfrm>
          <a:prstGeom prst="rect">
            <a:avLst/>
          </a:prstGeom>
        </p:spPr>
      </p:pic>
      <p:sp>
        <p:nvSpPr>
          <p:cNvPr id="106" name="TextBox 105">
            <a:extLst>
              <a:ext uri="{FF2B5EF4-FFF2-40B4-BE49-F238E27FC236}">
                <a16:creationId xmlns:a16="http://schemas.microsoft.com/office/drawing/2014/main" id="{B5E307B2-6BA6-1471-8515-FF8443486C49}"/>
              </a:ext>
            </a:extLst>
          </p:cNvPr>
          <p:cNvSpPr txBox="1"/>
          <p:nvPr/>
        </p:nvSpPr>
        <p:spPr>
          <a:xfrm>
            <a:off x="6196993" y="5219088"/>
            <a:ext cx="1865376" cy="276999"/>
          </a:xfrm>
          <a:prstGeom prst="rect">
            <a:avLst/>
          </a:prstGeom>
          <a:noFill/>
        </p:spPr>
        <p:txBody>
          <a:bodyPr wrap="square" lIns="0" tIns="0" rIns="0" bIns="0" rtlCol="0">
            <a:spAutoFit/>
          </a:bodyPr>
          <a:lstStyle>
            <a:defPPr>
              <a:defRPr lang="en-US"/>
            </a:defPPr>
            <a:lvl1pPr>
              <a:defRPr sz="900" b="1">
                <a:solidFill>
                  <a:srgbClr val="000000"/>
                </a:solidFill>
              </a:defRPr>
            </a:lvl1pPr>
          </a:lstStyle>
          <a:p>
            <a:r>
              <a:rPr lang="en-US" dirty="0"/>
              <a:t>24/7 CFE Interest Group</a:t>
            </a:r>
          </a:p>
          <a:p>
            <a:r>
              <a:rPr lang="en-US" dirty="0"/>
              <a:t>24/7 CFE Buyers Forum</a:t>
            </a:r>
          </a:p>
        </p:txBody>
      </p:sp>
      <p:pic>
        <p:nvPicPr>
          <p:cNvPr id="108" name="Graphic 107">
            <a:extLst>
              <a:ext uri="{FF2B5EF4-FFF2-40B4-BE49-F238E27FC236}">
                <a16:creationId xmlns:a16="http://schemas.microsoft.com/office/drawing/2014/main" id="{2507E9DA-E1FD-4894-06A2-4FCD67765CA4}"/>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10026410" y="2371801"/>
            <a:ext cx="1439555" cy="515841"/>
          </a:xfrm>
          <a:prstGeom prst="rect">
            <a:avLst/>
          </a:prstGeom>
        </p:spPr>
      </p:pic>
      <p:grpSp>
        <p:nvGrpSpPr>
          <p:cNvPr id="7" name="Group 6">
            <a:extLst>
              <a:ext uri="{FF2B5EF4-FFF2-40B4-BE49-F238E27FC236}">
                <a16:creationId xmlns:a16="http://schemas.microsoft.com/office/drawing/2014/main" id="{9605EFCC-A59C-CD2A-DC30-3FAF3FDA3583}"/>
              </a:ext>
            </a:extLst>
          </p:cNvPr>
          <p:cNvGrpSpPr/>
          <p:nvPr/>
        </p:nvGrpSpPr>
        <p:grpSpPr>
          <a:xfrm>
            <a:off x="405515" y="3771684"/>
            <a:ext cx="3700272" cy="2589315"/>
            <a:chOff x="378083" y="3771684"/>
            <a:chExt cx="3700272" cy="2589315"/>
          </a:xfrm>
        </p:grpSpPr>
        <p:sp>
          <p:nvSpPr>
            <p:cNvPr id="9" name="Rectangle 8">
              <a:extLst>
                <a:ext uri="{FF2B5EF4-FFF2-40B4-BE49-F238E27FC236}">
                  <a16:creationId xmlns:a16="http://schemas.microsoft.com/office/drawing/2014/main" id="{84D8A965-CA65-8BA2-E0E2-0E3EDCFEEE0C}"/>
                </a:ext>
              </a:extLst>
            </p:cNvPr>
            <p:cNvSpPr/>
            <p:nvPr/>
          </p:nvSpPr>
          <p:spPr>
            <a:xfrm>
              <a:off x="378083" y="3771684"/>
              <a:ext cx="3700272" cy="2589315"/>
            </a:xfrm>
            <a:prstGeom prst="rect">
              <a:avLst/>
            </a:prstGeom>
            <a:solidFill>
              <a:schemeClr val="accent2"/>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bg1"/>
                </a:solidFill>
              </a:endParaRPr>
            </a:p>
          </p:txBody>
        </p:sp>
        <p:sp>
          <p:nvSpPr>
            <p:cNvPr id="10" name="TextBox 9">
              <a:extLst>
                <a:ext uri="{FF2B5EF4-FFF2-40B4-BE49-F238E27FC236}">
                  <a16:creationId xmlns:a16="http://schemas.microsoft.com/office/drawing/2014/main" id="{0636B2D2-C9BE-E729-C689-54D56C75D535}"/>
                </a:ext>
              </a:extLst>
            </p:cNvPr>
            <p:cNvSpPr txBox="1"/>
            <p:nvPr/>
          </p:nvSpPr>
          <p:spPr>
            <a:xfrm>
              <a:off x="378411" y="3786783"/>
              <a:ext cx="2734056" cy="307777"/>
            </a:xfrm>
            <a:prstGeom prst="rect">
              <a:avLst/>
            </a:prstGeom>
            <a:noFill/>
          </p:spPr>
          <p:txBody>
            <a:bodyPr wrap="square" rtlCol="0">
              <a:spAutoFit/>
            </a:bodyPr>
            <a:lstStyle/>
            <a:p>
              <a:r>
                <a:rPr lang="en-US" sz="1400" dirty="0"/>
                <a:t>Policy Initiatives</a:t>
              </a:r>
            </a:p>
          </p:txBody>
        </p:sp>
        <p:pic>
          <p:nvPicPr>
            <p:cNvPr id="86" name="Picture 85">
              <a:extLst>
                <a:ext uri="{FF2B5EF4-FFF2-40B4-BE49-F238E27FC236}">
                  <a16:creationId xmlns:a16="http://schemas.microsoft.com/office/drawing/2014/main" id="{38D63E99-7278-7845-078A-99A415A6A740}"/>
                </a:ext>
              </a:extLst>
            </p:cNvPr>
            <p:cNvPicPr>
              <a:picLocks noChangeAspect="1"/>
            </p:cNvPicPr>
            <p:nvPr/>
          </p:nvPicPr>
          <p:blipFill>
            <a:blip r:embed="rId28"/>
            <a:stretch>
              <a:fillRect/>
            </a:stretch>
          </p:blipFill>
          <p:spPr>
            <a:xfrm>
              <a:off x="549095" y="4118604"/>
              <a:ext cx="1090549" cy="693059"/>
            </a:xfrm>
            <a:prstGeom prst="rect">
              <a:avLst/>
            </a:prstGeom>
          </p:spPr>
        </p:pic>
        <p:sp>
          <p:nvSpPr>
            <p:cNvPr id="87" name="TextBox 86">
              <a:extLst>
                <a:ext uri="{FF2B5EF4-FFF2-40B4-BE49-F238E27FC236}">
                  <a16:creationId xmlns:a16="http://schemas.microsoft.com/office/drawing/2014/main" id="{154CDE3A-A467-EABE-D1F6-E1F5559D56A4}"/>
                </a:ext>
              </a:extLst>
            </p:cNvPr>
            <p:cNvSpPr txBox="1"/>
            <p:nvPr/>
          </p:nvSpPr>
          <p:spPr>
            <a:xfrm>
              <a:off x="1639644" y="4228453"/>
              <a:ext cx="2162538" cy="507831"/>
            </a:xfrm>
            <a:prstGeom prst="rect">
              <a:avLst/>
            </a:prstGeom>
            <a:noFill/>
          </p:spPr>
          <p:txBody>
            <a:bodyPr wrap="square" rtlCol="0">
              <a:spAutoFit/>
            </a:bodyPr>
            <a:lstStyle/>
            <a:p>
              <a:r>
                <a:rPr lang="en-US" sz="900" b="1" dirty="0">
                  <a:solidFill>
                    <a:srgbClr val="000000"/>
                  </a:solidFill>
                </a:rPr>
                <a:t>White House Executive Order 14057</a:t>
              </a:r>
            </a:p>
            <a:p>
              <a:r>
                <a:rPr lang="en-US" sz="900" dirty="0">
                  <a:solidFill>
                    <a:srgbClr val="000000"/>
                  </a:solidFill>
                </a:rPr>
                <a:t>100% CFE + 50% Hourly-Matched by 2030</a:t>
              </a:r>
            </a:p>
          </p:txBody>
        </p:sp>
        <p:pic>
          <p:nvPicPr>
            <p:cNvPr id="89" name="Picture 88">
              <a:extLst>
                <a:ext uri="{FF2B5EF4-FFF2-40B4-BE49-F238E27FC236}">
                  <a16:creationId xmlns:a16="http://schemas.microsoft.com/office/drawing/2014/main" id="{F46D7A81-FDDB-EA78-12F5-3F363FD0D304}"/>
                </a:ext>
              </a:extLst>
            </p:cNvPr>
            <p:cNvPicPr>
              <a:picLocks noChangeAspect="1"/>
            </p:cNvPicPr>
            <p:nvPr/>
          </p:nvPicPr>
          <p:blipFill>
            <a:blip r:embed="rId29"/>
            <a:stretch>
              <a:fillRect/>
            </a:stretch>
          </p:blipFill>
          <p:spPr>
            <a:xfrm>
              <a:off x="520993" y="5657316"/>
              <a:ext cx="2788892" cy="275446"/>
            </a:xfrm>
            <a:prstGeom prst="rect">
              <a:avLst/>
            </a:prstGeom>
          </p:spPr>
        </p:pic>
        <p:sp>
          <p:nvSpPr>
            <p:cNvPr id="90" name="TextBox 89">
              <a:extLst>
                <a:ext uri="{FF2B5EF4-FFF2-40B4-BE49-F238E27FC236}">
                  <a16:creationId xmlns:a16="http://schemas.microsoft.com/office/drawing/2014/main" id="{AC9EDFC0-C7EB-6438-45A7-33B9BF6B61F0}"/>
                </a:ext>
              </a:extLst>
            </p:cNvPr>
            <p:cNvSpPr txBox="1"/>
            <p:nvPr/>
          </p:nvSpPr>
          <p:spPr>
            <a:xfrm>
              <a:off x="513134" y="5954459"/>
              <a:ext cx="2363157" cy="369332"/>
            </a:xfrm>
            <a:prstGeom prst="rect">
              <a:avLst/>
            </a:prstGeom>
            <a:noFill/>
          </p:spPr>
          <p:txBody>
            <a:bodyPr wrap="square" rtlCol="0">
              <a:spAutoFit/>
            </a:bodyPr>
            <a:lstStyle/>
            <a:p>
              <a:r>
                <a:rPr lang="en-US" sz="900" b="1" dirty="0">
                  <a:solidFill>
                    <a:srgbClr val="000000"/>
                  </a:solidFill>
                </a:rPr>
                <a:t>MA Clean Peak Standard</a:t>
              </a:r>
            </a:p>
            <a:p>
              <a:r>
                <a:rPr lang="en-US" sz="900" dirty="0">
                  <a:solidFill>
                    <a:srgbClr val="000000"/>
                  </a:solidFill>
                </a:rPr>
                <a:t>Hourly CFE is an evolution of existing policy</a:t>
              </a:r>
            </a:p>
          </p:txBody>
        </p:sp>
        <p:pic>
          <p:nvPicPr>
            <p:cNvPr id="112" name="Picture 111">
              <a:extLst>
                <a:ext uri="{FF2B5EF4-FFF2-40B4-BE49-F238E27FC236}">
                  <a16:creationId xmlns:a16="http://schemas.microsoft.com/office/drawing/2014/main" id="{A3CE969F-9D43-D955-494C-60FA17A2BEF5}"/>
                </a:ext>
              </a:extLst>
            </p:cNvPr>
            <p:cNvPicPr>
              <a:picLocks noChangeAspect="1"/>
            </p:cNvPicPr>
            <p:nvPr/>
          </p:nvPicPr>
          <p:blipFill>
            <a:blip r:embed="rId30"/>
            <a:stretch>
              <a:fillRect/>
            </a:stretch>
          </p:blipFill>
          <p:spPr>
            <a:xfrm>
              <a:off x="2335064" y="4809940"/>
              <a:ext cx="1508025" cy="761104"/>
            </a:xfrm>
            <a:prstGeom prst="rect">
              <a:avLst/>
            </a:prstGeom>
          </p:spPr>
        </p:pic>
        <p:sp>
          <p:nvSpPr>
            <p:cNvPr id="113" name="TextBox 112">
              <a:extLst>
                <a:ext uri="{FF2B5EF4-FFF2-40B4-BE49-F238E27FC236}">
                  <a16:creationId xmlns:a16="http://schemas.microsoft.com/office/drawing/2014/main" id="{422B0D1E-DEB6-BDF7-095B-D8AF6AF6D9E0}"/>
                </a:ext>
              </a:extLst>
            </p:cNvPr>
            <p:cNvSpPr txBox="1"/>
            <p:nvPr/>
          </p:nvSpPr>
          <p:spPr>
            <a:xfrm>
              <a:off x="813970" y="4841439"/>
              <a:ext cx="1692317" cy="507831"/>
            </a:xfrm>
            <a:prstGeom prst="rect">
              <a:avLst/>
            </a:prstGeom>
            <a:noFill/>
          </p:spPr>
          <p:txBody>
            <a:bodyPr wrap="square" rtlCol="0">
              <a:spAutoFit/>
            </a:bodyPr>
            <a:lstStyle/>
            <a:p>
              <a:r>
                <a:rPr lang="en-US" sz="900" b="1" dirty="0">
                  <a:solidFill>
                    <a:srgbClr val="000000"/>
                  </a:solidFill>
                </a:rPr>
                <a:t>45V Clean H2 Standards</a:t>
              </a:r>
            </a:p>
            <a:p>
              <a:r>
                <a:rPr lang="en-US" sz="900" dirty="0">
                  <a:solidFill>
                    <a:srgbClr val="000000"/>
                  </a:solidFill>
                </a:rPr>
                <a:t>Require hourly matching for electrolytic H2 production</a:t>
              </a:r>
            </a:p>
          </p:txBody>
        </p:sp>
      </p:grpSp>
      <p:sp>
        <p:nvSpPr>
          <p:cNvPr id="26" name="Rectangle 25">
            <a:extLst>
              <a:ext uri="{FF2B5EF4-FFF2-40B4-BE49-F238E27FC236}">
                <a16:creationId xmlns:a16="http://schemas.microsoft.com/office/drawing/2014/main" id="{EB5D13A3-4911-1BCC-0395-9ABCD979DE34}"/>
              </a:ext>
            </a:extLst>
          </p:cNvPr>
          <p:cNvSpPr/>
          <p:nvPr/>
        </p:nvSpPr>
        <p:spPr>
          <a:xfrm>
            <a:off x="403345" y="954509"/>
            <a:ext cx="3700272" cy="2739664"/>
          </a:xfrm>
          <a:prstGeom prst="rect">
            <a:avLst/>
          </a:prstGeom>
          <a:solidFill>
            <a:srgbClr val="00B050"/>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bg1"/>
              </a:solidFill>
            </a:endParaRPr>
          </a:p>
        </p:txBody>
      </p:sp>
      <p:sp>
        <p:nvSpPr>
          <p:cNvPr id="17" name="TextBox 16">
            <a:extLst>
              <a:ext uri="{FF2B5EF4-FFF2-40B4-BE49-F238E27FC236}">
                <a16:creationId xmlns:a16="http://schemas.microsoft.com/office/drawing/2014/main" id="{723B726A-76E8-1DBA-E546-532683373C1B}"/>
              </a:ext>
            </a:extLst>
          </p:cNvPr>
          <p:cNvSpPr txBox="1"/>
          <p:nvPr/>
        </p:nvSpPr>
        <p:spPr>
          <a:xfrm>
            <a:off x="403345" y="959275"/>
            <a:ext cx="2734056" cy="307777"/>
          </a:xfrm>
          <a:prstGeom prst="rect">
            <a:avLst/>
          </a:prstGeom>
          <a:noFill/>
        </p:spPr>
        <p:txBody>
          <a:bodyPr wrap="square" rtlCol="0">
            <a:spAutoFit/>
          </a:bodyPr>
          <a:lstStyle/>
          <a:p>
            <a:r>
              <a:rPr lang="en-US" sz="1400" dirty="0"/>
              <a:t>Technology &amp; Infrastructure</a:t>
            </a:r>
          </a:p>
        </p:txBody>
      </p:sp>
      <p:pic>
        <p:nvPicPr>
          <p:cNvPr id="115" name="Picture 114">
            <a:extLst>
              <a:ext uri="{FF2B5EF4-FFF2-40B4-BE49-F238E27FC236}">
                <a16:creationId xmlns:a16="http://schemas.microsoft.com/office/drawing/2014/main" id="{68214A7F-4DF3-DAAC-4BEA-DAF72F912C58}"/>
              </a:ext>
            </a:extLst>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582937" y="1435354"/>
            <a:ext cx="1558084" cy="325165"/>
          </a:xfrm>
          <a:prstGeom prst="rect">
            <a:avLst/>
          </a:prstGeom>
        </p:spPr>
      </p:pic>
      <p:pic>
        <p:nvPicPr>
          <p:cNvPr id="119" name="Picture 118">
            <a:extLst>
              <a:ext uri="{FF2B5EF4-FFF2-40B4-BE49-F238E27FC236}">
                <a16:creationId xmlns:a16="http://schemas.microsoft.com/office/drawing/2014/main" id="{EB5500AF-F8D9-0E76-A244-B5A2594FA216}"/>
              </a:ext>
            </a:extLst>
          </p:cNvPr>
          <p:cNvPicPr>
            <a:picLocks noChangeAspect="1"/>
          </p:cNvPicPr>
          <p:nvPr/>
        </p:nvPicPr>
        <p:blipFill>
          <a:blip r:embed="rId32"/>
          <a:stretch>
            <a:fillRect/>
          </a:stretch>
        </p:blipFill>
        <p:spPr>
          <a:xfrm>
            <a:off x="2238405" y="1315997"/>
            <a:ext cx="1663181" cy="587741"/>
          </a:xfrm>
          <a:prstGeom prst="rect">
            <a:avLst/>
          </a:prstGeom>
        </p:spPr>
      </p:pic>
      <p:pic>
        <p:nvPicPr>
          <p:cNvPr id="123" name="Picture 122">
            <a:extLst>
              <a:ext uri="{FF2B5EF4-FFF2-40B4-BE49-F238E27FC236}">
                <a16:creationId xmlns:a16="http://schemas.microsoft.com/office/drawing/2014/main" id="{EEE3FB40-91A0-93E9-16C1-61738F0A369E}"/>
              </a:ext>
            </a:extLst>
          </p:cNvPr>
          <p:cNvPicPr>
            <a:picLocks noChangeAspect="1"/>
          </p:cNvPicPr>
          <p:nvPr/>
        </p:nvPicPr>
        <p:blipFill>
          <a:blip r:embed="rId33"/>
          <a:stretch>
            <a:fillRect/>
          </a:stretch>
        </p:blipFill>
        <p:spPr>
          <a:xfrm>
            <a:off x="597022" y="2012777"/>
            <a:ext cx="1086743" cy="273275"/>
          </a:xfrm>
          <a:prstGeom prst="rect">
            <a:avLst/>
          </a:prstGeom>
        </p:spPr>
      </p:pic>
      <p:pic>
        <p:nvPicPr>
          <p:cNvPr id="125" name="Graphic 124">
            <a:extLst>
              <a:ext uri="{FF2B5EF4-FFF2-40B4-BE49-F238E27FC236}">
                <a16:creationId xmlns:a16="http://schemas.microsoft.com/office/drawing/2014/main" id="{AD11F6F8-1E42-88F3-6844-0772C7983226}"/>
              </a:ext>
            </a:extLst>
          </p:cNvPr>
          <p:cNvPicPr>
            <a:picLocks noChangeAspect="1"/>
          </p:cNvPicPr>
          <p:nvPr/>
        </p:nvPicPr>
        <p:blipFill>
          <a:blip r:embed="rId34" cstate="print">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1579478" y="1860016"/>
            <a:ext cx="1730144" cy="596512"/>
          </a:xfrm>
          <a:prstGeom prst="rect">
            <a:avLst/>
          </a:prstGeom>
        </p:spPr>
      </p:pic>
      <p:pic>
        <p:nvPicPr>
          <p:cNvPr id="129" name="Graphic 128">
            <a:extLst>
              <a:ext uri="{FF2B5EF4-FFF2-40B4-BE49-F238E27FC236}">
                <a16:creationId xmlns:a16="http://schemas.microsoft.com/office/drawing/2014/main" id="{355B2C5E-B8BB-1333-25F9-5142FA6C4385}"/>
              </a:ext>
            </a:extLst>
          </p:cNvPr>
          <p:cNvPicPr>
            <a:picLocks noChangeAspect="1"/>
          </p:cNvPicPr>
          <p:nvPr/>
        </p:nvPicPr>
        <p:blipFill>
          <a:blip r:embed="rId36" cstate="print">
            <a:extLst>
              <a:ext uri="{28A0092B-C50C-407E-A947-70E740481C1C}">
                <a14:useLocalDpi xmlns:a14="http://schemas.microsoft.com/office/drawing/2010/main" val="0"/>
              </a:ext>
              <a:ext uri="{96DAC541-7B7A-43D3-8B79-37D633B846F1}">
                <asvg:svgBlip xmlns:asvg="http://schemas.microsoft.com/office/drawing/2016/SVG/main" r:embed="rId37"/>
              </a:ext>
            </a:extLst>
          </a:blip>
          <a:stretch>
            <a:fillRect/>
          </a:stretch>
        </p:blipFill>
        <p:spPr>
          <a:xfrm>
            <a:off x="518120" y="2426643"/>
            <a:ext cx="2246239" cy="265146"/>
          </a:xfrm>
          <a:prstGeom prst="rect">
            <a:avLst/>
          </a:prstGeom>
        </p:spPr>
      </p:pic>
      <p:pic>
        <p:nvPicPr>
          <p:cNvPr id="131" name="Graphic 130">
            <a:extLst>
              <a:ext uri="{FF2B5EF4-FFF2-40B4-BE49-F238E27FC236}">
                <a16:creationId xmlns:a16="http://schemas.microsoft.com/office/drawing/2014/main" id="{3B71BA92-182B-FD66-96C2-6AE53B2183AF}"/>
              </a:ext>
            </a:extLst>
          </p:cNvPr>
          <p:cNvPicPr>
            <a:picLocks noChangeAspect="1"/>
          </p:cNvPicPr>
          <p:nvPr/>
        </p:nvPicPr>
        <p:blipFill>
          <a:blip r:embed="rId38">
            <a:extLst>
              <a:ext uri="{28A0092B-C50C-407E-A947-70E740481C1C}">
                <a14:useLocalDpi xmlns:a14="http://schemas.microsoft.com/office/drawing/2010/main" val="0"/>
              </a:ext>
              <a:ext uri="{96DAC541-7B7A-43D3-8B79-37D633B846F1}">
                <asvg:svgBlip xmlns:asvg="http://schemas.microsoft.com/office/drawing/2016/SVG/main" r:embed="rId39"/>
              </a:ext>
            </a:extLst>
          </a:blip>
          <a:stretch>
            <a:fillRect/>
          </a:stretch>
        </p:blipFill>
        <p:spPr>
          <a:xfrm>
            <a:off x="1821384" y="2550931"/>
            <a:ext cx="1885950" cy="342900"/>
          </a:xfrm>
          <a:prstGeom prst="rect">
            <a:avLst/>
          </a:prstGeom>
        </p:spPr>
      </p:pic>
      <p:pic>
        <p:nvPicPr>
          <p:cNvPr id="133" name="Graphic 132">
            <a:extLst>
              <a:ext uri="{FF2B5EF4-FFF2-40B4-BE49-F238E27FC236}">
                <a16:creationId xmlns:a16="http://schemas.microsoft.com/office/drawing/2014/main" id="{78695C7A-CD8C-9950-35EB-495FABEAA398}"/>
              </a:ext>
            </a:extLst>
          </p:cNvPr>
          <p:cNvPicPr>
            <a:picLocks noChangeAspect="1"/>
          </p:cNvPicPr>
          <p:nvPr/>
        </p:nvPicPr>
        <p:blipFill>
          <a:blip r:embed="rId40" cstate="print">
            <a:extLst>
              <a:ext uri="{28A0092B-C50C-407E-A947-70E740481C1C}">
                <a14:useLocalDpi xmlns:a14="http://schemas.microsoft.com/office/drawing/2010/main" val="0"/>
              </a:ext>
              <a:ext uri="{96DAC541-7B7A-43D3-8B79-37D633B846F1}">
                <asvg:svgBlip xmlns:asvg="http://schemas.microsoft.com/office/drawing/2016/SVG/main" r:embed="rId41"/>
              </a:ext>
            </a:extLst>
          </a:blip>
          <a:stretch>
            <a:fillRect/>
          </a:stretch>
        </p:blipFill>
        <p:spPr>
          <a:xfrm>
            <a:off x="478910" y="2916232"/>
            <a:ext cx="1589905" cy="444460"/>
          </a:xfrm>
          <a:prstGeom prst="rect">
            <a:avLst/>
          </a:prstGeom>
        </p:spPr>
      </p:pic>
      <p:pic>
        <p:nvPicPr>
          <p:cNvPr id="135" name="Graphic 134">
            <a:extLst>
              <a:ext uri="{FF2B5EF4-FFF2-40B4-BE49-F238E27FC236}">
                <a16:creationId xmlns:a16="http://schemas.microsoft.com/office/drawing/2014/main" id="{9567DC04-FBDE-66F7-FFDF-34B742893D7B}"/>
              </a:ext>
            </a:extLst>
          </p:cNvPr>
          <p:cNvPicPr>
            <a:picLocks noChangeAspect="1"/>
          </p:cNvPicPr>
          <p:nvPr/>
        </p:nvPicPr>
        <p:blipFill>
          <a:blip r:embed="rId42">
            <a:extLst>
              <a:ext uri="{28A0092B-C50C-407E-A947-70E740481C1C}">
                <a14:useLocalDpi xmlns:a14="http://schemas.microsoft.com/office/drawing/2010/main" val="0"/>
              </a:ext>
              <a:ext uri="{96DAC541-7B7A-43D3-8B79-37D633B846F1}">
                <asvg:svgBlip xmlns:asvg="http://schemas.microsoft.com/office/drawing/2016/SVG/main" r:embed="rId43"/>
              </a:ext>
            </a:extLst>
          </a:blip>
          <a:stretch>
            <a:fillRect/>
          </a:stretch>
        </p:blipFill>
        <p:spPr>
          <a:xfrm>
            <a:off x="2215141" y="3023155"/>
            <a:ext cx="1524000" cy="381000"/>
          </a:xfrm>
          <a:prstGeom prst="rect">
            <a:avLst/>
          </a:prstGeom>
        </p:spPr>
      </p:pic>
      <p:pic>
        <p:nvPicPr>
          <p:cNvPr id="137" name="Graphic 136">
            <a:extLst>
              <a:ext uri="{FF2B5EF4-FFF2-40B4-BE49-F238E27FC236}">
                <a16:creationId xmlns:a16="http://schemas.microsoft.com/office/drawing/2014/main" id="{0E9F9608-109E-727F-6D05-E91F6759B16D}"/>
              </a:ext>
            </a:extLst>
          </p:cNvPr>
          <p:cNvPicPr>
            <a:picLocks noChangeAspect="1"/>
          </p:cNvPicPr>
          <p:nvPr/>
        </p:nvPicPr>
        <p:blipFill>
          <a:blip r:embed="rId44" cstate="print">
            <a:extLst>
              <a:ext uri="{28A0092B-C50C-407E-A947-70E740481C1C}">
                <a14:useLocalDpi xmlns:a14="http://schemas.microsoft.com/office/drawing/2010/main" val="0"/>
              </a:ext>
              <a:ext uri="{96DAC541-7B7A-43D3-8B79-37D633B846F1}">
                <asvg:svgBlip xmlns:asvg="http://schemas.microsoft.com/office/drawing/2016/SVG/main" r:embed="rId45"/>
              </a:ext>
            </a:extLst>
          </a:blip>
          <a:stretch>
            <a:fillRect/>
          </a:stretch>
        </p:blipFill>
        <p:spPr>
          <a:xfrm>
            <a:off x="5540375" y="5802499"/>
            <a:ext cx="1865376" cy="429665"/>
          </a:xfrm>
          <a:prstGeom prst="rect">
            <a:avLst/>
          </a:prstGeom>
        </p:spPr>
      </p:pic>
      <p:pic>
        <p:nvPicPr>
          <p:cNvPr id="141" name="Picture 140">
            <a:extLst>
              <a:ext uri="{FF2B5EF4-FFF2-40B4-BE49-F238E27FC236}">
                <a16:creationId xmlns:a16="http://schemas.microsoft.com/office/drawing/2014/main" id="{68570E53-1655-E484-1D82-08F209A0FAC6}"/>
              </a:ext>
            </a:extLst>
          </p:cNvPr>
          <p:cNvPicPr>
            <a:picLocks noChangeAspect="1"/>
          </p:cNvPicPr>
          <p:nvPr/>
        </p:nvPicPr>
        <p:blipFill>
          <a:blip r:embed="rId46"/>
          <a:stretch>
            <a:fillRect/>
          </a:stretch>
        </p:blipFill>
        <p:spPr>
          <a:xfrm>
            <a:off x="8326278" y="3041609"/>
            <a:ext cx="2294573" cy="368041"/>
          </a:xfrm>
          <a:prstGeom prst="rect">
            <a:avLst/>
          </a:prstGeom>
        </p:spPr>
      </p:pic>
      <p:pic>
        <p:nvPicPr>
          <p:cNvPr id="143" name="Picture 142" descr="A blue and white logo&#10;&#10;Description automatically generated">
            <a:extLst>
              <a:ext uri="{FF2B5EF4-FFF2-40B4-BE49-F238E27FC236}">
                <a16:creationId xmlns:a16="http://schemas.microsoft.com/office/drawing/2014/main" id="{F9E46D9B-AE2C-7719-D8AD-CDAEC4A5D315}"/>
              </a:ext>
            </a:extLst>
          </p:cNvPr>
          <p:cNvPicPr>
            <a:picLocks noChangeAspect="1"/>
          </p:cNvPicPr>
          <p:nvPr/>
        </p:nvPicPr>
        <p:blipFill>
          <a:blip r:embed="rId47">
            <a:extLst>
              <a:ext uri="{28A0092B-C50C-407E-A947-70E740481C1C}">
                <a14:useLocalDpi xmlns:a14="http://schemas.microsoft.com/office/drawing/2010/main" val="0"/>
              </a:ext>
            </a:extLst>
          </a:blip>
          <a:stretch>
            <a:fillRect/>
          </a:stretch>
        </p:blipFill>
        <p:spPr>
          <a:xfrm>
            <a:off x="10746187" y="2961439"/>
            <a:ext cx="636509" cy="636509"/>
          </a:xfrm>
          <a:prstGeom prst="rect">
            <a:avLst/>
          </a:prstGeom>
        </p:spPr>
      </p:pic>
    </p:spTree>
    <p:extLst>
      <p:ext uri="{BB962C8B-B14F-4D97-AF65-F5344CB8AC3E}">
        <p14:creationId xmlns:p14="http://schemas.microsoft.com/office/powerpoint/2010/main" val="29105640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ON_GreyPres_T06">
  <a:themeElements>
    <a:clrScheme name="Constellation">
      <a:dk1>
        <a:srgbClr val="184998"/>
      </a:dk1>
      <a:lt1>
        <a:sysClr val="window" lastClr="FFFFFF"/>
      </a:lt1>
      <a:dk2>
        <a:srgbClr val="7E8083"/>
      </a:dk2>
      <a:lt2>
        <a:srgbClr val="FFFFFF"/>
      </a:lt2>
      <a:accent1>
        <a:srgbClr val="2372B9"/>
      </a:accent1>
      <a:accent2>
        <a:srgbClr val="F47B27"/>
      </a:accent2>
      <a:accent3>
        <a:srgbClr val="6BA543"/>
      </a:accent3>
      <a:accent4>
        <a:srgbClr val="007FA4"/>
      </a:accent4>
      <a:accent5>
        <a:srgbClr val="FBB254"/>
      </a:accent5>
      <a:accent6>
        <a:srgbClr val="CADB2E"/>
      </a:accent6>
      <a:hlink>
        <a:srgbClr val="2372B9"/>
      </a:hlink>
      <a:folHlink>
        <a:srgbClr val="6BA543"/>
      </a:folHlink>
    </a:clrScheme>
    <a:fontScheme name="Custom 1">
      <a:majorFont>
        <a:latin typeface="BentonSans Bold"/>
        <a:ea typeface=""/>
        <a:cs typeface=""/>
      </a:majorFont>
      <a:minorFont>
        <a:latin typeface="Benton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smtClean="0">
            <a:solidFill>
              <a:schemeClr val="bg1"/>
            </a:solidFill>
          </a:defRPr>
        </a:defPPr>
      </a:lstStyle>
    </a:spDef>
    <a:lnDef>
      <a:spPr>
        <a:ln w="1270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1200" dirty="0" err="1"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0">
    <a:dk1>
      <a:sysClr val="windowText" lastClr="000000"/>
    </a:dk1>
    <a:lt1>
      <a:sysClr val="window" lastClr="FFFFFF"/>
    </a:lt1>
    <a:dk2>
      <a:srgbClr val="44546A"/>
    </a:dk2>
    <a:lt2>
      <a:srgbClr val="E7E6E6"/>
    </a:lt2>
    <a:accent1>
      <a:srgbClr val="4472C4"/>
    </a:accent1>
    <a:accent2>
      <a:srgbClr val="ED7D31"/>
    </a:accent2>
    <a:accent3>
      <a:srgbClr val="92D050"/>
    </a:accent3>
    <a:accent4>
      <a:srgbClr val="FFFF00"/>
    </a:accent4>
    <a:accent5>
      <a:srgbClr val="FFFF00"/>
    </a:accent5>
    <a:accent6>
      <a:srgbClr val="5B9BD5"/>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Custom 10">
    <a:dk1>
      <a:sysClr val="windowText" lastClr="000000"/>
    </a:dk1>
    <a:lt1>
      <a:sysClr val="window" lastClr="FFFFFF"/>
    </a:lt1>
    <a:dk2>
      <a:srgbClr val="44546A"/>
    </a:dk2>
    <a:lt2>
      <a:srgbClr val="E7E6E6"/>
    </a:lt2>
    <a:accent1>
      <a:srgbClr val="4472C4"/>
    </a:accent1>
    <a:accent2>
      <a:srgbClr val="ED7D31"/>
    </a:accent2>
    <a:accent3>
      <a:srgbClr val="92D050"/>
    </a:accent3>
    <a:accent4>
      <a:srgbClr val="FFFF00"/>
    </a:accent4>
    <a:accent5>
      <a:srgbClr val="FFFF00"/>
    </a:accent5>
    <a:accent6>
      <a:srgbClr val="5B9BD5"/>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Custom 3">
    <a:dk1>
      <a:srgbClr val="FFFFFF"/>
    </a:dk1>
    <a:lt1>
      <a:sysClr val="window" lastClr="FFFFFF"/>
    </a:lt1>
    <a:dk2>
      <a:srgbClr val="FFFFFF"/>
    </a:dk2>
    <a:lt2>
      <a:srgbClr val="FFFFFF"/>
    </a:lt2>
    <a:accent1>
      <a:srgbClr val="008D48"/>
    </a:accent1>
    <a:accent2>
      <a:srgbClr val="B9C53A"/>
    </a:accent2>
    <a:accent3>
      <a:srgbClr val="FFFFFF"/>
    </a:accent3>
    <a:accent4>
      <a:srgbClr val="81CFE7"/>
    </a:accent4>
    <a:accent5>
      <a:srgbClr val="F15323"/>
    </a:accent5>
    <a:accent6>
      <a:srgbClr val="F99B2F"/>
    </a:accent6>
    <a:hlink>
      <a:srgbClr val="0000FF"/>
    </a:hlink>
    <a:folHlink>
      <a:srgbClr val="800080"/>
    </a:folHlink>
  </a:clrScheme>
  <a:fontScheme name="Custom 1">
    <a:majorFont>
      <a:latin typeface="BentonSans Bold"/>
      <a:ea typeface=""/>
      <a:cs typeface=""/>
    </a:majorFont>
    <a:minorFont>
      <a:latin typeface="Benton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ustom 3">
    <a:dk1>
      <a:srgbClr val="FFFFFF"/>
    </a:dk1>
    <a:lt1>
      <a:sysClr val="window" lastClr="FFFFFF"/>
    </a:lt1>
    <a:dk2>
      <a:srgbClr val="FFFFFF"/>
    </a:dk2>
    <a:lt2>
      <a:srgbClr val="FFFFFF"/>
    </a:lt2>
    <a:accent1>
      <a:srgbClr val="008D48"/>
    </a:accent1>
    <a:accent2>
      <a:srgbClr val="B9C53A"/>
    </a:accent2>
    <a:accent3>
      <a:srgbClr val="FFFFFF"/>
    </a:accent3>
    <a:accent4>
      <a:srgbClr val="81CFE7"/>
    </a:accent4>
    <a:accent5>
      <a:srgbClr val="F15323"/>
    </a:accent5>
    <a:accent6>
      <a:srgbClr val="F99B2F"/>
    </a:accent6>
    <a:hlink>
      <a:srgbClr val="0000FF"/>
    </a:hlink>
    <a:folHlink>
      <a:srgbClr val="800080"/>
    </a:folHlink>
  </a:clrScheme>
  <a:fontScheme name="Custom 1">
    <a:majorFont>
      <a:latin typeface="BentonSans Bold"/>
      <a:ea typeface=""/>
      <a:cs typeface=""/>
    </a:majorFont>
    <a:minorFont>
      <a:latin typeface="Benton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Custom 10">
    <a:dk1>
      <a:sysClr val="windowText" lastClr="000000"/>
    </a:dk1>
    <a:lt1>
      <a:sysClr val="window" lastClr="FFFFFF"/>
    </a:lt1>
    <a:dk2>
      <a:srgbClr val="44546A"/>
    </a:dk2>
    <a:lt2>
      <a:srgbClr val="E7E6E6"/>
    </a:lt2>
    <a:accent1>
      <a:srgbClr val="4472C4"/>
    </a:accent1>
    <a:accent2>
      <a:srgbClr val="ED7D31"/>
    </a:accent2>
    <a:accent3>
      <a:srgbClr val="92D050"/>
    </a:accent3>
    <a:accent4>
      <a:srgbClr val="FFFF00"/>
    </a:accent4>
    <a:accent5>
      <a:srgbClr val="FFFF00"/>
    </a:accent5>
    <a:accent6>
      <a:srgbClr val="5B9BD5"/>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Custom 10">
    <a:dk1>
      <a:sysClr val="windowText" lastClr="000000"/>
    </a:dk1>
    <a:lt1>
      <a:sysClr val="window" lastClr="FFFFFF"/>
    </a:lt1>
    <a:dk2>
      <a:srgbClr val="44546A"/>
    </a:dk2>
    <a:lt2>
      <a:srgbClr val="E7E6E6"/>
    </a:lt2>
    <a:accent1>
      <a:srgbClr val="4472C4"/>
    </a:accent1>
    <a:accent2>
      <a:srgbClr val="ED7D31"/>
    </a:accent2>
    <a:accent3>
      <a:srgbClr val="92D050"/>
    </a:accent3>
    <a:accent4>
      <a:srgbClr val="FFFF00"/>
    </a:accent4>
    <a:accent5>
      <a:srgbClr val="FFFF00"/>
    </a:accent5>
    <a:accent6>
      <a:srgbClr val="5B9BD5"/>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276B10C0EB2541A6F08B15B5E14707" ma:contentTypeVersion="9" ma:contentTypeDescription="Create a new document." ma:contentTypeScope="" ma:versionID="e3547e26a085e153cce9dd736200e224">
  <xsd:schema xmlns:xsd="http://www.w3.org/2001/XMLSchema" xmlns:xs="http://www.w3.org/2001/XMLSchema" xmlns:p="http://schemas.microsoft.com/office/2006/metadata/properties" xmlns:ns1="http://schemas.microsoft.com/sharepoint/v3" xmlns:ns2="e63c891c-953a-406e-8515-5a9e2e0f2dd0" xmlns:ns3="f4d46a2e-803c-48b5-bf68-84af9ca806a2" xmlns:ns4="234f6806-4793-4ef0-b430-09bb12b022c4" xmlns:ns5="97acdf75-1ae7-4890-a5c5-a888eb66d947" targetNamespace="http://schemas.microsoft.com/office/2006/metadata/properties" ma:root="true" ma:fieldsID="293c9d73350b0882f751299dcea5d4eb" ns1:_="" ns2:_="" ns3:_="" ns4:_="" ns5:_="">
    <xsd:import namespace="http://schemas.microsoft.com/sharepoint/v3"/>
    <xsd:import namespace="e63c891c-953a-406e-8515-5a9e2e0f2dd0"/>
    <xsd:import namespace="f4d46a2e-803c-48b5-bf68-84af9ca806a2"/>
    <xsd:import namespace="234f6806-4793-4ef0-b430-09bb12b022c4"/>
    <xsd:import namespace="97acdf75-1ae7-4890-a5c5-a888eb66d94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4:lcf76f155ced4ddcb4097134ff3c332f" minOccurs="0"/>
                <xsd:element ref="ns5:TaxCatchAll" minOccurs="0"/>
                <xsd:element ref="ns4:MediaServiceObjectDetectorVersions" minOccurs="0"/>
                <xsd:element ref="ns1:_ip_UnifiedCompliancePolicyProperties" minOccurs="0"/>
                <xsd:element ref="ns1:_ip_UnifiedCompliancePolicyUIAction" minOccurs="0"/>
                <xsd:element ref="ns4:MediaServiceDateTake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63c891c-953a-406e-8515-5a9e2e0f2d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4d46a2e-803c-48b5-bf68-84af9ca806a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4f6806-4793-4ef0-b430-09bb12b022c4" elementFormDefault="qualified">
    <xsd:import namespace="http://schemas.microsoft.com/office/2006/documentManagement/types"/>
    <xsd:import namespace="http://schemas.microsoft.com/office/infopath/2007/PartnerControls"/>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eeb83c72-e211-4478-8c32-084be5ef3e6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DateTaken" ma:index="24" nillable="true" ma:displayName="MediaServiceDateTaken" ma:hidden="true" ma:indexed="true" ma:internalName="MediaServiceDateTaken" ma:readOnly="true">
      <xsd:simpleType>
        <xsd:restriction base="dms:Text"/>
      </xsd:simpleType>
    </xsd:element>
    <xsd:element name="MediaLengthInSeconds" ma:index="2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7acdf75-1ae7-4890-a5c5-a888eb66d947"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9d5949cd-3754-41e4-a599-eeec633ef0e1}" ma:internalName="TaxCatchAll" ma:showField="CatchAllData" ma:web="97acdf75-1ae7-4890-a5c5-a888eb66d94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7acdf75-1ae7-4890-a5c5-a888eb66d947" xsi:nil="true"/>
    <lcf76f155ced4ddcb4097134ff3c332f xmlns="234f6806-4793-4ef0-b430-09bb12b022c4">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47FD486A-170E-402C-BF27-F259307EC8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63c891c-953a-406e-8515-5a9e2e0f2dd0"/>
    <ds:schemaRef ds:uri="f4d46a2e-803c-48b5-bf68-84af9ca806a2"/>
    <ds:schemaRef ds:uri="234f6806-4793-4ef0-b430-09bb12b022c4"/>
    <ds:schemaRef ds:uri="97acdf75-1ae7-4890-a5c5-a888eb66d9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AA2ED24-DC88-4612-B4AB-0983210FF298}">
  <ds:schemaRefs>
    <ds:schemaRef ds:uri="http://schemas.microsoft.com/sharepoint/v3/contenttype/forms"/>
  </ds:schemaRefs>
</ds:datastoreItem>
</file>

<file path=customXml/itemProps3.xml><?xml version="1.0" encoding="utf-8"?>
<ds:datastoreItem xmlns:ds="http://schemas.openxmlformats.org/officeDocument/2006/customXml" ds:itemID="{BB1A3615-5417-419D-9C78-BC86E4DB7D18}">
  <ds:schemaRefs>
    <ds:schemaRef ds:uri="http://purl.org/dc/terms/"/>
    <ds:schemaRef ds:uri="http://schemas.microsoft.com/sharepoint/v3"/>
    <ds:schemaRef ds:uri="234f6806-4793-4ef0-b430-09bb12b022c4"/>
    <ds:schemaRef ds:uri="http://schemas.microsoft.com/office/2006/metadata/properties"/>
    <ds:schemaRef ds:uri="http://schemas.microsoft.com/office/2006/documentManagement/types"/>
    <ds:schemaRef ds:uri="http://www.w3.org/XML/1998/namespace"/>
    <ds:schemaRef ds:uri="http://purl.org/dc/dcmitype/"/>
    <ds:schemaRef ds:uri="http://purl.org/dc/elements/1.1/"/>
    <ds:schemaRef ds:uri="http://schemas.microsoft.com/office/infopath/2007/PartnerControls"/>
    <ds:schemaRef ds:uri="e63c891c-953a-406e-8515-5a9e2e0f2dd0"/>
    <ds:schemaRef ds:uri="http://schemas.openxmlformats.org/package/2006/metadata/core-properties"/>
    <ds:schemaRef ds:uri="97acdf75-1ae7-4890-a5c5-a888eb66d947"/>
    <ds:schemaRef ds:uri="f4d46a2e-803c-48b5-bf68-84af9ca806a2"/>
  </ds:schemaRefs>
</ds:datastoreItem>
</file>

<file path=docProps/app.xml><?xml version="1.0" encoding="utf-8"?>
<Properties xmlns="http://schemas.openxmlformats.org/officeDocument/2006/extended-properties" xmlns:vt="http://schemas.openxmlformats.org/officeDocument/2006/docPropsVTypes">
  <TotalTime>3322</TotalTime>
  <Words>1838</Words>
  <Application>Microsoft Office PowerPoint</Application>
  <PresentationFormat>Widescreen</PresentationFormat>
  <Paragraphs>234</Paragraphs>
  <Slides>11</Slides>
  <Notes>9</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9" baseType="lpstr">
      <vt:lpstr>Arial</vt:lpstr>
      <vt:lpstr>BentonSans</vt:lpstr>
      <vt:lpstr>BentonSans Bold</vt:lpstr>
      <vt:lpstr>BentonSans Medium</vt:lpstr>
      <vt:lpstr>BentonSans Regular</vt:lpstr>
      <vt:lpstr>Calibri</vt:lpstr>
      <vt:lpstr>CON_GreyPres_T06</vt:lpstr>
      <vt:lpstr>think-cell Slide</vt:lpstr>
      <vt:lpstr>PowerPoint Presentation</vt:lpstr>
      <vt:lpstr>About Constellation</vt:lpstr>
      <vt:lpstr>A Customer’s Sustainable Energy Journey</vt:lpstr>
      <vt:lpstr>Hourly Matching Supports the Evolution of Clean Energy Procurement </vt:lpstr>
      <vt:lpstr>Hourly Matching Supports Grid Reliability</vt:lpstr>
      <vt:lpstr>New England Load Match</vt:lpstr>
      <vt:lpstr>Operationalizing Hourly CFE</vt:lpstr>
      <vt:lpstr>The Constellation Hourly CFE Platform</vt:lpstr>
      <vt:lpstr>The Hourly Matching Ecosystem Is Developing Rapidly</vt:lpstr>
      <vt:lpstr>Tracking Systems Are Taking Up the Challenge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Driving the Customer and Grid Transition to Carbon Free with an Hourly- Matched Product</dc:title>
  <dc:creator>Mattson, Timothy B:(Constellation)</dc:creator>
  <cp:lastModifiedBy>Emnett, Mason M:(Constellation)</cp:lastModifiedBy>
  <cp:revision>115</cp:revision>
  <dcterms:created xsi:type="dcterms:W3CDTF">2022-09-23T17:44:16Z</dcterms:created>
  <dcterms:modified xsi:type="dcterms:W3CDTF">2024-05-18T14:42:37Z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fe1a8d7-e404-4561-a6ce-09441972395c_Enabled">
    <vt:lpwstr>true</vt:lpwstr>
  </property>
  <property fmtid="{D5CDD505-2E9C-101B-9397-08002B2CF9AE}" pid="3" name="MSIP_Label_dfe1a8d7-e404-4561-a6ce-09441972395c_SetDate">
    <vt:lpwstr>2022-09-23T17:44:16Z</vt:lpwstr>
  </property>
  <property fmtid="{D5CDD505-2E9C-101B-9397-08002B2CF9AE}" pid="4" name="MSIP_Label_dfe1a8d7-e404-4561-a6ce-09441972395c_Method">
    <vt:lpwstr>Standard</vt:lpwstr>
  </property>
  <property fmtid="{D5CDD505-2E9C-101B-9397-08002B2CF9AE}" pid="5" name="MSIP_Label_dfe1a8d7-e404-4561-a6ce-09441972395c_Name">
    <vt:lpwstr>Company Confidential Information</vt:lpwstr>
  </property>
  <property fmtid="{D5CDD505-2E9C-101B-9397-08002B2CF9AE}" pid="6" name="MSIP_Label_dfe1a8d7-e404-4561-a6ce-09441972395c_SiteId">
    <vt:lpwstr>d8fb9c07-c19e-4e8c-a1cb-717cd3cf8ffe</vt:lpwstr>
  </property>
  <property fmtid="{D5CDD505-2E9C-101B-9397-08002B2CF9AE}" pid="7" name="MSIP_Label_dfe1a8d7-e404-4561-a6ce-09441972395c_ActionId">
    <vt:lpwstr>c526c65e-37ed-436d-8c04-308e5e78f81a</vt:lpwstr>
  </property>
  <property fmtid="{D5CDD505-2E9C-101B-9397-08002B2CF9AE}" pid="8" name="MSIP_Label_dfe1a8d7-e404-4561-a6ce-09441972395c_ContentBits">
    <vt:lpwstr>0</vt:lpwstr>
  </property>
  <property fmtid="{D5CDD505-2E9C-101B-9397-08002B2CF9AE}" pid="9" name="ContentTypeId">
    <vt:lpwstr>0x01010020276B10C0EB2541A6F08B15B5E14707</vt:lpwstr>
  </property>
  <property fmtid="{D5CDD505-2E9C-101B-9397-08002B2CF9AE}" pid="10" name="MediaServiceImageTags">
    <vt:lpwstr/>
  </property>
</Properties>
</file>