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90" r:id="rId2"/>
  </p:sldMasterIdLst>
  <p:notesMasterIdLst>
    <p:notesMasterId r:id="rId7"/>
  </p:notesMasterIdLst>
  <p:handoutMasterIdLst>
    <p:handoutMasterId r:id="rId8"/>
  </p:handoutMasterIdLst>
  <p:sldIdLst>
    <p:sldId id="383" r:id="rId3"/>
    <p:sldId id="388" r:id="rId4"/>
    <p:sldId id="429" r:id="rId5"/>
    <p:sldId id="431" r:id="rId6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FF66"/>
    <a:srgbClr val="5CB65C"/>
    <a:srgbClr val="0033CC"/>
    <a:srgbClr val="0066FF"/>
    <a:srgbClr val="0000FF"/>
    <a:srgbClr val="49C9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84" autoAdjust="0"/>
    <p:restoredTop sz="94652" autoAdjust="0"/>
  </p:normalViewPr>
  <p:slideViewPr>
    <p:cSldViewPr>
      <p:cViewPr>
        <p:scale>
          <a:sx n="100" d="100"/>
          <a:sy n="100" d="100"/>
        </p:scale>
        <p:origin x="-101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DF013-0020-42E2-AA6F-B255B729A6FC}" type="datetimeFigureOut">
              <a:rPr lang="en-US" smtClean="0"/>
              <a:t>5/31/2014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636D9-41E6-4EB5-8BE6-20FDF2FFF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15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2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92E94-6F77-446A-8476-14299E6BF045}" type="datetimeFigureOut">
              <a:rPr lang="en-US" smtClean="0"/>
              <a:t>5/31/2014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2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2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FFD8-737D-4AF5-875B-E3DBF5B79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26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0B5CD3-0D1E-4B56-84BA-6FCEE419D14B}" type="datetime1">
              <a:rPr lang="en-US" smtClean="0"/>
              <a:t>5/31/2014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7503D0-2884-468A-BE1B-8214742EAD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DEDD1D-4CAE-4EC5-9370-91A7EFA9E111}" type="datetime1">
              <a:rPr lang="en-US" smtClean="0"/>
              <a:t>5/31/2014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7503D0-2884-468A-BE1B-8214742EAD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EBFD5B-F981-4FCC-883F-F0F968628AFE}" type="datetime1">
              <a:rPr lang="en-US" smtClean="0"/>
              <a:t>5/31/2014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7503D0-2884-468A-BE1B-8214742EAD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05BD-9374-48D5-8137-C431E0AFBC95}" type="datetime1">
              <a:rPr lang="en-US" smtClean="0"/>
              <a:t>5/31/2014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03D0-2884-468A-BE1B-8214742EAD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89E382B2-270B-4564-BEF7-5F0F8D62E0BB}" type="datetime1">
              <a:rPr lang="en-US" smtClean="0"/>
              <a:t>5/31/2014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D7503D0-2884-468A-BE1B-8214742EAD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503D0-2884-468A-BE1B-8214742EAD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F1E276-625B-4B2D-9463-5B9666549863}" type="datetime1">
              <a:rPr lang="en-US" smtClean="0"/>
              <a:t>5/31/2014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41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smtClean="0"/>
              <a:t>Insert banner statement here</a:t>
            </a:r>
            <a:endParaRPr lang="en-US" noProof="0"/>
          </a:p>
        </p:txBody>
      </p:sp>
      <p:sp>
        <p:nvSpPr>
          <p:cNvPr id="30" name="Date/Filepath" hidden="1"/>
          <p:cNvSpPr txBox="1"/>
          <p:nvPr>
            <p:custDataLst>
              <p:tags r:id="rId1"/>
            </p:custDataLst>
          </p:nvPr>
        </p:nvSpPr>
        <p:spPr>
          <a:xfrm>
            <a:off x="3926411" y="322730"/>
            <a:ext cx="4685577" cy="222542"/>
          </a:xfrm>
          <a:prstGeom prst="rect">
            <a:avLst/>
          </a:prstGeom>
          <a:noFill/>
        </p:spPr>
        <p:txBody>
          <a:bodyPr wrap="none" lIns="0" tIns="49235" rIns="0" bIns="49235" rtlCol="0">
            <a:spAutoFit/>
          </a:bodyPr>
          <a:lstStyle/>
          <a:p>
            <a:pPr algn="r"/>
            <a:r>
              <a:rPr lang="en-US" sz="800" noProof="0" dirty="0" smtClean="0"/>
              <a:t>12/01/2012 C:\Documents and Settings\JRODRIGUEZ885\Desktop\Kingdom Community Wind Audit Report.pptx</a:t>
            </a:r>
            <a:endParaRPr lang="en-US" sz="800" noProof="0" dirty="0"/>
          </a:p>
        </p:txBody>
      </p:sp>
      <p:sp>
        <p:nvSpPr>
          <p:cNvPr id="31" name="Draft stamp" hidden="1"/>
          <p:cNvSpPr txBox="1"/>
          <p:nvPr>
            <p:custDataLst>
              <p:tags r:id="rId2"/>
            </p:custDataLst>
          </p:nvPr>
        </p:nvSpPr>
        <p:spPr>
          <a:xfrm>
            <a:off x="6891251" y="701936"/>
            <a:ext cx="1720735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en-US" sz="800" noProof="0" dirty="0" smtClean="0"/>
              <a:t>Draft</a:t>
            </a:r>
            <a:endParaRPr lang="en-US" sz="800" noProof="0" dirty="0"/>
          </a:p>
        </p:txBody>
      </p:sp>
      <p:sp>
        <p:nvSpPr>
          <p:cNvPr id="17" name="Section Header"/>
          <p:cNvSpPr txBox="1"/>
          <p:nvPr>
            <p:custDataLst>
              <p:tags r:id="rId3"/>
            </p:custDataLst>
          </p:nvPr>
        </p:nvSpPr>
        <p:spPr>
          <a:xfrm>
            <a:off x="490451" y="701936"/>
            <a:ext cx="5128953" cy="1210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800" noProof="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24"/>
            <p:custDataLst>
              <p:tags r:id="rId4"/>
            </p:custDataLst>
          </p:nvPr>
        </p:nvSpPr>
        <p:spPr>
          <a:xfrm>
            <a:off x="490682" y="1879899"/>
            <a:ext cx="3973484" cy="409059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6" name="Content Placeholder 35"/>
          <p:cNvSpPr>
            <a:spLocks noGrp="1"/>
          </p:cNvSpPr>
          <p:nvPr>
            <p:ph sz="quarter" idx="25"/>
            <p:custDataLst>
              <p:tags r:id="rId5"/>
            </p:custDataLst>
          </p:nvPr>
        </p:nvSpPr>
        <p:spPr>
          <a:xfrm>
            <a:off x="4646814" y="1879899"/>
            <a:ext cx="3973484" cy="409059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2" name="Executive Summary" hidden="1"/>
          <p:cNvSpPr txBox="1"/>
          <p:nvPr>
            <p:custDataLst>
              <p:tags r:id="rId6"/>
            </p:custDataLst>
          </p:nvPr>
        </p:nvSpPr>
        <p:spPr>
          <a:xfrm>
            <a:off x="490451" y="6172201"/>
            <a:ext cx="65" cy="265159"/>
          </a:xfrm>
          <a:prstGeom prst="rect">
            <a:avLst/>
          </a:prstGeom>
          <a:noFill/>
        </p:spPr>
        <p:txBody>
          <a:bodyPr wrap="none" lIns="0" tIns="0" rIns="0" bIns="49235" rtlCol="0">
            <a:spAutoFit/>
          </a:bodyPr>
          <a:lstStyle/>
          <a:p>
            <a:endParaRPr lang="en-US" sz="1400" noProof="0" dirty="0" smtClean="0">
              <a:solidFill>
                <a:schemeClr val="tx2"/>
              </a:solidFill>
            </a:endParaRPr>
          </a:p>
        </p:txBody>
      </p:sp>
      <p:sp>
        <p:nvSpPr>
          <p:cNvPr id="26" name="Section Footer"/>
          <p:cNvSpPr txBox="1"/>
          <p:nvPr>
            <p:custDataLst>
              <p:tags r:id="rId7"/>
            </p:custDataLst>
          </p:nvPr>
        </p:nvSpPr>
        <p:spPr>
          <a:xfrm>
            <a:off x="490451" y="6381974"/>
            <a:ext cx="22442" cy="222542"/>
          </a:xfrm>
          <a:prstGeom prst="rect">
            <a:avLst/>
          </a:prstGeom>
          <a:noFill/>
        </p:spPr>
        <p:txBody>
          <a:bodyPr wrap="none" lIns="0" tIns="49235" rIns="0" bIns="49235" rtlCol="0">
            <a:spAutoFit/>
          </a:bodyPr>
          <a:lstStyle/>
          <a:p>
            <a:r>
              <a:rPr lang="en-US" sz="800" noProof="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Page Number"/>
          <p:cNvSpPr txBox="1"/>
          <p:nvPr>
            <p:custDataLst>
              <p:tags r:id="rId8"/>
            </p:custDataLst>
          </p:nvPr>
        </p:nvSpPr>
        <p:spPr>
          <a:xfrm>
            <a:off x="8279476" y="6381974"/>
            <a:ext cx="349135" cy="201706"/>
          </a:xfrm>
          <a:prstGeom prst="rect">
            <a:avLst/>
          </a:prstGeom>
          <a:noFill/>
        </p:spPr>
        <p:txBody>
          <a:bodyPr wrap="none" lIns="0" tIns="49235" rIns="0" bIns="49235" rtlCol="0">
            <a:noAutofit/>
          </a:bodyPr>
          <a:lstStyle/>
          <a:p>
            <a:pPr algn="r"/>
            <a:r>
              <a:rPr lang="en-US" sz="800" noProof="0" dirty="0" smtClean="0"/>
              <a:t> </a:t>
            </a:r>
          </a:p>
        </p:txBody>
      </p:sp>
      <p:sp>
        <p:nvSpPr>
          <p:cNvPr id="12" name="Disclaimer" hidden="1"/>
          <p:cNvSpPr txBox="1"/>
          <p:nvPr>
            <p:custDataLst>
              <p:tags r:id="rId9"/>
            </p:custDataLst>
          </p:nvPr>
        </p:nvSpPr>
        <p:spPr>
          <a:xfrm>
            <a:off x="4051489" y="6071185"/>
            <a:ext cx="4572000" cy="192813"/>
          </a:xfrm>
          <a:prstGeom prst="rect">
            <a:avLst/>
          </a:prstGeom>
          <a:noFill/>
        </p:spPr>
        <p:txBody>
          <a:bodyPr wrap="square" lIns="0" tIns="49235" rIns="0" bIns="49235" rtlCol="0" anchor="b" anchorCtr="0">
            <a:spAutoFit/>
          </a:bodyPr>
          <a:lstStyle/>
          <a:p>
            <a:pPr algn="r"/>
            <a:endParaRPr lang="en-US" sz="600" dirty="0" smtClean="0"/>
          </a:p>
        </p:txBody>
      </p:sp>
      <p:sp>
        <p:nvSpPr>
          <p:cNvPr id="13" name="Presentation Disclaimer"/>
          <p:cNvSpPr txBox="1"/>
          <p:nvPr>
            <p:custDataLst>
              <p:tags r:id="rId10"/>
            </p:custDataLst>
          </p:nvPr>
        </p:nvSpPr>
        <p:spPr>
          <a:xfrm>
            <a:off x="490449" y="6504607"/>
            <a:ext cx="7188927" cy="192813"/>
          </a:xfrm>
          <a:prstGeom prst="rect">
            <a:avLst/>
          </a:prstGeom>
          <a:noFill/>
        </p:spPr>
        <p:txBody>
          <a:bodyPr wrap="square" lIns="0" tIns="49235" rIns="0" bIns="49235" rtlCol="0" anchor="t" anchorCtr="0">
            <a:spAutoFit/>
          </a:bodyPr>
          <a:lstStyle/>
          <a:p>
            <a:pPr algn="l"/>
            <a:endParaRPr lang="en-US" sz="600" dirty="0" smtClean="0"/>
          </a:p>
        </p:txBody>
      </p:sp>
      <p:sp>
        <p:nvSpPr>
          <p:cNvPr id="16" name="Page Number"/>
          <p:cNvSpPr txBox="1"/>
          <p:nvPr>
            <p:custDataLst>
              <p:tags r:id="rId11"/>
            </p:custDataLst>
          </p:nvPr>
        </p:nvSpPr>
        <p:spPr>
          <a:xfrm>
            <a:off x="8279475" y="6381974"/>
            <a:ext cx="349135" cy="201706"/>
          </a:xfrm>
          <a:prstGeom prst="rect">
            <a:avLst/>
          </a:prstGeom>
          <a:noFill/>
        </p:spPr>
        <p:txBody>
          <a:bodyPr wrap="none" lIns="0" tIns="49235" rIns="0" bIns="49235" rtlCol="0">
            <a:noAutofit/>
          </a:bodyPr>
          <a:lstStyle/>
          <a:p>
            <a:pPr algn="r"/>
            <a:fld id="{80A5D366-5266-49AD-ACF1-5BA3BC394D1A}" type="slidenum">
              <a:rPr lang="en-US" sz="800" noProof="0" smtClean="0"/>
              <a:pPr algn="r"/>
              <a:t>‹#›</a:t>
            </a:fld>
            <a:endParaRPr lang="en-US" sz="800" noProof="0" dirty="0"/>
          </a:p>
        </p:txBody>
      </p:sp>
      <p:sp>
        <p:nvSpPr>
          <p:cNvPr id="18" name="Section Footer"/>
          <p:cNvSpPr txBox="1"/>
          <p:nvPr>
            <p:custDataLst>
              <p:tags r:id="rId12"/>
            </p:custDataLst>
          </p:nvPr>
        </p:nvSpPr>
        <p:spPr>
          <a:xfrm>
            <a:off x="490450" y="6381974"/>
            <a:ext cx="4196208" cy="222542"/>
          </a:xfrm>
          <a:prstGeom prst="rect">
            <a:avLst/>
          </a:prstGeom>
          <a:noFill/>
        </p:spPr>
        <p:txBody>
          <a:bodyPr wrap="square" lIns="0" tIns="49235" rIns="0" bIns="49235" rtlCol="0">
            <a:spAutoFit/>
          </a:bodyPr>
          <a:lstStyle/>
          <a:p>
            <a:r>
              <a:rPr lang="en-US" sz="800" noProof="0" dirty="0" smtClean="0">
                <a:solidFill>
                  <a:schemeClr val="tx1"/>
                </a:solidFill>
              </a:rPr>
              <a:t>Kingdom Community Wind • Board</a:t>
            </a:r>
            <a:r>
              <a:rPr lang="en-US" sz="800" baseline="0" noProof="0" dirty="0" smtClean="0">
                <a:solidFill>
                  <a:schemeClr val="tx1"/>
                </a:solidFill>
              </a:rPr>
              <a:t> of Directors</a:t>
            </a:r>
            <a:r>
              <a:rPr lang="en-US" sz="800" noProof="0" dirty="0" smtClean="0">
                <a:solidFill>
                  <a:schemeClr val="tx1"/>
                </a:solidFill>
              </a:rPr>
              <a:t> • Report May 23, 2012</a:t>
            </a:r>
            <a:endParaRPr lang="en-US" sz="800" noProof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F77FC-624E-4524-B739-A16C71EEB0AC}" type="datetime1">
              <a:rPr lang="en-US" smtClean="0"/>
              <a:t>5/31/2014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91F2-262E-41A9-A2DA-381B19F52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91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4387-5428-409A-B8BB-651A9EC74041}" type="datetime1">
              <a:rPr lang="en-US" smtClean="0"/>
              <a:t>5/31/2014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91F2-262E-41A9-A2DA-381B19F52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9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D6C4-A762-41A6-B090-BF74AA6106E0}" type="datetime1">
              <a:rPr lang="en-US" smtClean="0"/>
              <a:t>5/31/2014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91F2-262E-41A9-A2DA-381B19F52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5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B38A-FEF1-4158-8DE7-7D1D2A5FACDC}" type="datetime1">
              <a:rPr lang="en-US" smtClean="0"/>
              <a:t>5/31/2014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91F2-262E-41A9-A2DA-381B19F52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567813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8686800" y="5727789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D7503D0-2884-468A-BE1B-8214742EAD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72E6-A23E-406A-9B62-8BE76CB3A22C}" type="datetime1">
              <a:rPr lang="en-US" smtClean="0"/>
              <a:t>5/31/2014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91F2-262E-41A9-A2DA-381B19F52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0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5CFAE-85A0-4461-8328-8097A93F07AD}" type="datetime1">
              <a:rPr lang="en-US" smtClean="0"/>
              <a:t>5/31/2014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91F2-262E-41A9-A2DA-381B19F52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8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5457-BBFD-4217-9478-6D581A105DAF}" type="datetime1">
              <a:rPr lang="en-US" smtClean="0"/>
              <a:t>5/31/2014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91F2-262E-41A9-A2DA-381B19F52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43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C37E-AE16-4234-86AD-7D62238C9C17}" type="datetime1">
              <a:rPr lang="en-US" smtClean="0"/>
              <a:t>5/31/2014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91F2-262E-41A9-A2DA-381B19F52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17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961F-A850-42DB-BEA1-A2A23722CD95}" type="datetime1">
              <a:rPr lang="en-US" smtClean="0"/>
              <a:t>5/31/2014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91F2-262E-41A9-A2DA-381B19F52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2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6E15-7F22-4FEA-A15B-E2F47DFD6C59}" type="datetime1">
              <a:rPr lang="en-US" smtClean="0"/>
              <a:t>5/31/2014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91F2-262E-41A9-A2DA-381B19F52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78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29C7-B712-4E21-B544-B59AA1EC5756}" type="datetime1">
              <a:rPr lang="en-US" smtClean="0"/>
              <a:t>5/31/2014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91F2-262E-41A9-A2DA-381B19F52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0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Autofit/>
          </a:bodyPr>
          <a:lstStyle>
            <a:lvl1pPr algn="l">
              <a:defRPr sz="4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32992D8-F0A2-435F-BE91-1C0607B4914B}" type="datetime1">
              <a:rPr lang="en-US" smtClean="0"/>
              <a:t>5/31/2014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D7503D0-2884-468A-BE1B-8214742EAD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9B05931-C888-495F-84D4-DD539AA6C8E3}" type="datetime1">
              <a:rPr lang="en-US" smtClean="0"/>
              <a:t>5/31/2014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1D7503D0-2884-468A-BE1B-8214742EAD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E454-C42C-45F3-931D-008D19EBA4DE}" type="datetime1">
              <a:rPr lang="en-US" smtClean="0"/>
              <a:t>5/31/2014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03D0-2884-468A-BE1B-8214742EAD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24A35E-E68A-46F9-9095-2F42FE09A856}" type="datetime1">
              <a:rPr lang="en-US" smtClean="0"/>
              <a:t>5/31/2014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7503D0-2884-468A-BE1B-8214742EAD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1F39-5C54-49C8-8E21-FF69749D5A7A}" type="datetime1">
              <a:rPr lang="en-US" smtClean="0"/>
              <a:t>5/31/2014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03D0-2884-468A-BE1B-8214742EAD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615C85-356F-41C8-8ED7-0A9228A82ECB}" type="datetime1">
              <a:rPr lang="en-US" smtClean="0"/>
              <a:t>5/31/2014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7503D0-2884-468A-BE1B-8214742EAD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1BDEAC-4431-4E99-932A-3F36DF17D9F9}" type="datetime1">
              <a:rPr lang="en-US" smtClean="0"/>
              <a:t>5/31/2014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7503D0-2884-468A-BE1B-8214742EADA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503D0-2884-468A-BE1B-8214742EAD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7E6F9-87CB-428A-A7E8-9E560E2F4501}" type="datetime1">
              <a:rPr lang="en-US" smtClean="0"/>
              <a:t>5/31/2014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38292-B2C9-425A-A2D8-ACA509F80795}" type="datetime1">
              <a:rPr lang="en-US" smtClean="0"/>
              <a:t>5/31/2014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D91F2-262E-41A9-A2DA-381B19F526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32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hyperlink" Target="https://www.google.com/url?q=http://www.amazon.com/Nest-Learning-Thermostat-Generation-T200577/dp/B009GDHYPQ&amp;sa=U&amp;ei=fzJVU-ahJeWbygHi14CYBA&amp;ved=0CDAQ9QEwAQ&amp;sig2=zw8EInaDzAQ8W4uzMVlf7w&amp;usg=AFQjCNHU5ETMpRw9eE6kEPZZ2yyzSJeatA" TargetMode="External"/><Relationship Id="rId18" Type="http://schemas.openxmlformats.org/officeDocument/2006/relationships/image" Target="../media/image25.jpeg"/><Relationship Id="rId3" Type="http://schemas.openxmlformats.org/officeDocument/2006/relationships/hyperlink" Target="https://www.google.com/url?q=http://www.greenmountainpower.com/&amp;sa=U&amp;ei=-DBVU-uSFJPwyAHdtIDYDw&amp;ved=0CDAQ9QEwAA&amp;sig2=EqvRJzersFAuQS5nid0qpg&amp;usg=AFQjCNFTNnwGi3Bbz7No4uD7q2hNA5m_JQ" TargetMode="External"/><Relationship Id="rId21" Type="http://schemas.openxmlformats.org/officeDocument/2006/relationships/hyperlink" Target="https://www.google.com/url?q=http://solar.calfinder.com/blog/news/google-donates-3000-solar-chargers-to-international-relief-efforts/&amp;sa=U&amp;ei=ujNVU5aiH4f7yAHtlYGADQ&amp;ved=0CE4Q9QEwEA&amp;sig2=_ok92iYqoiu-owAJtig4Vg&amp;usg=AFQjCNEaQz6GCNJbSRcLkjNJK1jhrYdMVQ" TargetMode="External"/><Relationship Id="rId7" Type="http://schemas.openxmlformats.org/officeDocument/2006/relationships/hyperlink" Target="https://www.google.com/url?q=http://www.news10.net/rss/article/134682/2/PGE-exec-resigns-in-wake-of-pipeline-blast&amp;sa=U&amp;ei=ITFVU8OWCeewyQHaoYDYAw&amp;ved=0CDIQ9QEwAg&amp;sig2=BeYsbpuG2nQu4xGcAfjCAg&amp;usg=AFQjCNGYx5WlMmYsqDiqYYX6q7Sk50PQqQ" TargetMode="External"/><Relationship Id="rId12" Type="http://schemas.openxmlformats.org/officeDocument/2006/relationships/image" Target="../media/image22.jpeg"/><Relationship Id="rId17" Type="http://schemas.openxmlformats.org/officeDocument/2006/relationships/hyperlink" Target="https://www.google.com/url?q=http://haroldallen.com/buying-a-home-101_296.html&amp;sa=U&amp;ei=vDJVU6Uw4Y3KAYqFgLAM&amp;ved=0CEgQ9QEwDQ&amp;sig2=k9J3H33MUj_W63OP_IFa7w&amp;usg=AFQjCNHsH1YsXm4T9OemKMdP4cCuDO3n5w" TargetMode="External"/><Relationship Id="rId2" Type="http://schemas.openxmlformats.org/officeDocument/2006/relationships/image" Target="../media/image17.jpeg"/><Relationship Id="rId16" Type="http://schemas.openxmlformats.org/officeDocument/2006/relationships/image" Target="../media/image24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11" Type="http://schemas.openxmlformats.org/officeDocument/2006/relationships/hyperlink" Target="https://www.google.com/url?q=http://gigaom.com/2012/04/17/tesla-solarcity-quietly-selling-building-battery-projects/&amp;sa=U&amp;ei=FzJVU7SHNMWGyAHpwYDwDA&amp;ved=0CFAQ9QEwETgU&amp;sig2=Bl3xPBHrLLBiSCqVvdyKeA&amp;usg=AFQjCNH3eXeLt9X8OYOsUavK_3swM6Ms5w" TargetMode="External"/><Relationship Id="rId5" Type="http://schemas.openxmlformats.org/officeDocument/2006/relationships/hyperlink" Target="https://www.google.com/url?q=http://www.jenniferegbert.com/xcel-energy-bonus-flood-rebates/&amp;sa=U&amp;ei=CjFVU-j0B-6GyQGKuIDQBQ&amp;ved=0CC4Q9QEwAA&amp;sig2=SCaNKo8ZxwqZhoaE94M-eg&amp;usg=AFQjCNFE0qQT8bl2XfS6RqXmID0l40kc0g" TargetMode="External"/><Relationship Id="rId15" Type="http://schemas.openxmlformats.org/officeDocument/2006/relationships/hyperlink" Target="https://www.google.com/url?q=http://www.greentechmedia.com/articles/read/NRG-Energy-Deploying-Dean-Kamens-Solar-Smart-In-Home-Generator&amp;sa=U&amp;ei=nTJVU4zMGqidyQGulIGgCw&amp;ved=0CC4Q9QEwAA&amp;sig2=vYsNGCm3A0KF3U0ZF5hT6g&amp;usg=AFQjCNEeRwqe2rfHAj4mqubljKyWKbENgg" TargetMode="External"/><Relationship Id="rId10" Type="http://schemas.openxmlformats.org/officeDocument/2006/relationships/image" Target="../media/image21.jpeg"/><Relationship Id="rId19" Type="http://schemas.openxmlformats.org/officeDocument/2006/relationships/hyperlink" Target="https://www.google.com/url?q=http://www.wkrb13.com/markets/252196/solarcity-corp-downgraded-to-neutral-at-jpmorgan-chase-co-scty/&amp;sa=U&amp;ei=nTNVU-OIEsKGyAHV4YHYCw&amp;ved=0CDYQ9QEwBA&amp;sig2=psu9ThK7VKihwb2jvFwsIQ&amp;usg=AFQjCNHsNFsSbm4abf6neNp1lZOAWG2Beg" TargetMode="External"/><Relationship Id="rId4" Type="http://schemas.openxmlformats.org/officeDocument/2006/relationships/image" Target="../media/image18.jpeg"/><Relationship Id="rId9" Type="http://schemas.openxmlformats.org/officeDocument/2006/relationships/hyperlink" Target="https://www.google.com/url?q=http://cleantechnica.com/2013/05/26/solar-pv-market-set-to-grow-to-155-billion-in-2018/&amp;sa=U&amp;ei=1jFVU_nUJKqoyAGq7YHICg&amp;ved=0CDoQ9QEwBg&amp;sig2=2dr4b7umdY97hfBfkgHbcA&amp;usg=AFQjCNEZGIOOrNY494MQWY39l0ZVp1ca9w" TargetMode="External"/><Relationship Id="rId14" Type="http://schemas.openxmlformats.org/officeDocument/2006/relationships/image" Target="../media/image23.jpeg"/><Relationship Id="rId22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Electricity and delivery model is changing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03D0-2884-468A-BE1B-8214742EADAF}" type="slidenum">
              <a:rPr lang="en-US" smtClean="0"/>
              <a:t>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48920" y="4495800"/>
            <a:ext cx="3289300" cy="1981200"/>
            <a:chOff x="3581400" y="1618735"/>
            <a:chExt cx="5487158" cy="2800865"/>
          </a:xfrm>
        </p:grpSpPr>
        <p:pic>
          <p:nvPicPr>
            <p:cNvPr id="6" name="Picture 2" descr="http://assets2.originenergy.com.au/assets/diagram/05_Origin_Graphs_Networks_AW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1618735"/>
              <a:ext cx="5487158" cy="2791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657599" y="1618735"/>
              <a:ext cx="4419600" cy="685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62399" y="3581401"/>
              <a:ext cx="5106159" cy="838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https://encrypted-tbn3.gstatic.com/images?q=tbn:ANd9GcQ0Yc23VcSKr5Hx_J8jqan-1bufi9NLlKBLxTbMMIpu65sxrKCpkQmFcG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3720243"/>
            <a:ext cx="10191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Rda-_qV1a55xLZODHcWX48DZ1OQCfbdGo1jekXdEmy78NiDvrsxuwgcQS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853077"/>
            <a:ext cx="1414898" cy="55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SkbVilwXt7oo3h3Xs388vaFP4w5y_6t1Q_deuE_ofz2epBUrasMqsI3W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3841409"/>
            <a:ext cx="874818" cy="49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2.gstatic.com/images?q=tbn:ANd9GcRuLo7qC2ye_Pen6vHHu6LM9faZJAZ43D-xjtNaNBqkdHrJGVfFP5CpEWF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23532"/>
            <a:ext cx="1008102" cy="6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2.gstatic.com/images?q=tbn:ANd9GcRXkfbE03iHG8ZGlR5GTXh3mtFPEaNQhER1ZtHiVfuHUQ5ZKpxsd6knrw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935456"/>
            <a:ext cx="912280" cy="101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1.gstatic.com/images?q=tbn:ANd9GcQoFJ0v50k5mtoA3VkA7KwGJVofAC41mItPPOhZ5mmnvsloI0l-Rifomks_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09" y="2234168"/>
            <a:ext cx="1006491" cy="96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encrypted-tbn0.gstatic.com/images?q=tbn:ANd9GcTS38HHqe7HTnZMuQwczK6rCKV9RnRvEE9Niee1dfZ8aFnFnSgaQf6OGA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4219574"/>
            <a:ext cx="111442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encrypted-tbn0.gstatic.com/images?q=tbn:ANd9GcRbM4z8aTl4R8qw8D3sp0Qskynq6JdbTJV1zjWwfsLazSruy-vfVWycGS_vDw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528" y="2649580"/>
            <a:ext cx="128587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 rot="1975697">
            <a:off x="6437390" y="2901578"/>
            <a:ext cx="395899" cy="20791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8751456">
            <a:off x="6641863" y="3806852"/>
            <a:ext cx="395899" cy="20791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2954048">
            <a:off x="7844914" y="3633027"/>
            <a:ext cx="395899" cy="20791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7853562">
            <a:off x="7623607" y="2630515"/>
            <a:ext cx="395899" cy="20791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7043" y="3276600"/>
            <a:ext cx="28295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solidFill>
                  <a:srgbClr val="33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Historical Utility Delivery</a:t>
            </a:r>
            <a:endParaRPr lang="en-US" sz="2000" b="1" dirty="0">
              <a:ln w="1905"/>
              <a:solidFill>
                <a:srgbClr val="3399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11800" y="1209814"/>
            <a:ext cx="30009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Customer Energy Service Providers</a:t>
            </a:r>
            <a:endParaRPr lang="en-US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42" name="Picture 18" descr="https://encrypted-tbn3.gstatic.com/images?q=tbn:ANd9GcR7aMNw6_r_ch5E2zIRE8GhV6xoQnzOgVb0-5fqXBP_dIHckwoIl4FmS3Q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90725"/>
            <a:ext cx="12954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encrypted-tbn1.gstatic.com/images?q=tbn:ANd9GcQCQ92t0aFWPHnnUpx3t40_b9KP8pkrcJYtFN1yOWCJhKUoektvhIS28VZs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04974"/>
            <a:ext cx="1266825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677" y="1057870"/>
            <a:ext cx="5217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Policy and technology are shrinking the distance between supply and demand of electricity.</a:t>
            </a:r>
            <a:endParaRPr lang="en-US" sz="2000" i="1" dirty="0"/>
          </a:p>
        </p:txBody>
      </p:sp>
      <p:sp>
        <p:nvSpPr>
          <p:cNvPr id="15" name="Oval 14"/>
          <p:cNvSpPr/>
          <p:nvPr/>
        </p:nvSpPr>
        <p:spPr>
          <a:xfrm>
            <a:off x="45676" y="2514600"/>
            <a:ext cx="3535723" cy="4123525"/>
          </a:xfrm>
          <a:prstGeom prst="ellipse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953001" y="829475"/>
            <a:ext cx="4114800" cy="46535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9659621">
            <a:off x="3304689" y="3015178"/>
            <a:ext cx="2510673" cy="1492328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Political and Technological forces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428998" y="5848290"/>
            <a:ext cx="5715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Traditional utilities are losing customer relationships.  The utility of the future should endeavor to provide these services.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28008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590800" y="4419600"/>
            <a:ext cx="4114800" cy="20695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Making the Transition from Utility to</a:t>
            </a:r>
            <a:br>
              <a:rPr lang="en-US" sz="2800" dirty="0" smtClean="0"/>
            </a:br>
            <a:r>
              <a:rPr lang="en-US" sz="2800" dirty="0" smtClean="0"/>
              <a:t>Integrated Energy Service Provider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03D0-2884-468A-BE1B-8214742EADAF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0800" y="6477000"/>
            <a:ext cx="4114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90800" y="4419600"/>
            <a:ext cx="12700" cy="20695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95800" y="6400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Time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20795" y="5178395"/>
            <a:ext cx="143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Investment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90800" y="45720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Poles and Wires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590984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Customer Energy Services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219450" y="5194469"/>
            <a:ext cx="1181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Generation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1295400"/>
            <a:ext cx="2578100" cy="287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2" y="1371600"/>
            <a:ext cx="2363788" cy="30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790700" y="914400"/>
            <a:ext cx="9525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Utility</a:t>
            </a:r>
            <a:endParaRPr lang="en-US" b="1" u="sng" dirty="0"/>
          </a:p>
        </p:txBody>
      </p:sp>
      <p:sp>
        <p:nvSpPr>
          <p:cNvPr id="29" name="TextBox 28"/>
          <p:cNvSpPr txBox="1"/>
          <p:nvPr/>
        </p:nvSpPr>
        <p:spPr>
          <a:xfrm>
            <a:off x="5257800" y="838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Integrated Energy Service Provider</a:t>
            </a:r>
            <a:endParaRPr lang="en-US" b="1" u="sng" dirty="0"/>
          </a:p>
        </p:txBody>
      </p:sp>
      <p:sp>
        <p:nvSpPr>
          <p:cNvPr id="27" name="Chevron 26"/>
          <p:cNvSpPr/>
          <p:nvPr/>
        </p:nvSpPr>
        <p:spPr>
          <a:xfrm>
            <a:off x="3581400" y="2438400"/>
            <a:ext cx="228600" cy="685800"/>
          </a:xfrm>
          <a:prstGeom prst="chevron">
            <a:avLst/>
          </a:prstGeom>
          <a:solidFill>
            <a:srgbClr val="5CB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3810000" y="2438400"/>
            <a:ext cx="228600" cy="685800"/>
          </a:xfrm>
          <a:prstGeom prst="chevron">
            <a:avLst/>
          </a:prstGeom>
          <a:solidFill>
            <a:srgbClr val="5CB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hevron 31"/>
          <p:cNvSpPr/>
          <p:nvPr/>
        </p:nvSpPr>
        <p:spPr>
          <a:xfrm>
            <a:off x="4038600" y="2438400"/>
            <a:ext cx="228600" cy="685800"/>
          </a:xfrm>
          <a:prstGeom prst="chevron">
            <a:avLst/>
          </a:prstGeom>
          <a:solidFill>
            <a:srgbClr val="5CB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4267200" y="2438400"/>
            <a:ext cx="228600" cy="685800"/>
          </a:xfrm>
          <a:prstGeom prst="chevron">
            <a:avLst/>
          </a:prstGeom>
          <a:solidFill>
            <a:srgbClr val="5CB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hevron 33"/>
          <p:cNvSpPr/>
          <p:nvPr/>
        </p:nvSpPr>
        <p:spPr>
          <a:xfrm>
            <a:off x="4495800" y="2438400"/>
            <a:ext cx="228600" cy="685800"/>
          </a:xfrm>
          <a:prstGeom prst="chevron">
            <a:avLst/>
          </a:prstGeom>
          <a:solidFill>
            <a:srgbClr val="5CB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4724400" y="2438400"/>
            <a:ext cx="228600" cy="685800"/>
          </a:xfrm>
          <a:prstGeom prst="chevron">
            <a:avLst/>
          </a:prstGeom>
          <a:solidFill>
            <a:srgbClr val="5CB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616200" y="5562600"/>
            <a:ext cx="3022600" cy="841866"/>
          </a:xfrm>
          <a:custGeom>
            <a:avLst/>
            <a:gdLst>
              <a:gd name="connsiteX0" fmla="*/ 0 w 3022600"/>
              <a:gd name="connsiteY0" fmla="*/ 838200 h 841866"/>
              <a:gd name="connsiteX1" fmla="*/ 215900 w 3022600"/>
              <a:gd name="connsiteY1" fmla="*/ 838200 h 841866"/>
              <a:gd name="connsiteX2" fmla="*/ 533400 w 3022600"/>
              <a:gd name="connsiteY2" fmla="*/ 800100 h 841866"/>
              <a:gd name="connsiteX3" fmla="*/ 927100 w 3022600"/>
              <a:gd name="connsiteY3" fmla="*/ 774700 h 841866"/>
              <a:gd name="connsiteX4" fmla="*/ 1308100 w 3022600"/>
              <a:gd name="connsiteY4" fmla="*/ 762000 h 841866"/>
              <a:gd name="connsiteX5" fmla="*/ 1701800 w 3022600"/>
              <a:gd name="connsiteY5" fmla="*/ 723900 h 841866"/>
              <a:gd name="connsiteX6" fmla="*/ 2120900 w 3022600"/>
              <a:gd name="connsiteY6" fmla="*/ 660400 h 841866"/>
              <a:gd name="connsiteX7" fmla="*/ 2400300 w 3022600"/>
              <a:gd name="connsiteY7" fmla="*/ 546100 h 841866"/>
              <a:gd name="connsiteX8" fmla="*/ 2667000 w 3022600"/>
              <a:gd name="connsiteY8" fmla="*/ 368300 h 841866"/>
              <a:gd name="connsiteX9" fmla="*/ 2844800 w 3022600"/>
              <a:gd name="connsiteY9" fmla="*/ 203200 h 841866"/>
              <a:gd name="connsiteX10" fmla="*/ 3022600 w 3022600"/>
              <a:gd name="connsiteY10" fmla="*/ 0 h 841866"/>
              <a:gd name="connsiteX11" fmla="*/ 3022600 w 3022600"/>
              <a:gd name="connsiteY11" fmla="*/ 0 h 84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22600" h="841866">
                <a:moveTo>
                  <a:pt x="0" y="838200"/>
                </a:moveTo>
                <a:cubicBezTo>
                  <a:pt x="63500" y="841375"/>
                  <a:pt x="127000" y="844550"/>
                  <a:pt x="215900" y="838200"/>
                </a:cubicBezTo>
                <a:cubicBezTo>
                  <a:pt x="304800" y="831850"/>
                  <a:pt x="414867" y="810683"/>
                  <a:pt x="533400" y="800100"/>
                </a:cubicBezTo>
                <a:cubicBezTo>
                  <a:pt x="651933" y="789517"/>
                  <a:pt x="797983" y="781050"/>
                  <a:pt x="927100" y="774700"/>
                </a:cubicBezTo>
                <a:cubicBezTo>
                  <a:pt x="1056217" y="768350"/>
                  <a:pt x="1178983" y="770467"/>
                  <a:pt x="1308100" y="762000"/>
                </a:cubicBezTo>
                <a:cubicBezTo>
                  <a:pt x="1437217" y="753533"/>
                  <a:pt x="1566333" y="740833"/>
                  <a:pt x="1701800" y="723900"/>
                </a:cubicBezTo>
                <a:cubicBezTo>
                  <a:pt x="1837267" y="706967"/>
                  <a:pt x="2004483" y="690033"/>
                  <a:pt x="2120900" y="660400"/>
                </a:cubicBezTo>
                <a:cubicBezTo>
                  <a:pt x="2237317" y="630767"/>
                  <a:pt x="2309283" y="594783"/>
                  <a:pt x="2400300" y="546100"/>
                </a:cubicBezTo>
                <a:cubicBezTo>
                  <a:pt x="2491317" y="497417"/>
                  <a:pt x="2592917" y="425450"/>
                  <a:pt x="2667000" y="368300"/>
                </a:cubicBezTo>
                <a:cubicBezTo>
                  <a:pt x="2741083" y="311150"/>
                  <a:pt x="2785533" y="264583"/>
                  <a:pt x="2844800" y="203200"/>
                </a:cubicBezTo>
                <a:cubicBezTo>
                  <a:pt x="2904067" y="141817"/>
                  <a:pt x="3022600" y="0"/>
                  <a:pt x="3022600" y="0"/>
                </a:cubicBezTo>
                <a:lnTo>
                  <a:pt x="3022600" y="0"/>
                </a:lnTo>
              </a:path>
            </a:pathLst>
          </a:custGeom>
          <a:noFill/>
          <a:ln w="34925">
            <a:solidFill>
              <a:srgbClr val="0070C0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628900" y="4838424"/>
            <a:ext cx="2984500" cy="139976"/>
          </a:xfrm>
          <a:custGeom>
            <a:avLst/>
            <a:gdLst>
              <a:gd name="connsiteX0" fmla="*/ 0 w 2984500"/>
              <a:gd name="connsiteY0" fmla="*/ 25676 h 139976"/>
              <a:gd name="connsiteX1" fmla="*/ 317500 w 2984500"/>
              <a:gd name="connsiteY1" fmla="*/ 25676 h 139976"/>
              <a:gd name="connsiteX2" fmla="*/ 1092200 w 2984500"/>
              <a:gd name="connsiteY2" fmla="*/ 12976 h 139976"/>
              <a:gd name="connsiteX3" fmla="*/ 1587500 w 2984500"/>
              <a:gd name="connsiteY3" fmla="*/ 276 h 139976"/>
              <a:gd name="connsiteX4" fmla="*/ 1943100 w 2984500"/>
              <a:gd name="connsiteY4" fmla="*/ 25676 h 139976"/>
              <a:gd name="connsiteX5" fmla="*/ 2286000 w 2984500"/>
              <a:gd name="connsiteY5" fmla="*/ 63776 h 139976"/>
              <a:gd name="connsiteX6" fmla="*/ 2984500 w 2984500"/>
              <a:gd name="connsiteY6" fmla="*/ 139976 h 13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4500" h="139976">
                <a:moveTo>
                  <a:pt x="0" y="25676"/>
                </a:moveTo>
                <a:cubicBezTo>
                  <a:pt x="67733" y="26734"/>
                  <a:pt x="317500" y="25676"/>
                  <a:pt x="317500" y="25676"/>
                </a:cubicBezTo>
                <a:lnTo>
                  <a:pt x="1092200" y="12976"/>
                </a:lnTo>
                <a:cubicBezTo>
                  <a:pt x="1303867" y="8743"/>
                  <a:pt x="1445683" y="-1841"/>
                  <a:pt x="1587500" y="276"/>
                </a:cubicBezTo>
                <a:cubicBezTo>
                  <a:pt x="1729317" y="2393"/>
                  <a:pt x="1826683" y="15093"/>
                  <a:pt x="1943100" y="25676"/>
                </a:cubicBezTo>
                <a:cubicBezTo>
                  <a:pt x="2059517" y="36259"/>
                  <a:pt x="2286000" y="63776"/>
                  <a:pt x="2286000" y="63776"/>
                </a:cubicBezTo>
                <a:lnTo>
                  <a:pt x="2984500" y="139976"/>
                </a:lnTo>
              </a:path>
            </a:pathLst>
          </a:custGeom>
          <a:noFill/>
          <a:ln w="31750">
            <a:solidFill>
              <a:srgbClr val="339933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628900" y="5013678"/>
            <a:ext cx="2997200" cy="752122"/>
          </a:xfrm>
          <a:custGeom>
            <a:avLst/>
            <a:gdLst>
              <a:gd name="connsiteX0" fmla="*/ 0 w 2997200"/>
              <a:gd name="connsiteY0" fmla="*/ 752122 h 752122"/>
              <a:gd name="connsiteX1" fmla="*/ 114300 w 2997200"/>
              <a:gd name="connsiteY1" fmla="*/ 637822 h 752122"/>
              <a:gd name="connsiteX2" fmla="*/ 317500 w 2997200"/>
              <a:gd name="connsiteY2" fmla="*/ 447322 h 752122"/>
              <a:gd name="connsiteX3" fmla="*/ 381000 w 2997200"/>
              <a:gd name="connsiteY3" fmla="*/ 371122 h 752122"/>
              <a:gd name="connsiteX4" fmla="*/ 571500 w 2997200"/>
              <a:gd name="connsiteY4" fmla="*/ 244122 h 752122"/>
              <a:gd name="connsiteX5" fmla="*/ 825500 w 2997200"/>
              <a:gd name="connsiteY5" fmla="*/ 104422 h 752122"/>
              <a:gd name="connsiteX6" fmla="*/ 1003300 w 2997200"/>
              <a:gd name="connsiteY6" fmla="*/ 40922 h 752122"/>
              <a:gd name="connsiteX7" fmla="*/ 1270000 w 2997200"/>
              <a:gd name="connsiteY7" fmla="*/ 2822 h 752122"/>
              <a:gd name="connsiteX8" fmla="*/ 1422400 w 2997200"/>
              <a:gd name="connsiteY8" fmla="*/ 2822 h 752122"/>
              <a:gd name="connsiteX9" fmla="*/ 1765300 w 2997200"/>
              <a:gd name="connsiteY9" fmla="*/ 2822 h 752122"/>
              <a:gd name="connsiteX10" fmla="*/ 2273300 w 2997200"/>
              <a:gd name="connsiteY10" fmla="*/ 15522 h 752122"/>
              <a:gd name="connsiteX11" fmla="*/ 2679700 w 2997200"/>
              <a:gd name="connsiteY11" fmla="*/ 15522 h 752122"/>
              <a:gd name="connsiteX12" fmla="*/ 2997200 w 2997200"/>
              <a:gd name="connsiteY12" fmla="*/ 28222 h 75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7200" h="752122">
                <a:moveTo>
                  <a:pt x="0" y="752122"/>
                </a:moveTo>
                <a:cubicBezTo>
                  <a:pt x="31750" y="720372"/>
                  <a:pt x="61383" y="688622"/>
                  <a:pt x="114300" y="637822"/>
                </a:cubicBezTo>
                <a:cubicBezTo>
                  <a:pt x="167217" y="587022"/>
                  <a:pt x="273050" y="491772"/>
                  <a:pt x="317500" y="447322"/>
                </a:cubicBezTo>
                <a:cubicBezTo>
                  <a:pt x="361950" y="402872"/>
                  <a:pt x="338667" y="404989"/>
                  <a:pt x="381000" y="371122"/>
                </a:cubicBezTo>
                <a:cubicBezTo>
                  <a:pt x="423333" y="337255"/>
                  <a:pt x="497417" y="288572"/>
                  <a:pt x="571500" y="244122"/>
                </a:cubicBezTo>
                <a:cubicBezTo>
                  <a:pt x="645583" y="199672"/>
                  <a:pt x="753533" y="138289"/>
                  <a:pt x="825500" y="104422"/>
                </a:cubicBezTo>
                <a:cubicBezTo>
                  <a:pt x="897467" y="70555"/>
                  <a:pt x="929217" y="57855"/>
                  <a:pt x="1003300" y="40922"/>
                </a:cubicBezTo>
                <a:cubicBezTo>
                  <a:pt x="1077383" y="23989"/>
                  <a:pt x="1200150" y="9172"/>
                  <a:pt x="1270000" y="2822"/>
                </a:cubicBezTo>
                <a:cubicBezTo>
                  <a:pt x="1339850" y="-3528"/>
                  <a:pt x="1422400" y="2822"/>
                  <a:pt x="1422400" y="2822"/>
                </a:cubicBezTo>
                <a:cubicBezTo>
                  <a:pt x="1504950" y="2822"/>
                  <a:pt x="1623483" y="705"/>
                  <a:pt x="1765300" y="2822"/>
                </a:cubicBezTo>
                <a:cubicBezTo>
                  <a:pt x="1907117" y="4939"/>
                  <a:pt x="2120900" y="13405"/>
                  <a:pt x="2273300" y="15522"/>
                </a:cubicBezTo>
                <a:cubicBezTo>
                  <a:pt x="2425700" y="17639"/>
                  <a:pt x="2559050" y="13405"/>
                  <a:pt x="2679700" y="15522"/>
                </a:cubicBezTo>
                <a:cubicBezTo>
                  <a:pt x="2800350" y="17639"/>
                  <a:pt x="2898775" y="22930"/>
                  <a:pt x="2997200" y="28222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2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Integrated Smart Home/Business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1D7503D0-2884-468A-BE1B-8214742EADAF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133" y="2563405"/>
            <a:ext cx="905219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08" y="3994106"/>
            <a:ext cx="2486025" cy="232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61" y="3004880"/>
            <a:ext cx="1295400" cy="75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352" y="4625866"/>
            <a:ext cx="14001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031" y="5546725"/>
            <a:ext cx="10572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 rot="1744978">
            <a:off x="6512283" y="4250279"/>
            <a:ext cx="1912677" cy="2514085"/>
          </a:xfrm>
          <a:prstGeom prst="ellipse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2376214">
            <a:off x="5214015" y="4752326"/>
            <a:ext cx="1219200" cy="1119625"/>
          </a:xfrm>
          <a:prstGeom prst="rightArrow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547061">
            <a:off x="5372741" y="5066215"/>
            <a:ext cx="1176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GMP Financing</a:t>
            </a:r>
            <a:endParaRPr lang="en-US" sz="1600" dirty="0"/>
          </a:p>
        </p:txBody>
      </p:sp>
      <p:sp>
        <p:nvSpPr>
          <p:cNvPr id="10" name="Right Arrow 9"/>
          <p:cNvSpPr/>
          <p:nvPr/>
        </p:nvSpPr>
        <p:spPr>
          <a:xfrm rot="2366952">
            <a:off x="1888001" y="3716970"/>
            <a:ext cx="1524000" cy="101679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2374761">
            <a:off x="1889896" y="3945202"/>
            <a:ext cx="1327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Weatherization</a:t>
            </a:r>
            <a:endParaRPr lang="en-US" sz="1400" dirty="0"/>
          </a:p>
        </p:txBody>
      </p:sp>
      <p:sp>
        <p:nvSpPr>
          <p:cNvPr id="17" name="Oval 16"/>
          <p:cNvSpPr/>
          <p:nvPr/>
        </p:nvSpPr>
        <p:spPr>
          <a:xfrm rot="19345022">
            <a:off x="6735840" y="2384710"/>
            <a:ext cx="1693012" cy="1921669"/>
          </a:xfrm>
          <a:prstGeom prst="ellipse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400000">
            <a:off x="3374798" y="2769443"/>
            <a:ext cx="1448566" cy="1381179"/>
          </a:xfrm>
          <a:prstGeom prst="rightArrow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3402021" y="2975524"/>
            <a:ext cx="1398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Future Potential GMP Solar</a:t>
            </a:r>
            <a:endParaRPr lang="en-US" sz="16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56671"/>
            <a:ext cx="895350" cy="91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ight Arrow 20"/>
          <p:cNvSpPr/>
          <p:nvPr/>
        </p:nvSpPr>
        <p:spPr>
          <a:xfrm>
            <a:off x="1367405" y="5292229"/>
            <a:ext cx="1524000" cy="101679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31466" y="5558956"/>
            <a:ext cx="1683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Efficiency Vermont Rebates</a:t>
            </a:r>
            <a:endParaRPr lang="en-US" sz="14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271" y="1749119"/>
            <a:ext cx="1385698" cy="92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ight Arrow 23"/>
          <p:cNvSpPr/>
          <p:nvPr/>
        </p:nvSpPr>
        <p:spPr>
          <a:xfrm rot="9311536">
            <a:off x="5349647" y="3403814"/>
            <a:ext cx="1448566" cy="1119625"/>
          </a:xfrm>
          <a:prstGeom prst="rightArrow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20082383">
            <a:off x="5516400" y="3650816"/>
            <a:ext cx="1398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GMP Billing/ Automation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515023" y="944404"/>
            <a:ext cx="64778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i="1" dirty="0" smtClean="0"/>
              <a:t>Bundle a whole home/business energy solution through key partnerships.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i="1" dirty="0" smtClean="0"/>
              <a:t>Garner new revenue from equipment financing and partner fees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i="1" dirty="0" smtClean="0"/>
              <a:t>Create customer “stickiness” through deeper involvement and commitment 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402976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2F71-F2FF-41F7-A5DB-3C1C56A53258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5"/>
          <a:stretch/>
        </p:blipFill>
        <p:spPr bwMode="auto">
          <a:xfrm>
            <a:off x="2995859" y="76200"/>
            <a:ext cx="5792938" cy="667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6180" y="2133600"/>
            <a:ext cx="8403020" cy="685800"/>
          </a:xfrm>
        </p:spPr>
        <p:txBody>
          <a:bodyPr/>
          <a:lstStyle/>
          <a:p>
            <a:r>
              <a:rPr lang="en-US" dirty="0" smtClean="0"/>
              <a:t>Energy </a:t>
            </a:r>
            <a:br>
              <a:rPr lang="en-US" dirty="0" smtClean="0"/>
            </a:br>
            <a:r>
              <a:rPr lang="en-US" dirty="0" smtClean="0"/>
              <a:t>Home</a:t>
            </a:r>
            <a:br>
              <a:rPr lang="en-US" dirty="0" smtClean="0"/>
            </a:br>
            <a:r>
              <a:rPr lang="en-US" dirty="0" smtClean="0"/>
              <a:t>of the </a:t>
            </a:r>
            <a:br>
              <a:rPr lang="en-US" dirty="0" smtClean="0"/>
            </a:br>
            <a:r>
              <a:rPr lang="en-US" dirty="0" smtClean="0"/>
              <a:t>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2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"/>
  <p:tag name="SMARTWRITE" val="{@Title} • {@Subtitl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OBJECT" val="Section Header"/>
  <p:tag name="SMARTISVISIBLE" val="{$SmartDividernumber} !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"/>
  <p:tag name="SMARTWRITE" val="{@Title} • {@Subtitl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heme/theme1.xml><?xml version="1.0" encoding="utf-8"?>
<a:theme xmlns:a="http://schemas.openxmlformats.org/drawingml/2006/main" name="Introducing PowerPoint 201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36223</TotalTime>
  <Words>121</Words>
  <Application>Microsoft Office PowerPoint</Application>
  <PresentationFormat>On-screen Show (4:3)</PresentationFormat>
  <Paragraphs>28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Introducing PowerPoint 2011</vt:lpstr>
      <vt:lpstr>Custom Design</vt:lpstr>
      <vt:lpstr>Electricity and delivery model is changing</vt:lpstr>
      <vt:lpstr>Making the Transition from Utility to Integrated Energy Service Provider</vt:lpstr>
      <vt:lpstr>Integrated Smart Home/Business</vt:lpstr>
      <vt:lpstr>Energy  Home of the  Future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Thinking</dc:title>
  <dc:creator>Rendall, Don</dc:creator>
  <cp:lastModifiedBy>Collins, Penny</cp:lastModifiedBy>
  <cp:revision>397</cp:revision>
  <cp:lastPrinted>2014-05-08T13:11:16Z</cp:lastPrinted>
  <dcterms:created xsi:type="dcterms:W3CDTF">2013-04-23T14:50:25Z</dcterms:created>
  <dcterms:modified xsi:type="dcterms:W3CDTF">2014-05-31T09:11:01Z</dcterms:modified>
</cp:coreProperties>
</file>